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35" Type="http://schemas.openxmlformats.org/officeDocument/2006/relationships/slide" Target="slides/slide31.xml"/><Relationship Id="rId12" Type="http://schemas.openxmlformats.org/officeDocument/2006/relationships/slide" Target="slides/slide8.xml"/><Relationship Id="rId34" Type="http://schemas.openxmlformats.org/officeDocument/2006/relationships/slide" Target="slides/slide30.xml"/><Relationship Id="rId15" Type="http://schemas.openxmlformats.org/officeDocument/2006/relationships/slide" Target="slides/slide11.xml"/><Relationship Id="rId37" Type="http://schemas.openxmlformats.org/officeDocument/2006/relationships/slide" Target="slides/slide33.xml"/><Relationship Id="rId14" Type="http://schemas.openxmlformats.org/officeDocument/2006/relationships/slide" Target="slides/slide10.xml"/><Relationship Id="rId36" Type="http://schemas.openxmlformats.org/officeDocument/2006/relationships/slide" Target="slides/slide32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38" Type="http://schemas.openxmlformats.org/officeDocument/2006/relationships/slide" Target="slides/slide34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88900" lvl="0" marL="0" marR="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  <a:defRPr b="0" i="0" sz="1200" u="none" cap="none" strike="noStrik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88900" lvl="0" marL="0" marR="0" rtl="0" algn="r">
              <a:spcBef>
                <a:spcPts val="0"/>
              </a:spcBef>
              <a:spcAft>
                <a:spcPts val="0"/>
              </a:spcAft>
              <a:buSzPts val="1400"/>
              <a:buChar char="●"/>
              <a:defRPr b="0" i="0" sz="1200" u="none" cap="none" strike="noStrik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88900" lvl="0" marL="0" marR="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  <a:defRPr b="0" i="0" sz="1200" u="none" cap="none" strike="noStrik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t/>
            </a:r>
            <a:endParaRPr b="0" i="0" sz="1200" u="none" cap="none" strike="noStrike"/>
          </a:p>
          <a:p>
            <a:pPr indent="-88900" lvl="1" mar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t/>
            </a:r>
            <a:endParaRPr/>
          </a:p>
          <a:p>
            <a:pPr indent="-88900" lvl="2" mar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t/>
            </a:r>
            <a:endParaRPr/>
          </a:p>
          <a:p>
            <a:pPr indent="-88900" lvl="3" mar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t/>
            </a:r>
            <a:endParaRPr/>
          </a:p>
          <a:p>
            <a:pPr indent="-88900" lvl="4" mar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t/>
            </a:r>
            <a:endParaRPr/>
          </a:p>
          <a:p>
            <a:pPr indent="-88900" lvl="5" mar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t/>
            </a:r>
            <a:endParaRPr/>
          </a:p>
          <a:p>
            <a:pPr indent="-88900" lvl="6" mar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t/>
            </a:r>
            <a:endParaRPr/>
          </a:p>
          <a:p>
            <a:pPr indent="-88900" lvl="7" mar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t/>
            </a:r>
            <a:endParaRPr/>
          </a:p>
          <a:p>
            <a:pPr indent="-88900" lvl="8" mar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Shape 11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Shape 12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Shape 13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Shape 14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Shape 15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Shape 16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Shape 17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Shape 18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Shape 19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Shape 20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Shape 3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Shape 21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Shape 22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Shape 25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Shape 27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" name="Shape 28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Shape 29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306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Shape 30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Shape 316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Shape 31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Shape 325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Shape 32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hape 334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Shape 33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Shape 4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Shape 344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Shape 34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Shape 354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" name="Shape 35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Shape 363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Shape 36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Shape 373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" name="Shape 37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Shape 383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" name="Shape 38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Shape 4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Shape 5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Shape 6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Shape 7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Shape 8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Shape 9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bg>
      <p:bgPr>
        <a:solidFill>
          <a:schemeClr val="lt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>
            <a:off x="609600" y="1828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>
                <a:solidFill>
                  <a:schemeClr val="dk2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>
                <a:solidFill>
                  <a:schemeClr val="dk2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dk2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>
                <a:solidFill>
                  <a:schemeClr val="dk2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>
                <a:solidFill>
                  <a:schemeClr val="dk2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dk2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>
                <a:solidFill>
                  <a:schemeClr val="dk2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>
                <a:solidFill>
                  <a:schemeClr val="dk2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3200">
                <a:solidFill>
                  <a:schemeClr val="dk1"/>
                </a:solidFill>
              </a:defRPr>
            </a:lvl1pPr>
            <a:lvl2pPr indent="-3175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800"/>
            </a:lvl2pPr>
            <a:lvl3pPr indent="-3175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/>
            </a:lvl3pPr>
            <a:lvl4pPr indent="-3175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000"/>
            </a:lvl4pPr>
            <a:lvl5pPr indent="-3175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000"/>
            </a:lvl5pPr>
            <a:lvl6pPr indent="-3175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3200">
                <a:solidFill>
                  <a:schemeClr val="dk1"/>
                </a:solidFill>
              </a:defRPr>
            </a:lvl6pPr>
            <a:lvl7pPr indent="-3175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3200">
                <a:solidFill>
                  <a:schemeClr val="dk1"/>
                </a:solidFill>
              </a:defRPr>
            </a:lvl7pPr>
            <a:lvl8pPr indent="-3175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3200">
                <a:solidFill>
                  <a:schemeClr val="dk1"/>
                </a:solidFill>
              </a:defRPr>
            </a:lvl8pPr>
            <a:lvl9pPr indent="-3175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32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88900" lvl="0" marL="0" marR="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  <a:defRPr b="0" i="0" sz="1400" u="none" cap="none" strike="noStrik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8890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 b="0" i="0" sz="1400" u="none" cap="none" strike="noStrik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buNone/>
              <a:defRPr b="0" i="0" sz="1400" u="none" cap="none" strike="noStrike"/>
            </a:lvl1pPr>
            <a:lvl2pPr indent="0" lvl="1" marL="0" marR="0" rtl="0" algn="r">
              <a:buNone/>
              <a:defRPr b="0" i="0" sz="1400" u="none" cap="none" strike="noStrike"/>
            </a:lvl2pPr>
            <a:lvl3pPr indent="0" lvl="2" marL="0" marR="0" rtl="0" algn="r">
              <a:buNone/>
              <a:defRPr b="0" i="0" sz="1400" u="none" cap="none" strike="noStrike"/>
            </a:lvl3pPr>
            <a:lvl4pPr indent="0" lvl="3" marL="0" marR="0" rtl="0" algn="r">
              <a:buNone/>
              <a:defRPr b="0" i="0" sz="1400" u="none" cap="none" strike="noStrike"/>
            </a:lvl4pPr>
            <a:lvl5pPr indent="0" lvl="4" marL="0" marR="0" rtl="0" algn="r">
              <a:buNone/>
              <a:defRPr b="0" i="0" sz="1400" u="none" cap="none" strike="noStrike"/>
            </a:lvl5pPr>
            <a:lvl6pPr indent="0" lvl="5" marL="0" marR="0" rtl="0" algn="r">
              <a:buNone/>
              <a:defRPr b="0" i="0" sz="1400" u="none" cap="none" strike="noStrike"/>
            </a:lvl6pPr>
            <a:lvl7pPr indent="0" lvl="6" marL="0" marR="0" rtl="0" algn="r">
              <a:buNone/>
              <a:defRPr b="0" i="0" sz="1400" u="none" cap="none" strike="noStrike"/>
            </a:lvl7pPr>
            <a:lvl8pPr indent="0" lvl="7" marL="0" marR="0" rtl="0" algn="r">
              <a:buNone/>
              <a:defRPr b="0" i="0" sz="1400" u="none" cap="none" strike="noStrike"/>
            </a:lvl8pPr>
            <a:lvl9pPr indent="0" lvl="8" marL="0" marR="0" rtl="0" algn="r">
              <a:buNone/>
              <a:defRPr b="0" i="0" sz="1400" u="none" cap="none" strike="noStrike"/>
            </a:lvl9pPr>
          </a:lstStyle>
          <a:p>
            <a:pPr indent="-88900" lvl="0" mar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t/>
            </a:r>
            <a:endParaRPr/>
          </a:p>
          <a:p>
            <a:pPr indent="-88900" lvl="1" mar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t/>
            </a:r>
            <a:endParaRPr/>
          </a:p>
          <a:p>
            <a:pPr indent="-88900" lvl="2" mar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t/>
            </a:r>
            <a:endParaRPr/>
          </a:p>
          <a:p>
            <a:pPr indent="-88900" lvl="3" mar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t/>
            </a:r>
            <a:endParaRPr/>
          </a:p>
          <a:p>
            <a:pPr indent="-88900" lvl="4" mar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t/>
            </a:r>
            <a:endParaRPr/>
          </a:p>
          <a:p>
            <a:pPr indent="-88900" lvl="5" mar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t/>
            </a:r>
            <a:endParaRPr/>
          </a:p>
          <a:p>
            <a:pPr indent="-88900" lvl="6" mar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t/>
            </a:r>
            <a:endParaRPr/>
          </a:p>
          <a:p>
            <a:pPr indent="-88900" lvl="7" mar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t/>
            </a:r>
            <a:endParaRPr/>
          </a:p>
          <a:p>
            <a:pPr indent="-88900" lvl="8" mar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889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890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8890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890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890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890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890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890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890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●"/>
              <a:defRPr b="0" i="0" sz="2800" u="none" cap="none" strike="noStrike"/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●"/>
              <a:defRPr b="0" i="0" sz="2400" u="none" cap="none" strike="noStrike"/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●"/>
              <a:defRPr b="0" i="0" sz="2000" u="none" cap="none" strike="noStrike"/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●"/>
              <a:defRPr b="0" i="0" sz="2000" u="none" cap="none" strike="noStrike"/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88900" lvl="0" marL="0" marR="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  <a:defRPr b="0" i="0" sz="1400" u="none" cap="none" strike="noStrik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8890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 b="0" i="0" sz="1400" u="none" cap="none" strike="noStrik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buNone/>
              <a:defRPr b="0" i="0" sz="1400" u="none" cap="none" strike="noStrike"/>
            </a:lvl1pPr>
            <a:lvl2pPr indent="0" lvl="1" marL="0" marR="0" rtl="0" algn="r">
              <a:buNone/>
              <a:defRPr b="0" i="0" sz="1400" u="none" cap="none" strike="noStrike"/>
            </a:lvl2pPr>
            <a:lvl3pPr indent="0" lvl="2" marL="0" marR="0" rtl="0" algn="r">
              <a:buNone/>
              <a:defRPr b="0" i="0" sz="1400" u="none" cap="none" strike="noStrike"/>
            </a:lvl3pPr>
            <a:lvl4pPr indent="0" lvl="3" marL="0" marR="0" rtl="0" algn="r">
              <a:buNone/>
              <a:defRPr b="0" i="0" sz="1400" u="none" cap="none" strike="noStrike"/>
            </a:lvl4pPr>
            <a:lvl5pPr indent="0" lvl="4" marL="0" marR="0" rtl="0" algn="r">
              <a:buNone/>
              <a:defRPr b="0" i="0" sz="1400" u="none" cap="none" strike="noStrike"/>
            </a:lvl5pPr>
            <a:lvl6pPr indent="0" lvl="5" marL="0" marR="0" rtl="0" algn="r">
              <a:buNone/>
              <a:defRPr b="0" i="0" sz="1400" u="none" cap="none" strike="noStrike"/>
            </a:lvl6pPr>
            <a:lvl7pPr indent="0" lvl="6" marL="0" marR="0" rtl="0" algn="r">
              <a:buNone/>
              <a:defRPr b="0" i="0" sz="1400" u="none" cap="none" strike="noStrike"/>
            </a:lvl7pPr>
            <a:lvl8pPr indent="0" lvl="7" marL="0" marR="0" rtl="0" algn="r">
              <a:buNone/>
              <a:defRPr b="0" i="0" sz="1400" u="none" cap="none" strike="noStrike"/>
            </a:lvl8pPr>
            <a:lvl9pPr indent="0" lvl="8" marL="0" marR="0" rtl="0" algn="r">
              <a:buNone/>
              <a:defRPr b="0" i="0" sz="1400" u="none" cap="none" strike="noStrike"/>
            </a:lvl9pPr>
          </a:lstStyle>
          <a:p>
            <a:pPr indent="-88900" lvl="0" mar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t/>
            </a:r>
            <a:endParaRPr/>
          </a:p>
          <a:p>
            <a:pPr indent="-88900" lvl="1" mar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t/>
            </a:r>
            <a:endParaRPr/>
          </a:p>
          <a:p>
            <a:pPr indent="-88900" lvl="2" mar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t/>
            </a:r>
            <a:endParaRPr/>
          </a:p>
          <a:p>
            <a:pPr indent="-88900" lvl="3" mar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t/>
            </a:r>
            <a:endParaRPr/>
          </a:p>
          <a:p>
            <a:pPr indent="-88900" lvl="4" mar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t/>
            </a:r>
            <a:endParaRPr/>
          </a:p>
          <a:p>
            <a:pPr indent="-88900" lvl="5" mar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t/>
            </a:r>
            <a:endParaRPr/>
          </a:p>
          <a:p>
            <a:pPr indent="-88900" lvl="6" mar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t/>
            </a:r>
            <a:endParaRPr/>
          </a:p>
          <a:p>
            <a:pPr indent="-88900" lvl="7" mar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t/>
            </a:r>
            <a:endParaRPr/>
          </a:p>
          <a:p>
            <a:pPr indent="-88900" lvl="8" mar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8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4.jpg"/><Relationship Id="rId4" Type="http://schemas.openxmlformats.org/officeDocument/2006/relationships/image" Target="../media/image2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0.jpg"/><Relationship Id="rId4" Type="http://schemas.openxmlformats.org/officeDocument/2006/relationships/image" Target="../media/image5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7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7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4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8.jp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2.jp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5.jp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9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3.jp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19.jp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11.jp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20.jp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16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Shape 27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Shape 28"/>
          <p:cNvSpPr txBox="1"/>
          <p:nvPr>
            <p:ph type="title"/>
          </p:nvPr>
        </p:nvSpPr>
        <p:spPr>
          <a:xfrm>
            <a:off x="609600" y="1828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0" i="0" lang="en-US" sz="4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Chapter 1:</a:t>
            </a:r>
            <a:br>
              <a:rPr b="0" i="0" lang="en-US" sz="4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4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Semiconductor Diodes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9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Shape 118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Shape 119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Shape 120"/>
          <p:cNvSpPr txBox="1"/>
          <p:nvPr/>
        </p:nvSpPr>
        <p:spPr>
          <a:xfrm>
            <a:off x="0" y="228600"/>
            <a:ext cx="8763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Operating Conditions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Shape 121"/>
          <p:cNvSpPr txBox="1"/>
          <p:nvPr/>
        </p:nvSpPr>
        <p:spPr>
          <a:xfrm>
            <a:off x="2438400" y="2209800"/>
            <a:ext cx="6477000" cy="17414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 No Bias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 Forward Bias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 Reverse Bias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10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Shape 127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Shape 128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Shape 129"/>
          <p:cNvSpPr txBox="1"/>
          <p:nvPr/>
        </p:nvSpPr>
        <p:spPr>
          <a:xfrm>
            <a:off x="152400" y="762000"/>
            <a:ext cx="8763000" cy="5456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 external voltage is applied: V</a:t>
            </a:r>
            <a:r>
              <a:rPr b="0" baseline="-2500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= 0V and no current is flowing I</a:t>
            </a:r>
            <a:r>
              <a:rPr b="0" baseline="-2500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= 0A.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br>
              <a:rPr lang="en-US"/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Only a modest depletion layer exists.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Shape 130"/>
          <p:cNvSpPr txBox="1"/>
          <p:nvPr/>
        </p:nvSpPr>
        <p:spPr>
          <a:xfrm>
            <a:off x="152400" y="228600"/>
            <a:ext cx="8610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No Bias Condition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1" name="Shape 1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43000" y="1371600"/>
            <a:ext cx="6630987" cy="44211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Shape 1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10200" y="304800"/>
            <a:ext cx="3733800" cy="4167291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Shape 137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11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Shape 138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Shape 139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Shape 140"/>
          <p:cNvSpPr txBox="1"/>
          <p:nvPr/>
        </p:nvSpPr>
        <p:spPr>
          <a:xfrm>
            <a:off x="152400" y="228600"/>
            <a:ext cx="853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Reverse Bias Condition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Shape 141"/>
          <p:cNvSpPr txBox="1"/>
          <p:nvPr/>
        </p:nvSpPr>
        <p:spPr>
          <a:xfrm>
            <a:off x="228600" y="1568450"/>
            <a:ext cx="868680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External voltage is applied across the p-n junction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the opposite polarity of the p- and n-type materials.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2" name="Shape 14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flipH="1" rot="10800000">
            <a:off x="0" y="3048000"/>
            <a:ext cx="5029200" cy="335280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Shape 143"/>
          <p:cNvSpPr txBox="1"/>
          <p:nvPr/>
        </p:nvSpPr>
        <p:spPr>
          <a:xfrm>
            <a:off x="4343400" y="4876800"/>
            <a:ext cx="4800600" cy="1465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causes the depletion layer to widen.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electrons in the n-type material are attracted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towards the positive terminal and the ‘holes’ in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p-type material are attracted towards the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negative terminal.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Shape 1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71962" y="630237"/>
            <a:ext cx="4872037" cy="3255962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Shape 149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12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Shape 150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Shape 151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Shape 152"/>
          <p:cNvSpPr txBox="1"/>
          <p:nvPr/>
        </p:nvSpPr>
        <p:spPr>
          <a:xfrm>
            <a:off x="152400" y="304800"/>
            <a:ext cx="8686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Forward Bias Condition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Shape 153"/>
          <p:cNvSpPr txBox="1"/>
          <p:nvPr/>
        </p:nvSpPr>
        <p:spPr>
          <a:xfrm>
            <a:off x="152400" y="914400"/>
            <a:ext cx="4038600" cy="407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External voltage is applied across the p-n junction in the same polarity of the p- and n-type materials.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depletion layer is narrow. The electrons from the n-type material and ‘holes’ from the p-type material have sufficient energy to cross the junction.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4" name="Shape 15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10000" y="4038600"/>
            <a:ext cx="3505200" cy="2368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Shape 15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5612" y="533400"/>
            <a:ext cx="8231187" cy="5487987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Shape 160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13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Shape 161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Shape 162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Shape 163"/>
          <p:cNvSpPr txBox="1"/>
          <p:nvPr/>
        </p:nvSpPr>
        <p:spPr>
          <a:xfrm>
            <a:off x="0" y="304800"/>
            <a:ext cx="8763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Actual Diode Characteristics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Shape 164"/>
          <p:cNvSpPr txBox="1"/>
          <p:nvPr/>
        </p:nvSpPr>
        <p:spPr>
          <a:xfrm>
            <a:off x="533400" y="5683250"/>
            <a:ext cx="807720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 the regions for No Bias, Reverse Bias, and Forward Bias conditions.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Look closely at the scale for each of these conditions!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14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Shape 170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Shape 171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Shape 172"/>
          <p:cNvSpPr txBox="1"/>
          <p:nvPr/>
        </p:nvSpPr>
        <p:spPr>
          <a:xfrm>
            <a:off x="914400" y="1447800"/>
            <a:ext cx="8001000" cy="3114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diode, as any semiconductor device is not perfect!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There are two sets of currents: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b="1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Majority Carriers</a:t>
            </a:r>
            <a:br>
              <a:rPr b="1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electrons in the n-type and ‘holes’ in the p-type material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are the source of the majority of the current flow in a diode.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• </a:t>
            </a:r>
            <a:r>
              <a:rPr b="1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Minority Carriers</a:t>
            </a:r>
            <a:br>
              <a:rPr b="1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Electrons in the p-type and ‘holes’ in the n-type material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are rebel currents. They produce a small amount of opposing current.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Shape 173"/>
          <p:cNvSpPr txBox="1"/>
          <p:nvPr/>
        </p:nvSpPr>
        <p:spPr>
          <a:xfrm>
            <a:off x="152400" y="228600"/>
            <a:ext cx="8686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Majority and Minority Carriers in Diode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Shape 17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62200" y="533400"/>
            <a:ext cx="4648200" cy="4468230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Shape 179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15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Shape 180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Shape 181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Shape 182"/>
          <p:cNvSpPr txBox="1"/>
          <p:nvPr/>
        </p:nvSpPr>
        <p:spPr>
          <a:xfrm>
            <a:off x="152400" y="609600"/>
            <a:ext cx="8382000" cy="5865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Another detail about the diode is the useful Zener region.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br>
              <a:rPr lang="en-US"/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diode is in the reverse bias condition.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 some point the reverse bias voltage is so large the diode breaks down.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reverse current increases dramatically.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maximum voltage is called </a:t>
            </a:r>
            <a:r>
              <a:rPr b="1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avalanche breakdown voltage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and the current is called </a:t>
            </a:r>
            <a:r>
              <a:rPr b="1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avalanche current.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Shape 183"/>
          <p:cNvSpPr txBox="1"/>
          <p:nvPr/>
        </p:nvSpPr>
        <p:spPr>
          <a:xfrm>
            <a:off x="228600" y="228600"/>
            <a:ext cx="8610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Zener Region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16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Shape 190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Shape 191"/>
          <p:cNvSpPr txBox="1"/>
          <p:nvPr/>
        </p:nvSpPr>
        <p:spPr>
          <a:xfrm>
            <a:off x="1143000" y="2036762"/>
            <a:ext cx="6781800" cy="2601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point at which the diode changes from No Bias condition to Forward Bias condition happens when the electron and ‘holes’ are given sufficient energy to cross the p-n junction. This energy comes from the external voltage applied across the diode.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Forward bias voltage required for a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 Silicon diode V</a:t>
            </a:r>
            <a:r>
              <a:rPr b="0" baseline="-2500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 0.7V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 Germanium diode V</a:t>
            </a:r>
            <a:r>
              <a:rPr b="0" baseline="-2500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 0.3V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Shape 192"/>
          <p:cNvSpPr txBox="1"/>
          <p:nvPr/>
        </p:nvSpPr>
        <p:spPr>
          <a:xfrm>
            <a:off x="228600" y="228600"/>
            <a:ext cx="792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Forward Bias Voltage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17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Shape 198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Shape 199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Shape 200"/>
          <p:cNvSpPr txBox="1"/>
          <p:nvPr/>
        </p:nvSpPr>
        <p:spPr>
          <a:xfrm>
            <a:off x="228600" y="2070100"/>
            <a:ext cx="8686800" cy="17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temperature increases it adds energy to the diode.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 reduces the required Forward bias voltage in Forward Bias condition.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It increases the amount of Reverse current in Reverse Bias condition.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It increases maximum Reverse Bias Avalanche Voltage.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Germanium diodes are more sensitive to temperature variations than Silicon Diodes.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Shape 201"/>
          <p:cNvSpPr txBox="1"/>
          <p:nvPr/>
        </p:nvSpPr>
        <p:spPr>
          <a:xfrm>
            <a:off x="152400" y="3048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Temperature Effects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18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Shape 207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Shape 208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Shape 209"/>
          <p:cNvSpPr txBox="1"/>
          <p:nvPr/>
        </p:nvSpPr>
        <p:spPr>
          <a:xfrm>
            <a:off x="152400" y="1963737"/>
            <a:ext cx="8686800" cy="1465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Semiconductors act differently to DC and AC currents. There are 3 types of resistances.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• DC or Static Resistance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• AC or Dynamic Resistance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• Average AC Resistance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Shape 210"/>
          <p:cNvSpPr txBox="1"/>
          <p:nvPr/>
        </p:nvSpPr>
        <p:spPr>
          <a:xfrm>
            <a:off x="152400" y="304800"/>
            <a:ext cx="8153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Resistance Levels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Slide 1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Shape 34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Shape 35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Shape 36"/>
          <p:cNvSpPr txBox="1"/>
          <p:nvPr/>
        </p:nvSpPr>
        <p:spPr>
          <a:xfrm>
            <a:off x="152400" y="304800"/>
            <a:ext cx="8839200" cy="609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Diodes</a:t>
            </a:r>
            <a:b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Simplest Semiconductor Device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br>
              <a:rPr lang="en-US"/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 is a 2-terminal device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7" name="Shape 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28800" y="1447800"/>
            <a:ext cx="5546292" cy="4175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" name="Shape 2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" y="688975"/>
            <a:ext cx="6477000" cy="4311650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Shape 216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19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Shape 217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Shape 218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Shape 219"/>
          <p:cNvSpPr txBox="1"/>
          <p:nvPr/>
        </p:nvSpPr>
        <p:spPr>
          <a:xfrm>
            <a:off x="76200" y="4660900"/>
            <a:ext cx="9067800" cy="17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	R</a:t>
            </a:r>
            <a:r>
              <a:rPr b="0" baseline="-2500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= V</a:t>
            </a:r>
            <a:r>
              <a:rPr b="0" baseline="-2500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/I</a:t>
            </a:r>
            <a:r>
              <a:rPr b="0" baseline="-2500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</a:t>
            </a:r>
            <a:r>
              <a:rPr b="0" i="0" lang="en-US" sz="1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[Formula 1.5]</a:t>
            </a:r>
            <a:br>
              <a:rPr b="0" i="0" lang="en-US" sz="1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 a specific applied DC voltage V</a:t>
            </a:r>
            <a:r>
              <a:rPr b="0" baseline="-2500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the diode will have a specific current I</a:t>
            </a:r>
            <a:r>
              <a:rPr b="0" baseline="-2500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and a specific resistance R</a:t>
            </a:r>
            <a:r>
              <a:rPr b="0" baseline="-2500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The amount of resistance R</a:t>
            </a:r>
            <a:r>
              <a:rPr b="0" baseline="-2500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depends on the applied DC voltage. 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Shape 220"/>
          <p:cNvSpPr txBox="1"/>
          <p:nvPr/>
        </p:nvSpPr>
        <p:spPr>
          <a:xfrm>
            <a:off x="152400" y="2286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DC or Static Resistance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/>
          <p:nvPr/>
        </p:nvSpPr>
        <p:spPr>
          <a:xfrm>
            <a:off x="152400" y="1600200"/>
            <a:ext cx="8686800" cy="4075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Forward Bias region: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	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			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 The resistance depends on the amount of current (I</a:t>
            </a:r>
            <a:r>
              <a:rPr b="0" baseline="-2500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in the diode.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 The voltage across the diode is fairly constant (26mV for 25C).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 rB ranges from a typical 0.1 for high power devices to 2 for low power, general purpose diodes. In some cases rB can be ignored.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Reverse Bias region: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resistance is essentially infinite. The diode acts like an open.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Shape 226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20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Shape 227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Shape 228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Shape 229"/>
          <p:cNvSpPr txBox="1"/>
          <p:nvPr/>
        </p:nvSpPr>
        <p:spPr>
          <a:xfrm>
            <a:off x="152400" y="304800"/>
            <a:ext cx="8686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AC or Dynamic Resistance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Shape 230"/>
          <p:cNvSpPr txBox="1"/>
          <p:nvPr/>
        </p:nvSpPr>
        <p:spPr>
          <a:xfrm>
            <a:off x="6858000" y="2362200"/>
            <a:ext cx="18288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[Formula 1.8]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Shape 231"/>
          <p:cNvSpPr/>
          <p:nvPr/>
        </p:nvSpPr>
        <p:spPr>
          <a:xfrm>
            <a:off x="4514850" y="3321050"/>
            <a:ext cx="112712" cy="214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32" name="Shape 232"/>
          <p:cNvGrpSpPr/>
          <p:nvPr/>
        </p:nvGrpSpPr>
        <p:grpSpPr>
          <a:xfrm>
            <a:off x="3410991" y="2114303"/>
            <a:ext cx="1420571" cy="580998"/>
            <a:chOff x="114550" y="244950"/>
            <a:chExt cx="2796400" cy="2501025"/>
          </a:xfrm>
        </p:grpSpPr>
        <p:sp>
          <p:nvSpPr>
            <p:cNvPr id="233" name="Shape 233"/>
            <p:cNvSpPr/>
            <p:nvPr/>
          </p:nvSpPr>
          <p:spPr>
            <a:xfrm>
              <a:off x="989300" y="1548375"/>
              <a:ext cx="1240975" cy="25"/>
            </a:xfrm>
            <a:custGeom>
              <a:pathLst>
                <a:path extrusionOk="0" fill="none" h="1" w="49639">
                  <a:moveTo>
                    <a:pt x="0" y="0"/>
                  </a:moveTo>
                  <a:lnTo>
                    <a:pt x="49639" y="0"/>
                  </a:lnTo>
                </a:path>
              </a:pathLst>
            </a:custGeom>
            <a:noFill/>
            <a:ln cap="rnd" cmpd="sng" w="197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4" name="Shape 234"/>
            <p:cNvSpPr/>
            <p:nvPr/>
          </p:nvSpPr>
          <p:spPr>
            <a:xfrm>
              <a:off x="2768050" y="1344850"/>
              <a:ext cx="142900" cy="493875"/>
            </a:xfrm>
            <a:custGeom>
              <a:pathLst>
                <a:path extrusionOk="0" h="19755" w="5716">
                  <a:moveTo>
                    <a:pt x="2705" y="2197"/>
                  </a:moveTo>
                  <a:cubicBezTo>
                    <a:pt x="3237" y="2197"/>
                    <a:pt x="3634" y="2444"/>
                    <a:pt x="3895" y="2938"/>
                  </a:cubicBezTo>
                  <a:cubicBezTo>
                    <a:pt x="4155" y="3432"/>
                    <a:pt x="4286" y="4177"/>
                    <a:pt x="4286" y="5174"/>
                  </a:cubicBezTo>
                  <a:cubicBezTo>
                    <a:pt x="4286" y="6180"/>
                    <a:pt x="4155" y="6927"/>
                    <a:pt x="3895" y="7417"/>
                  </a:cubicBezTo>
                  <a:cubicBezTo>
                    <a:pt x="3634" y="7906"/>
                    <a:pt x="3237" y="8151"/>
                    <a:pt x="2705" y="8151"/>
                  </a:cubicBezTo>
                  <a:lnTo>
                    <a:pt x="1091" y="8151"/>
                  </a:lnTo>
                  <a:lnTo>
                    <a:pt x="1091" y="2197"/>
                  </a:lnTo>
                  <a:close/>
                  <a:moveTo>
                    <a:pt x="2840" y="10321"/>
                  </a:moveTo>
                  <a:cubicBezTo>
                    <a:pt x="3426" y="10321"/>
                    <a:pt x="3860" y="10614"/>
                    <a:pt x="4143" y="11201"/>
                  </a:cubicBezTo>
                  <a:cubicBezTo>
                    <a:pt x="4425" y="11787"/>
                    <a:pt x="4566" y="12698"/>
                    <a:pt x="4566" y="13933"/>
                  </a:cubicBezTo>
                  <a:cubicBezTo>
                    <a:pt x="4566" y="15159"/>
                    <a:pt x="4425" y="16070"/>
                    <a:pt x="4143" y="16665"/>
                  </a:cubicBezTo>
                  <a:cubicBezTo>
                    <a:pt x="3860" y="17260"/>
                    <a:pt x="3426" y="17558"/>
                    <a:pt x="2840" y="17558"/>
                  </a:cubicBezTo>
                  <a:lnTo>
                    <a:pt x="1091" y="17558"/>
                  </a:lnTo>
                  <a:lnTo>
                    <a:pt x="1091" y="10321"/>
                  </a:lnTo>
                  <a:close/>
                  <a:moveTo>
                    <a:pt x="1" y="1"/>
                  </a:moveTo>
                  <a:lnTo>
                    <a:pt x="1" y="19754"/>
                  </a:lnTo>
                  <a:lnTo>
                    <a:pt x="2894" y="19754"/>
                  </a:lnTo>
                  <a:cubicBezTo>
                    <a:pt x="3797" y="19754"/>
                    <a:pt x="4493" y="19274"/>
                    <a:pt x="4982" y="18312"/>
                  </a:cubicBezTo>
                  <a:cubicBezTo>
                    <a:pt x="5471" y="17351"/>
                    <a:pt x="5716" y="15988"/>
                    <a:pt x="5716" y="14224"/>
                  </a:cubicBezTo>
                  <a:cubicBezTo>
                    <a:pt x="5716" y="12883"/>
                    <a:pt x="5568" y="11765"/>
                    <a:pt x="5271" y="10870"/>
                  </a:cubicBezTo>
                  <a:cubicBezTo>
                    <a:pt x="4974" y="9975"/>
                    <a:pt x="4557" y="9386"/>
                    <a:pt x="4021" y="9104"/>
                  </a:cubicBezTo>
                  <a:cubicBezTo>
                    <a:pt x="4468" y="8927"/>
                    <a:pt x="4806" y="8482"/>
                    <a:pt x="5036" y="7767"/>
                  </a:cubicBezTo>
                  <a:cubicBezTo>
                    <a:pt x="5266" y="7053"/>
                    <a:pt x="5381" y="6091"/>
                    <a:pt x="5381" y="4883"/>
                  </a:cubicBezTo>
                  <a:cubicBezTo>
                    <a:pt x="5381" y="3322"/>
                    <a:pt x="5157" y="2118"/>
                    <a:pt x="4707" y="1271"/>
                  </a:cubicBezTo>
                  <a:cubicBezTo>
                    <a:pt x="4257" y="424"/>
                    <a:pt x="3617" y="1"/>
                    <a:pt x="278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5" name="Shape 235"/>
            <p:cNvSpPr/>
            <p:nvPr/>
          </p:nvSpPr>
          <p:spPr>
            <a:xfrm>
              <a:off x="1612225" y="2252125"/>
              <a:ext cx="169350" cy="493850"/>
            </a:xfrm>
            <a:custGeom>
              <a:pathLst>
                <a:path extrusionOk="0" h="19754" w="6774">
                  <a:moveTo>
                    <a:pt x="2407" y="2196"/>
                  </a:moveTo>
                  <a:cubicBezTo>
                    <a:pt x="3519" y="2196"/>
                    <a:pt x="4333" y="2812"/>
                    <a:pt x="4849" y="4042"/>
                  </a:cubicBezTo>
                  <a:cubicBezTo>
                    <a:pt x="5366" y="5273"/>
                    <a:pt x="5624" y="7211"/>
                    <a:pt x="5624" y="9857"/>
                  </a:cubicBezTo>
                  <a:cubicBezTo>
                    <a:pt x="5624" y="12521"/>
                    <a:pt x="5366" y="14470"/>
                    <a:pt x="4849" y="15705"/>
                  </a:cubicBezTo>
                  <a:cubicBezTo>
                    <a:pt x="4333" y="16940"/>
                    <a:pt x="3519" y="17557"/>
                    <a:pt x="2407" y="17557"/>
                  </a:cubicBezTo>
                  <a:lnTo>
                    <a:pt x="1090" y="17557"/>
                  </a:lnTo>
                  <a:lnTo>
                    <a:pt x="1090" y="2196"/>
                  </a:lnTo>
                  <a:close/>
                  <a:moveTo>
                    <a:pt x="0" y="0"/>
                  </a:moveTo>
                  <a:lnTo>
                    <a:pt x="0" y="19754"/>
                  </a:lnTo>
                  <a:lnTo>
                    <a:pt x="2240" y="19754"/>
                  </a:lnTo>
                  <a:cubicBezTo>
                    <a:pt x="3794" y="19754"/>
                    <a:pt x="4938" y="18955"/>
                    <a:pt x="5672" y="17359"/>
                  </a:cubicBezTo>
                  <a:cubicBezTo>
                    <a:pt x="6406" y="15762"/>
                    <a:pt x="6773" y="13262"/>
                    <a:pt x="6773" y="9857"/>
                  </a:cubicBezTo>
                  <a:cubicBezTo>
                    <a:pt x="6773" y="6470"/>
                    <a:pt x="6408" y="3980"/>
                    <a:pt x="5678" y="2388"/>
                  </a:cubicBezTo>
                  <a:cubicBezTo>
                    <a:pt x="4947" y="796"/>
                    <a:pt x="3801" y="0"/>
                    <a:pt x="2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6" name="Shape 236"/>
            <p:cNvSpPr/>
            <p:nvPr/>
          </p:nvSpPr>
          <p:spPr>
            <a:xfrm>
              <a:off x="2628525" y="1188300"/>
              <a:ext cx="151750" cy="650425"/>
            </a:xfrm>
            <a:custGeom>
              <a:pathLst>
                <a:path extrusionOk="0" h="26017" w="6070">
                  <a:moveTo>
                    <a:pt x="5200" y="1"/>
                  </a:moveTo>
                  <a:cubicBezTo>
                    <a:pt x="4380" y="1"/>
                    <a:pt x="3683" y="375"/>
                    <a:pt x="3109" y="1123"/>
                  </a:cubicBezTo>
                  <a:cubicBezTo>
                    <a:pt x="2536" y="1872"/>
                    <a:pt x="2070" y="3017"/>
                    <a:pt x="1712" y="4560"/>
                  </a:cubicBezTo>
                  <a:lnTo>
                    <a:pt x="1712" y="613"/>
                  </a:lnTo>
                  <a:lnTo>
                    <a:pt x="1" y="613"/>
                  </a:lnTo>
                  <a:lnTo>
                    <a:pt x="1" y="26016"/>
                  </a:lnTo>
                  <a:lnTo>
                    <a:pt x="1712" y="26016"/>
                  </a:lnTo>
                  <a:lnTo>
                    <a:pt x="1712" y="12634"/>
                  </a:lnTo>
                  <a:cubicBezTo>
                    <a:pt x="1712" y="9761"/>
                    <a:pt x="1970" y="7557"/>
                    <a:pt x="2485" y="6023"/>
                  </a:cubicBezTo>
                  <a:cubicBezTo>
                    <a:pt x="3000" y="4488"/>
                    <a:pt x="3738" y="3720"/>
                    <a:pt x="4701" y="3720"/>
                  </a:cubicBezTo>
                  <a:cubicBezTo>
                    <a:pt x="4972" y="3720"/>
                    <a:pt x="5220" y="3785"/>
                    <a:pt x="5445" y="3913"/>
                  </a:cubicBezTo>
                  <a:cubicBezTo>
                    <a:pt x="5670" y="4042"/>
                    <a:pt x="5879" y="4242"/>
                    <a:pt x="6070" y="4514"/>
                  </a:cubicBezTo>
                  <a:lnTo>
                    <a:pt x="6061" y="227"/>
                  </a:lnTo>
                  <a:cubicBezTo>
                    <a:pt x="5888" y="152"/>
                    <a:pt x="5731" y="95"/>
                    <a:pt x="5589" y="57"/>
                  </a:cubicBezTo>
                  <a:cubicBezTo>
                    <a:pt x="5447" y="19"/>
                    <a:pt x="5317" y="1"/>
                    <a:pt x="520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Shape 237"/>
            <p:cNvSpPr/>
            <p:nvPr/>
          </p:nvSpPr>
          <p:spPr>
            <a:xfrm>
              <a:off x="1483575" y="1899375"/>
              <a:ext cx="46725" cy="846600"/>
            </a:xfrm>
            <a:custGeom>
              <a:pathLst>
                <a:path extrusionOk="0" h="33864" w="1869">
                  <a:moveTo>
                    <a:pt x="0" y="0"/>
                  </a:moveTo>
                  <a:lnTo>
                    <a:pt x="0" y="33864"/>
                  </a:lnTo>
                  <a:lnTo>
                    <a:pt x="1869" y="33864"/>
                  </a:lnTo>
                  <a:lnTo>
                    <a:pt x="186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8" name="Shape 238"/>
            <p:cNvSpPr/>
            <p:nvPr/>
          </p:nvSpPr>
          <p:spPr>
            <a:xfrm>
              <a:off x="1056050" y="244950"/>
              <a:ext cx="1349625" cy="878350"/>
            </a:xfrm>
            <a:custGeom>
              <a:pathLst>
                <a:path extrusionOk="0" h="35134" w="53985">
                  <a:moveTo>
                    <a:pt x="16922" y="15718"/>
                  </a:moveTo>
                  <a:cubicBezTo>
                    <a:pt x="17761" y="15718"/>
                    <a:pt x="18426" y="16422"/>
                    <a:pt x="18916" y="17828"/>
                  </a:cubicBezTo>
                  <a:cubicBezTo>
                    <a:pt x="19406" y="19234"/>
                    <a:pt x="19651" y="21162"/>
                    <a:pt x="19651" y="23612"/>
                  </a:cubicBezTo>
                  <a:cubicBezTo>
                    <a:pt x="19651" y="26046"/>
                    <a:pt x="19406" y="27970"/>
                    <a:pt x="18916" y="29384"/>
                  </a:cubicBezTo>
                  <a:cubicBezTo>
                    <a:pt x="18426" y="30798"/>
                    <a:pt x="17761" y="31505"/>
                    <a:pt x="16922" y="31505"/>
                  </a:cubicBezTo>
                  <a:cubicBezTo>
                    <a:pt x="16083" y="31505"/>
                    <a:pt x="15419" y="30798"/>
                    <a:pt x="14929" y="29384"/>
                  </a:cubicBezTo>
                  <a:cubicBezTo>
                    <a:pt x="14438" y="27970"/>
                    <a:pt x="14193" y="26046"/>
                    <a:pt x="14193" y="23612"/>
                  </a:cubicBezTo>
                  <a:cubicBezTo>
                    <a:pt x="14193" y="21162"/>
                    <a:pt x="14438" y="19234"/>
                    <a:pt x="14929" y="17828"/>
                  </a:cubicBezTo>
                  <a:cubicBezTo>
                    <a:pt x="15419" y="16422"/>
                    <a:pt x="16083" y="15718"/>
                    <a:pt x="16922" y="15718"/>
                  </a:cubicBezTo>
                  <a:close/>
                  <a:moveTo>
                    <a:pt x="3998" y="0"/>
                  </a:moveTo>
                  <a:cubicBezTo>
                    <a:pt x="3455" y="0"/>
                    <a:pt x="2857" y="189"/>
                    <a:pt x="2203" y="567"/>
                  </a:cubicBezTo>
                  <a:cubicBezTo>
                    <a:pt x="1549" y="945"/>
                    <a:pt x="846" y="1505"/>
                    <a:pt x="93" y="2246"/>
                  </a:cubicBezTo>
                  <a:lnTo>
                    <a:pt x="93" y="6873"/>
                  </a:lnTo>
                  <a:cubicBezTo>
                    <a:pt x="834" y="5860"/>
                    <a:pt x="1529" y="5103"/>
                    <a:pt x="2180" y="4604"/>
                  </a:cubicBezTo>
                  <a:cubicBezTo>
                    <a:pt x="2830" y="4105"/>
                    <a:pt x="3449" y="3856"/>
                    <a:pt x="4035" y="3856"/>
                  </a:cubicBezTo>
                  <a:cubicBezTo>
                    <a:pt x="4861" y="3856"/>
                    <a:pt x="5532" y="4423"/>
                    <a:pt x="6047" y="5557"/>
                  </a:cubicBezTo>
                  <a:cubicBezTo>
                    <a:pt x="6562" y="6691"/>
                    <a:pt x="6819" y="8158"/>
                    <a:pt x="6819" y="9957"/>
                  </a:cubicBezTo>
                  <a:cubicBezTo>
                    <a:pt x="6819" y="11061"/>
                    <a:pt x="6701" y="12184"/>
                    <a:pt x="6463" y="13326"/>
                  </a:cubicBezTo>
                  <a:cubicBezTo>
                    <a:pt x="6226" y="14467"/>
                    <a:pt x="5808" y="15862"/>
                    <a:pt x="5210" y="17510"/>
                  </a:cubicBezTo>
                  <a:cubicBezTo>
                    <a:pt x="4895" y="18387"/>
                    <a:pt x="4126" y="20342"/>
                    <a:pt x="2901" y="23374"/>
                  </a:cubicBezTo>
                  <a:cubicBezTo>
                    <a:pt x="1677" y="26405"/>
                    <a:pt x="710" y="28821"/>
                    <a:pt x="1" y="30620"/>
                  </a:cubicBezTo>
                  <a:lnTo>
                    <a:pt x="1" y="34476"/>
                  </a:lnTo>
                  <a:lnTo>
                    <a:pt x="8771" y="34476"/>
                  </a:lnTo>
                  <a:lnTo>
                    <a:pt x="8771" y="30620"/>
                  </a:lnTo>
                  <a:lnTo>
                    <a:pt x="2249" y="30620"/>
                  </a:lnTo>
                  <a:cubicBezTo>
                    <a:pt x="3754" y="26855"/>
                    <a:pt x="4920" y="23925"/>
                    <a:pt x="5746" y="21831"/>
                  </a:cubicBezTo>
                  <a:cubicBezTo>
                    <a:pt x="6573" y="19737"/>
                    <a:pt x="7063" y="18471"/>
                    <a:pt x="7217" y="18032"/>
                  </a:cubicBezTo>
                  <a:cubicBezTo>
                    <a:pt x="7778" y="16338"/>
                    <a:pt x="8165" y="14868"/>
                    <a:pt x="8378" y="13620"/>
                  </a:cubicBezTo>
                  <a:cubicBezTo>
                    <a:pt x="8591" y="12373"/>
                    <a:pt x="8697" y="11054"/>
                    <a:pt x="8697" y="9662"/>
                  </a:cubicBezTo>
                  <a:cubicBezTo>
                    <a:pt x="8697" y="6729"/>
                    <a:pt x="8272" y="4385"/>
                    <a:pt x="7421" y="2631"/>
                  </a:cubicBezTo>
                  <a:cubicBezTo>
                    <a:pt x="6570" y="877"/>
                    <a:pt x="5429" y="0"/>
                    <a:pt x="3998" y="0"/>
                  </a:cubicBezTo>
                  <a:close/>
                  <a:moveTo>
                    <a:pt x="29486" y="8460"/>
                  </a:moveTo>
                  <a:cubicBezTo>
                    <a:pt x="28740" y="8460"/>
                    <a:pt x="28095" y="8831"/>
                    <a:pt x="27553" y="9572"/>
                  </a:cubicBezTo>
                  <a:cubicBezTo>
                    <a:pt x="27010" y="10313"/>
                    <a:pt x="26544" y="11462"/>
                    <a:pt x="26156" y="13019"/>
                  </a:cubicBezTo>
                  <a:lnTo>
                    <a:pt x="26156" y="9073"/>
                  </a:lnTo>
                  <a:lnTo>
                    <a:pt x="24444" y="9073"/>
                  </a:lnTo>
                  <a:lnTo>
                    <a:pt x="24444" y="34476"/>
                  </a:lnTo>
                  <a:lnTo>
                    <a:pt x="26156" y="34476"/>
                  </a:lnTo>
                  <a:lnTo>
                    <a:pt x="26156" y="20119"/>
                  </a:lnTo>
                  <a:cubicBezTo>
                    <a:pt x="26156" y="17654"/>
                    <a:pt x="26412" y="15700"/>
                    <a:pt x="26923" y="14256"/>
                  </a:cubicBezTo>
                  <a:cubicBezTo>
                    <a:pt x="27435" y="12811"/>
                    <a:pt x="28126" y="12089"/>
                    <a:pt x="28996" y="12089"/>
                  </a:cubicBezTo>
                  <a:cubicBezTo>
                    <a:pt x="29730" y="12089"/>
                    <a:pt x="30272" y="12675"/>
                    <a:pt x="30624" y="13847"/>
                  </a:cubicBezTo>
                  <a:cubicBezTo>
                    <a:pt x="30976" y="15019"/>
                    <a:pt x="31151" y="16830"/>
                    <a:pt x="31151" y="19279"/>
                  </a:cubicBezTo>
                  <a:lnTo>
                    <a:pt x="31151" y="34476"/>
                  </a:lnTo>
                  <a:lnTo>
                    <a:pt x="32863" y="34476"/>
                  </a:lnTo>
                  <a:lnTo>
                    <a:pt x="32863" y="20119"/>
                  </a:lnTo>
                  <a:cubicBezTo>
                    <a:pt x="32863" y="17639"/>
                    <a:pt x="33119" y="15681"/>
                    <a:pt x="33631" y="14244"/>
                  </a:cubicBezTo>
                  <a:cubicBezTo>
                    <a:pt x="34143" y="12808"/>
                    <a:pt x="34840" y="12089"/>
                    <a:pt x="35722" y="12089"/>
                  </a:cubicBezTo>
                  <a:cubicBezTo>
                    <a:pt x="36443" y="12089"/>
                    <a:pt x="36980" y="12679"/>
                    <a:pt x="37331" y="13859"/>
                  </a:cubicBezTo>
                  <a:cubicBezTo>
                    <a:pt x="37683" y="15038"/>
                    <a:pt x="37859" y="16845"/>
                    <a:pt x="37859" y="19279"/>
                  </a:cubicBezTo>
                  <a:lnTo>
                    <a:pt x="37859" y="34476"/>
                  </a:lnTo>
                  <a:lnTo>
                    <a:pt x="39570" y="34476"/>
                  </a:lnTo>
                  <a:lnTo>
                    <a:pt x="39570" y="19143"/>
                  </a:lnTo>
                  <a:cubicBezTo>
                    <a:pt x="39570" y="15726"/>
                    <a:pt x="39277" y="13091"/>
                    <a:pt x="38691" y="11239"/>
                  </a:cubicBezTo>
                  <a:cubicBezTo>
                    <a:pt x="38105" y="9387"/>
                    <a:pt x="37273" y="8460"/>
                    <a:pt x="36193" y="8460"/>
                  </a:cubicBezTo>
                  <a:cubicBezTo>
                    <a:pt x="35392" y="8460"/>
                    <a:pt x="34695" y="8906"/>
                    <a:pt x="34103" y="9799"/>
                  </a:cubicBezTo>
                  <a:cubicBezTo>
                    <a:pt x="33510" y="10691"/>
                    <a:pt x="33002" y="12074"/>
                    <a:pt x="32576" y="13949"/>
                  </a:cubicBezTo>
                  <a:cubicBezTo>
                    <a:pt x="32323" y="12165"/>
                    <a:pt x="31933" y="10804"/>
                    <a:pt x="31406" y="9867"/>
                  </a:cubicBezTo>
                  <a:cubicBezTo>
                    <a:pt x="30878" y="8929"/>
                    <a:pt x="30239" y="8460"/>
                    <a:pt x="29486" y="8460"/>
                  </a:cubicBezTo>
                  <a:close/>
                  <a:moveTo>
                    <a:pt x="41328" y="613"/>
                  </a:moveTo>
                  <a:lnTo>
                    <a:pt x="46602" y="34476"/>
                  </a:lnTo>
                  <a:lnTo>
                    <a:pt x="48720" y="34476"/>
                  </a:lnTo>
                  <a:lnTo>
                    <a:pt x="53984" y="613"/>
                  </a:lnTo>
                  <a:lnTo>
                    <a:pt x="52041" y="613"/>
                  </a:lnTo>
                  <a:lnTo>
                    <a:pt x="47656" y="29123"/>
                  </a:lnTo>
                  <a:lnTo>
                    <a:pt x="43280" y="613"/>
                  </a:lnTo>
                  <a:close/>
                  <a:moveTo>
                    <a:pt x="17718" y="0"/>
                  </a:moveTo>
                  <a:cubicBezTo>
                    <a:pt x="15972" y="0"/>
                    <a:pt x="14582" y="1592"/>
                    <a:pt x="13545" y="4775"/>
                  </a:cubicBezTo>
                  <a:cubicBezTo>
                    <a:pt x="12509" y="7958"/>
                    <a:pt x="11991" y="12226"/>
                    <a:pt x="11991" y="17578"/>
                  </a:cubicBezTo>
                  <a:cubicBezTo>
                    <a:pt x="11991" y="23279"/>
                    <a:pt x="12414" y="27630"/>
                    <a:pt x="13259" y="30632"/>
                  </a:cubicBezTo>
                  <a:cubicBezTo>
                    <a:pt x="14104" y="33633"/>
                    <a:pt x="15325" y="35134"/>
                    <a:pt x="16922" y="35134"/>
                  </a:cubicBezTo>
                  <a:cubicBezTo>
                    <a:pt x="18316" y="35134"/>
                    <a:pt x="19432" y="34083"/>
                    <a:pt x="20271" y="31981"/>
                  </a:cubicBezTo>
                  <a:cubicBezTo>
                    <a:pt x="21110" y="29879"/>
                    <a:pt x="21529" y="27090"/>
                    <a:pt x="21529" y="23612"/>
                  </a:cubicBezTo>
                  <a:cubicBezTo>
                    <a:pt x="21529" y="20058"/>
                    <a:pt x="21127" y="17249"/>
                    <a:pt x="20322" y="15185"/>
                  </a:cubicBezTo>
                  <a:cubicBezTo>
                    <a:pt x="19517" y="13121"/>
                    <a:pt x="18421" y="12089"/>
                    <a:pt x="17033" y="12089"/>
                  </a:cubicBezTo>
                  <a:cubicBezTo>
                    <a:pt x="16373" y="12089"/>
                    <a:pt x="15769" y="12441"/>
                    <a:pt x="15220" y="13144"/>
                  </a:cubicBezTo>
                  <a:cubicBezTo>
                    <a:pt x="14671" y="13847"/>
                    <a:pt x="14215" y="14857"/>
                    <a:pt x="13851" y="16172"/>
                  </a:cubicBezTo>
                  <a:cubicBezTo>
                    <a:pt x="13943" y="12044"/>
                    <a:pt x="14315" y="8959"/>
                    <a:pt x="14966" y="6918"/>
                  </a:cubicBezTo>
                  <a:cubicBezTo>
                    <a:pt x="15616" y="4877"/>
                    <a:pt x="16558" y="3856"/>
                    <a:pt x="17792" y="3856"/>
                  </a:cubicBezTo>
                  <a:cubicBezTo>
                    <a:pt x="18261" y="3856"/>
                    <a:pt x="18734" y="4000"/>
                    <a:pt x="19212" y="4287"/>
                  </a:cubicBezTo>
                  <a:cubicBezTo>
                    <a:pt x="19690" y="4574"/>
                    <a:pt x="20163" y="4990"/>
                    <a:pt x="20632" y="5534"/>
                  </a:cubicBezTo>
                  <a:lnTo>
                    <a:pt x="20632" y="1361"/>
                  </a:lnTo>
                  <a:cubicBezTo>
                    <a:pt x="20114" y="907"/>
                    <a:pt x="19616" y="567"/>
                    <a:pt x="19138" y="340"/>
                  </a:cubicBezTo>
                  <a:cubicBezTo>
                    <a:pt x="18660" y="114"/>
                    <a:pt x="18187" y="0"/>
                    <a:pt x="1771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9" name="Shape 239"/>
            <p:cNvSpPr/>
            <p:nvPr/>
          </p:nvSpPr>
          <p:spPr>
            <a:xfrm>
              <a:off x="371525" y="956375"/>
              <a:ext cx="231525" cy="898800"/>
            </a:xfrm>
            <a:custGeom>
              <a:pathLst>
                <a:path extrusionOk="0" h="35952" w="9261">
                  <a:moveTo>
                    <a:pt x="4654" y="12771"/>
                  </a:moveTo>
                  <a:cubicBezTo>
                    <a:pt x="5554" y="12771"/>
                    <a:pt x="6263" y="13644"/>
                    <a:pt x="6782" y="15390"/>
                  </a:cubicBezTo>
                  <a:cubicBezTo>
                    <a:pt x="7300" y="17137"/>
                    <a:pt x="7559" y="19545"/>
                    <a:pt x="7559" y="22614"/>
                  </a:cubicBezTo>
                  <a:cubicBezTo>
                    <a:pt x="7559" y="25684"/>
                    <a:pt x="7300" y="28092"/>
                    <a:pt x="6782" y="29838"/>
                  </a:cubicBezTo>
                  <a:cubicBezTo>
                    <a:pt x="6263" y="31585"/>
                    <a:pt x="5554" y="32458"/>
                    <a:pt x="4654" y="32458"/>
                  </a:cubicBezTo>
                  <a:cubicBezTo>
                    <a:pt x="3753" y="32458"/>
                    <a:pt x="3045" y="31585"/>
                    <a:pt x="2530" y="29838"/>
                  </a:cubicBezTo>
                  <a:cubicBezTo>
                    <a:pt x="2015" y="28092"/>
                    <a:pt x="1758" y="25684"/>
                    <a:pt x="1758" y="22614"/>
                  </a:cubicBezTo>
                  <a:cubicBezTo>
                    <a:pt x="1758" y="19545"/>
                    <a:pt x="2015" y="17137"/>
                    <a:pt x="2530" y="15390"/>
                  </a:cubicBezTo>
                  <a:cubicBezTo>
                    <a:pt x="3045" y="13644"/>
                    <a:pt x="3753" y="12771"/>
                    <a:pt x="4654" y="12771"/>
                  </a:cubicBezTo>
                  <a:close/>
                  <a:moveTo>
                    <a:pt x="7559" y="1"/>
                  </a:moveTo>
                  <a:lnTo>
                    <a:pt x="7559" y="13746"/>
                  </a:lnTo>
                  <a:cubicBezTo>
                    <a:pt x="7201" y="12234"/>
                    <a:pt x="6749" y="11111"/>
                    <a:pt x="6203" y="10378"/>
                  </a:cubicBezTo>
                  <a:cubicBezTo>
                    <a:pt x="5657" y="9644"/>
                    <a:pt x="5002" y="9278"/>
                    <a:pt x="4237" y="9278"/>
                  </a:cubicBezTo>
                  <a:cubicBezTo>
                    <a:pt x="2985" y="9278"/>
                    <a:pt x="1966" y="10502"/>
                    <a:pt x="1180" y="12952"/>
                  </a:cubicBezTo>
                  <a:cubicBezTo>
                    <a:pt x="393" y="15402"/>
                    <a:pt x="0" y="18622"/>
                    <a:pt x="0" y="22614"/>
                  </a:cubicBezTo>
                  <a:cubicBezTo>
                    <a:pt x="0" y="26606"/>
                    <a:pt x="393" y="29827"/>
                    <a:pt x="1180" y="32277"/>
                  </a:cubicBezTo>
                  <a:cubicBezTo>
                    <a:pt x="1966" y="34726"/>
                    <a:pt x="2985" y="35951"/>
                    <a:pt x="4237" y="35951"/>
                  </a:cubicBezTo>
                  <a:cubicBezTo>
                    <a:pt x="5002" y="35951"/>
                    <a:pt x="5657" y="35584"/>
                    <a:pt x="6203" y="34851"/>
                  </a:cubicBezTo>
                  <a:cubicBezTo>
                    <a:pt x="6749" y="34118"/>
                    <a:pt x="7201" y="32995"/>
                    <a:pt x="7559" y="31483"/>
                  </a:cubicBezTo>
                  <a:lnTo>
                    <a:pt x="7559" y="35293"/>
                  </a:lnTo>
                  <a:lnTo>
                    <a:pt x="9261" y="35293"/>
                  </a:lnTo>
                  <a:lnTo>
                    <a:pt x="926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0" name="Shape 240"/>
            <p:cNvSpPr/>
            <p:nvPr/>
          </p:nvSpPr>
          <p:spPr>
            <a:xfrm>
              <a:off x="114550" y="1188300"/>
              <a:ext cx="151750" cy="650425"/>
            </a:xfrm>
            <a:custGeom>
              <a:pathLst>
                <a:path extrusionOk="0" h="26017" w="6070">
                  <a:moveTo>
                    <a:pt x="5200" y="1"/>
                  </a:moveTo>
                  <a:cubicBezTo>
                    <a:pt x="4380" y="1"/>
                    <a:pt x="3683" y="375"/>
                    <a:pt x="3109" y="1123"/>
                  </a:cubicBezTo>
                  <a:cubicBezTo>
                    <a:pt x="2536" y="1872"/>
                    <a:pt x="2070" y="3017"/>
                    <a:pt x="1712" y="4560"/>
                  </a:cubicBezTo>
                  <a:lnTo>
                    <a:pt x="1712" y="613"/>
                  </a:lnTo>
                  <a:lnTo>
                    <a:pt x="1" y="613"/>
                  </a:lnTo>
                  <a:lnTo>
                    <a:pt x="1" y="26016"/>
                  </a:lnTo>
                  <a:lnTo>
                    <a:pt x="1712" y="26016"/>
                  </a:lnTo>
                  <a:lnTo>
                    <a:pt x="1712" y="12634"/>
                  </a:lnTo>
                  <a:cubicBezTo>
                    <a:pt x="1712" y="9761"/>
                    <a:pt x="1970" y="7557"/>
                    <a:pt x="2485" y="6023"/>
                  </a:cubicBezTo>
                  <a:cubicBezTo>
                    <a:pt x="3000" y="4488"/>
                    <a:pt x="3738" y="3720"/>
                    <a:pt x="4700" y="3720"/>
                  </a:cubicBezTo>
                  <a:cubicBezTo>
                    <a:pt x="4972" y="3720"/>
                    <a:pt x="5220" y="3785"/>
                    <a:pt x="5445" y="3913"/>
                  </a:cubicBezTo>
                  <a:cubicBezTo>
                    <a:pt x="5670" y="4042"/>
                    <a:pt x="5878" y="4242"/>
                    <a:pt x="6070" y="4514"/>
                  </a:cubicBezTo>
                  <a:lnTo>
                    <a:pt x="6060" y="227"/>
                  </a:lnTo>
                  <a:cubicBezTo>
                    <a:pt x="5888" y="152"/>
                    <a:pt x="5730" y="95"/>
                    <a:pt x="5588" y="57"/>
                  </a:cubicBezTo>
                  <a:cubicBezTo>
                    <a:pt x="5447" y="19"/>
                    <a:pt x="5317" y="1"/>
                    <a:pt x="520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1" name="Shape 241"/>
            <p:cNvSpPr/>
            <p:nvPr/>
          </p:nvSpPr>
          <p:spPr>
            <a:xfrm>
              <a:off x="2305650" y="1019900"/>
              <a:ext cx="236875" cy="1024100"/>
            </a:xfrm>
            <a:custGeom>
              <a:pathLst>
                <a:path extrusionOk="0" h="40964" w="9475">
                  <a:moveTo>
                    <a:pt x="8419" y="2608"/>
                  </a:moveTo>
                  <a:lnTo>
                    <a:pt x="8419" y="38377"/>
                  </a:lnTo>
                  <a:lnTo>
                    <a:pt x="1064" y="38377"/>
                  </a:lnTo>
                  <a:lnTo>
                    <a:pt x="1064" y="2608"/>
                  </a:lnTo>
                  <a:close/>
                  <a:moveTo>
                    <a:pt x="1" y="0"/>
                  </a:moveTo>
                  <a:lnTo>
                    <a:pt x="1" y="40963"/>
                  </a:lnTo>
                  <a:lnTo>
                    <a:pt x="9474" y="40963"/>
                  </a:lnTo>
                  <a:lnTo>
                    <a:pt x="947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Shape 242"/>
            <p:cNvSpPr/>
            <p:nvPr/>
          </p:nvSpPr>
          <p:spPr>
            <a:xfrm>
              <a:off x="679825" y="1019900"/>
              <a:ext cx="236875" cy="1024100"/>
            </a:xfrm>
            <a:custGeom>
              <a:pathLst>
                <a:path extrusionOk="0" h="40964" w="9475">
                  <a:moveTo>
                    <a:pt x="8419" y="2608"/>
                  </a:moveTo>
                  <a:lnTo>
                    <a:pt x="8419" y="38377"/>
                  </a:lnTo>
                  <a:lnTo>
                    <a:pt x="1065" y="38377"/>
                  </a:lnTo>
                  <a:lnTo>
                    <a:pt x="1065" y="2608"/>
                  </a:lnTo>
                  <a:close/>
                  <a:moveTo>
                    <a:pt x="1" y="0"/>
                  </a:moveTo>
                  <a:lnTo>
                    <a:pt x="1" y="40963"/>
                  </a:lnTo>
                  <a:lnTo>
                    <a:pt x="9474" y="40963"/>
                  </a:lnTo>
                  <a:lnTo>
                    <a:pt x="947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3" name="Shape 243"/>
            <p:cNvSpPr/>
            <p:nvPr/>
          </p:nvSpPr>
          <p:spPr>
            <a:xfrm>
              <a:off x="280150" y="953350"/>
              <a:ext cx="236875" cy="1024100"/>
            </a:xfrm>
            <a:custGeom>
              <a:pathLst>
                <a:path extrusionOk="0" h="40964" w="9475">
                  <a:moveTo>
                    <a:pt x="8420" y="2609"/>
                  </a:moveTo>
                  <a:lnTo>
                    <a:pt x="8420" y="38378"/>
                  </a:lnTo>
                  <a:lnTo>
                    <a:pt x="1065" y="38378"/>
                  </a:lnTo>
                  <a:lnTo>
                    <a:pt x="1065" y="2609"/>
                  </a:lnTo>
                  <a:close/>
                  <a:moveTo>
                    <a:pt x="1" y="1"/>
                  </a:moveTo>
                  <a:lnTo>
                    <a:pt x="1" y="40964"/>
                  </a:lnTo>
                  <a:lnTo>
                    <a:pt x="9474" y="40964"/>
                  </a:lnTo>
                  <a:lnTo>
                    <a:pt x="947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44" name="Shape 244"/>
          <p:cNvGrpSpPr/>
          <p:nvPr/>
        </p:nvGrpSpPr>
        <p:grpSpPr>
          <a:xfrm>
            <a:off x="3733800" y="4572000"/>
            <a:ext cx="647489" cy="276261"/>
            <a:chOff x="0" y="0"/>
            <a:chExt cx="2317425" cy="2522075"/>
          </a:xfrm>
        </p:grpSpPr>
        <p:sp>
          <p:nvSpPr>
            <p:cNvPr id="245" name="Shape 245"/>
            <p:cNvSpPr/>
            <p:nvPr/>
          </p:nvSpPr>
          <p:spPr>
            <a:xfrm>
              <a:off x="2140875" y="1699275"/>
              <a:ext cx="176550" cy="822800"/>
            </a:xfrm>
            <a:custGeom>
              <a:pathLst>
                <a:path extrusionOk="0" h="32912" w="7062">
                  <a:moveTo>
                    <a:pt x="6275" y="2097"/>
                  </a:moveTo>
                  <a:lnTo>
                    <a:pt x="6275" y="30834"/>
                  </a:lnTo>
                  <a:lnTo>
                    <a:pt x="794" y="30834"/>
                  </a:lnTo>
                  <a:lnTo>
                    <a:pt x="794" y="2097"/>
                  </a:lnTo>
                  <a:close/>
                  <a:moveTo>
                    <a:pt x="1" y="1"/>
                  </a:moveTo>
                  <a:lnTo>
                    <a:pt x="1" y="32911"/>
                  </a:lnTo>
                  <a:lnTo>
                    <a:pt x="7061" y="32911"/>
                  </a:lnTo>
                  <a:lnTo>
                    <a:pt x="706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6" name="Shape 246"/>
            <p:cNvSpPr/>
            <p:nvPr/>
          </p:nvSpPr>
          <p:spPr>
            <a:xfrm>
              <a:off x="1426350" y="1699275"/>
              <a:ext cx="176550" cy="822800"/>
            </a:xfrm>
            <a:custGeom>
              <a:pathLst>
                <a:path extrusionOk="0" h="32912" w="7062">
                  <a:moveTo>
                    <a:pt x="6275" y="2097"/>
                  </a:moveTo>
                  <a:lnTo>
                    <a:pt x="6275" y="30834"/>
                  </a:lnTo>
                  <a:lnTo>
                    <a:pt x="794" y="30834"/>
                  </a:lnTo>
                  <a:lnTo>
                    <a:pt x="794" y="2097"/>
                  </a:lnTo>
                  <a:close/>
                  <a:moveTo>
                    <a:pt x="1" y="1"/>
                  </a:moveTo>
                  <a:lnTo>
                    <a:pt x="1" y="32911"/>
                  </a:lnTo>
                  <a:lnTo>
                    <a:pt x="7061" y="32911"/>
                  </a:lnTo>
                  <a:lnTo>
                    <a:pt x="706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7" name="Shape 247"/>
            <p:cNvSpPr/>
            <p:nvPr/>
          </p:nvSpPr>
          <p:spPr>
            <a:xfrm>
              <a:off x="544600" y="1551975"/>
              <a:ext cx="176550" cy="822775"/>
            </a:xfrm>
            <a:custGeom>
              <a:pathLst>
                <a:path extrusionOk="0" h="32911" w="7062">
                  <a:moveTo>
                    <a:pt x="6275" y="2096"/>
                  </a:moveTo>
                  <a:lnTo>
                    <a:pt x="6275" y="30833"/>
                  </a:lnTo>
                  <a:lnTo>
                    <a:pt x="793" y="30833"/>
                  </a:lnTo>
                  <a:lnTo>
                    <a:pt x="793" y="2096"/>
                  </a:lnTo>
                  <a:close/>
                  <a:moveTo>
                    <a:pt x="0" y="0"/>
                  </a:moveTo>
                  <a:lnTo>
                    <a:pt x="0" y="32911"/>
                  </a:lnTo>
                  <a:lnTo>
                    <a:pt x="7061" y="32911"/>
                  </a:lnTo>
                  <a:lnTo>
                    <a:pt x="706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8" name="Shape 248"/>
            <p:cNvSpPr/>
            <p:nvPr/>
          </p:nvSpPr>
          <p:spPr>
            <a:xfrm>
              <a:off x="0" y="0"/>
              <a:ext cx="0" cy="0"/>
            </a:xfrm>
            <a:custGeom>
              <a:pathLst>
                <a:path extrusionOk="0" h="0" w="0"/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9" name="Shape 249"/>
            <p:cNvSpPr/>
            <p:nvPr/>
          </p:nvSpPr>
          <p:spPr>
            <a:xfrm>
              <a:off x="0" y="0"/>
              <a:ext cx="0" cy="0"/>
            </a:xfrm>
            <a:custGeom>
              <a:pathLst>
                <a:path extrusionOk="0" h="0" w="0"/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0" name="Shape 250"/>
            <p:cNvSpPr/>
            <p:nvPr/>
          </p:nvSpPr>
          <p:spPr>
            <a:xfrm>
              <a:off x="728925" y="1648250"/>
              <a:ext cx="172575" cy="722125"/>
            </a:xfrm>
            <a:custGeom>
              <a:pathLst>
                <a:path extrusionOk="0" h="28885" w="6903">
                  <a:moveTo>
                    <a:pt x="3469" y="10260"/>
                  </a:moveTo>
                  <a:cubicBezTo>
                    <a:pt x="4140" y="10260"/>
                    <a:pt x="4669" y="10962"/>
                    <a:pt x="5055" y="12365"/>
                  </a:cubicBezTo>
                  <a:cubicBezTo>
                    <a:pt x="5441" y="13768"/>
                    <a:pt x="5634" y="15703"/>
                    <a:pt x="5634" y="18169"/>
                  </a:cubicBezTo>
                  <a:cubicBezTo>
                    <a:pt x="5634" y="20635"/>
                    <a:pt x="5441" y="22570"/>
                    <a:pt x="5055" y="23973"/>
                  </a:cubicBezTo>
                  <a:cubicBezTo>
                    <a:pt x="4669" y="25376"/>
                    <a:pt x="4140" y="26078"/>
                    <a:pt x="3469" y="26078"/>
                  </a:cubicBezTo>
                  <a:cubicBezTo>
                    <a:pt x="2798" y="26078"/>
                    <a:pt x="2270" y="25376"/>
                    <a:pt x="1886" y="23973"/>
                  </a:cubicBezTo>
                  <a:cubicBezTo>
                    <a:pt x="1503" y="22570"/>
                    <a:pt x="1311" y="20635"/>
                    <a:pt x="1311" y="18169"/>
                  </a:cubicBezTo>
                  <a:cubicBezTo>
                    <a:pt x="1311" y="15703"/>
                    <a:pt x="1503" y="13768"/>
                    <a:pt x="1886" y="12365"/>
                  </a:cubicBezTo>
                  <a:cubicBezTo>
                    <a:pt x="2270" y="10962"/>
                    <a:pt x="2798" y="10260"/>
                    <a:pt x="3469" y="10260"/>
                  </a:cubicBezTo>
                  <a:close/>
                  <a:moveTo>
                    <a:pt x="5634" y="1"/>
                  </a:moveTo>
                  <a:lnTo>
                    <a:pt x="5634" y="11044"/>
                  </a:lnTo>
                  <a:cubicBezTo>
                    <a:pt x="5367" y="9829"/>
                    <a:pt x="5031" y="8927"/>
                    <a:pt x="4624" y="8338"/>
                  </a:cubicBezTo>
                  <a:cubicBezTo>
                    <a:pt x="4217" y="7749"/>
                    <a:pt x="3728" y="7454"/>
                    <a:pt x="3159" y="7454"/>
                  </a:cubicBezTo>
                  <a:cubicBezTo>
                    <a:pt x="2225" y="7454"/>
                    <a:pt x="1466" y="8438"/>
                    <a:pt x="880" y="10406"/>
                  </a:cubicBezTo>
                  <a:cubicBezTo>
                    <a:pt x="294" y="12374"/>
                    <a:pt x="1" y="14962"/>
                    <a:pt x="1" y="18169"/>
                  </a:cubicBezTo>
                  <a:cubicBezTo>
                    <a:pt x="1" y="21376"/>
                    <a:pt x="294" y="23964"/>
                    <a:pt x="880" y="25932"/>
                  </a:cubicBezTo>
                  <a:cubicBezTo>
                    <a:pt x="1466" y="27900"/>
                    <a:pt x="2225" y="28884"/>
                    <a:pt x="3159" y="28884"/>
                  </a:cubicBezTo>
                  <a:cubicBezTo>
                    <a:pt x="3728" y="28884"/>
                    <a:pt x="4217" y="28590"/>
                    <a:pt x="4624" y="28000"/>
                  </a:cubicBezTo>
                  <a:cubicBezTo>
                    <a:pt x="5031" y="27411"/>
                    <a:pt x="5367" y="26509"/>
                    <a:pt x="5634" y="25294"/>
                  </a:cubicBezTo>
                  <a:lnTo>
                    <a:pt x="5634" y="28356"/>
                  </a:lnTo>
                  <a:lnTo>
                    <a:pt x="6903" y="28356"/>
                  </a:lnTo>
                  <a:lnTo>
                    <a:pt x="690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1" name="Shape 251"/>
            <p:cNvSpPr/>
            <p:nvPr/>
          </p:nvSpPr>
          <p:spPr>
            <a:xfrm>
              <a:off x="179000" y="1834600"/>
              <a:ext cx="113125" cy="522550"/>
            </a:xfrm>
            <a:custGeom>
              <a:pathLst>
                <a:path extrusionOk="0" h="20902" w="4525">
                  <a:moveTo>
                    <a:pt x="3876" y="0"/>
                  </a:moveTo>
                  <a:cubicBezTo>
                    <a:pt x="3265" y="0"/>
                    <a:pt x="2745" y="301"/>
                    <a:pt x="2318" y="902"/>
                  </a:cubicBezTo>
                  <a:cubicBezTo>
                    <a:pt x="1890" y="1503"/>
                    <a:pt x="1543" y="2424"/>
                    <a:pt x="1276" y="3663"/>
                  </a:cubicBezTo>
                  <a:lnTo>
                    <a:pt x="1276" y="492"/>
                  </a:lnTo>
                  <a:lnTo>
                    <a:pt x="1" y="492"/>
                  </a:lnTo>
                  <a:lnTo>
                    <a:pt x="1" y="20902"/>
                  </a:lnTo>
                  <a:lnTo>
                    <a:pt x="1276" y="20902"/>
                  </a:lnTo>
                  <a:lnTo>
                    <a:pt x="1276" y="10150"/>
                  </a:lnTo>
                  <a:cubicBezTo>
                    <a:pt x="1276" y="7842"/>
                    <a:pt x="1468" y="6071"/>
                    <a:pt x="1852" y="4838"/>
                  </a:cubicBezTo>
                  <a:cubicBezTo>
                    <a:pt x="2236" y="3605"/>
                    <a:pt x="2787" y="2989"/>
                    <a:pt x="3504" y="2989"/>
                  </a:cubicBezTo>
                  <a:cubicBezTo>
                    <a:pt x="3706" y="2989"/>
                    <a:pt x="3891" y="3040"/>
                    <a:pt x="4059" y="3144"/>
                  </a:cubicBezTo>
                  <a:cubicBezTo>
                    <a:pt x="4226" y="3247"/>
                    <a:pt x="4382" y="3408"/>
                    <a:pt x="4524" y="3626"/>
                  </a:cubicBezTo>
                  <a:lnTo>
                    <a:pt x="4517" y="182"/>
                  </a:lnTo>
                  <a:cubicBezTo>
                    <a:pt x="4388" y="122"/>
                    <a:pt x="4271" y="76"/>
                    <a:pt x="4166" y="46"/>
                  </a:cubicBezTo>
                  <a:cubicBezTo>
                    <a:pt x="4060" y="15"/>
                    <a:pt x="3963" y="0"/>
                    <a:pt x="387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21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Shape 257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Shape 258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Shape 259"/>
          <p:cNvSpPr txBox="1"/>
          <p:nvPr/>
        </p:nvSpPr>
        <p:spPr>
          <a:xfrm>
            <a:off x="228600" y="5835650"/>
            <a:ext cx="861060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 resistance can be determined by picking 2 points on the characteristic curve developed for a particular circuit.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0" name="Shape 260"/>
          <p:cNvSpPr txBox="1"/>
          <p:nvPr/>
        </p:nvSpPr>
        <p:spPr>
          <a:xfrm>
            <a:off x="7162800" y="3581400"/>
            <a:ext cx="182880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[Formula 1.9]</a:t>
            </a:r>
            <a:br>
              <a:rPr b="0" i="0" lang="en-US" sz="1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Shape 261"/>
          <p:cNvSpPr txBox="1"/>
          <p:nvPr/>
        </p:nvSpPr>
        <p:spPr>
          <a:xfrm>
            <a:off x="152400" y="228600"/>
            <a:ext cx="8382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Average AC Resistance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2" name="Shape 2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" y="685800"/>
            <a:ext cx="4819650" cy="52578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63" name="Shape 263"/>
          <p:cNvGrpSpPr/>
          <p:nvPr/>
        </p:nvGrpSpPr>
        <p:grpSpPr>
          <a:xfrm>
            <a:off x="4724400" y="2743200"/>
            <a:ext cx="4295184" cy="941706"/>
            <a:chOff x="0" y="0"/>
            <a:chExt cx="3078075" cy="2951250"/>
          </a:xfrm>
        </p:grpSpPr>
        <p:sp>
          <p:nvSpPr>
            <p:cNvPr id="264" name="Shape 264"/>
            <p:cNvSpPr/>
            <p:nvPr/>
          </p:nvSpPr>
          <p:spPr>
            <a:xfrm>
              <a:off x="551750" y="1548375"/>
              <a:ext cx="719975" cy="25"/>
            </a:xfrm>
            <a:custGeom>
              <a:pathLst>
                <a:path extrusionOk="0" fill="none" h="1" w="28799">
                  <a:moveTo>
                    <a:pt x="1" y="0"/>
                  </a:moveTo>
                  <a:lnTo>
                    <a:pt x="28798" y="0"/>
                  </a:lnTo>
                </a:path>
              </a:pathLst>
            </a:custGeom>
            <a:noFill/>
            <a:ln cap="rnd" cmpd="sng" w="114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5" name="Shape 265"/>
            <p:cNvSpPr/>
            <p:nvPr/>
          </p:nvSpPr>
          <p:spPr>
            <a:xfrm>
              <a:off x="2318600" y="956375"/>
              <a:ext cx="759475" cy="1123900"/>
            </a:xfrm>
            <a:custGeom>
              <a:pathLst>
                <a:path extrusionOk="0" h="44956" w="30379">
                  <a:moveTo>
                    <a:pt x="13740" y="1"/>
                  </a:moveTo>
                  <a:lnTo>
                    <a:pt x="13740" y="5286"/>
                  </a:lnTo>
                  <a:lnTo>
                    <a:pt x="14728" y="5286"/>
                  </a:lnTo>
                  <a:lnTo>
                    <a:pt x="14728" y="1"/>
                  </a:lnTo>
                  <a:close/>
                  <a:moveTo>
                    <a:pt x="9344" y="12816"/>
                  </a:moveTo>
                  <a:cubicBezTo>
                    <a:pt x="9870" y="12816"/>
                    <a:pt x="10287" y="13697"/>
                    <a:pt x="10595" y="15458"/>
                  </a:cubicBezTo>
                  <a:cubicBezTo>
                    <a:pt x="10903" y="17220"/>
                    <a:pt x="11057" y="19605"/>
                    <a:pt x="11057" y="22614"/>
                  </a:cubicBezTo>
                  <a:cubicBezTo>
                    <a:pt x="11057" y="25639"/>
                    <a:pt x="10903" y="28028"/>
                    <a:pt x="10595" y="29782"/>
                  </a:cubicBezTo>
                  <a:cubicBezTo>
                    <a:pt x="10287" y="31536"/>
                    <a:pt x="9870" y="32413"/>
                    <a:pt x="9344" y="32413"/>
                  </a:cubicBezTo>
                  <a:cubicBezTo>
                    <a:pt x="8811" y="32413"/>
                    <a:pt x="8392" y="31540"/>
                    <a:pt x="8086" y="29793"/>
                  </a:cubicBezTo>
                  <a:cubicBezTo>
                    <a:pt x="7780" y="28047"/>
                    <a:pt x="7627" y="25654"/>
                    <a:pt x="7627" y="22614"/>
                  </a:cubicBezTo>
                  <a:cubicBezTo>
                    <a:pt x="7627" y="19575"/>
                    <a:pt x="7781" y="17182"/>
                    <a:pt x="8089" y="15436"/>
                  </a:cubicBezTo>
                  <a:cubicBezTo>
                    <a:pt x="8396" y="13689"/>
                    <a:pt x="8815" y="12816"/>
                    <a:pt x="9344" y="12816"/>
                  </a:cubicBezTo>
                  <a:close/>
                  <a:moveTo>
                    <a:pt x="2673" y="12771"/>
                  </a:moveTo>
                  <a:cubicBezTo>
                    <a:pt x="3196" y="12771"/>
                    <a:pt x="3606" y="13644"/>
                    <a:pt x="3905" y="15390"/>
                  </a:cubicBezTo>
                  <a:cubicBezTo>
                    <a:pt x="4204" y="17137"/>
                    <a:pt x="4353" y="19545"/>
                    <a:pt x="4353" y="22614"/>
                  </a:cubicBezTo>
                  <a:cubicBezTo>
                    <a:pt x="4353" y="25684"/>
                    <a:pt x="4204" y="28092"/>
                    <a:pt x="3905" y="29838"/>
                  </a:cubicBezTo>
                  <a:cubicBezTo>
                    <a:pt x="3606" y="31585"/>
                    <a:pt x="3196" y="32458"/>
                    <a:pt x="2673" y="32458"/>
                  </a:cubicBezTo>
                  <a:cubicBezTo>
                    <a:pt x="2151" y="32458"/>
                    <a:pt x="1740" y="31585"/>
                    <a:pt x="1442" y="29838"/>
                  </a:cubicBezTo>
                  <a:cubicBezTo>
                    <a:pt x="1143" y="28092"/>
                    <a:pt x="993" y="25684"/>
                    <a:pt x="993" y="22614"/>
                  </a:cubicBezTo>
                  <a:cubicBezTo>
                    <a:pt x="993" y="19545"/>
                    <a:pt x="1143" y="17137"/>
                    <a:pt x="1442" y="15390"/>
                  </a:cubicBezTo>
                  <a:cubicBezTo>
                    <a:pt x="1740" y="13644"/>
                    <a:pt x="2151" y="12771"/>
                    <a:pt x="2673" y="12771"/>
                  </a:cubicBezTo>
                  <a:close/>
                  <a:moveTo>
                    <a:pt x="13740" y="9890"/>
                  </a:moveTo>
                  <a:lnTo>
                    <a:pt x="13740" y="35293"/>
                  </a:lnTo>
                  <a:lnTo>
                    <a:pt x="14728" y="35293"/>
                  </a:lnTo>
                  <a:lnTo>
                    <a:pt x="14728" y="9890"/>
                  </a:lnTo>
                  <a:close/>
                  <a:moveTo>
                    <a:pt x="19692" y="9278"/>
                  </a:moveTo>
                  <a:cubicBezTo>
                    <a:pt x="19274" y="9278"/>
                    <a:pt x="18904" y="9656"/>
                    <a:pt x="18584" y="10412"/>
                  </a:cubicBezTo>
                  <a:cubicBezTo>
                    <a:pt x="18264" y="11168"/>
                    <a:pt x="17986" y="12309"/>
                    <a:pt x="17749" y="13837"/>
                  </a:cubicBezTo>
                  <a:lnTo>
                    <a:pt x="17749" y="9890"/>
                  </a:lnTo>
                  <a:lnTo>
                    <a:pt x="16756" y="9890"/>
                  </a:lnTo>
                  <a:lnTo>
                    <a:pt x="16756" y="35293"/>
                  </a:lnTo>
                  <a:lnTo>
                    <a:pt x="17749" y="35293"/>
                  </a:lnTo>
                  <a:lnTo>
                    <a:pt x="17749" y="20936"/>
                  </a:lnTo>
                  <a:cubicBezTo>
                    <a:pt x="17749" y="18456"/>
                    <a:pt x="17903" y="16498"/>
                    <a:pt x="18211" y="15061"/>
                  </a:cubicBezTo>
                  <a:cubicBezTo>
                    <a:pt x="18519" y="13625"/>
                    <a:pt x="18939" y="12907"/>
                    <a:pt x="19472" y="12907"/>
                  </a:cubicBezTo>
                  <a:cubicBezTo>
                    <a:pt x="19916" y="12907"/>
                    <a:pt x="20249" y="13504"/>
                    <a:pt x="20471" y="14698"/>
                  </a:cubicBezTo>
                  <a:cubicBezTo>
                    <a:pt x="20692" y="15893"/>
                    <a:pt x="20803" y="17692"/>
                    <a:pt x="20803" y="20097"/>
                  </a:cubicBezTo>
                  <a:lnTo>
                    <a:pt x="20803" y="35293"/>
                  </a:lnTo>
                  <a:lnTo>
                    <a:pt x="21791" y="35293"/>
                  </a:lnTo>
                  <a:lnTo>
                    <a:pt x="21791" y="19961"/>
                  </a:lnTo>
                  <a:cubicBezTo>
                    <a:pt x="21791" y="16452"/>
                    <a:pt x="21614" y="13795"/>
                    <a:pt x="21260" y="11988"/>
                  </a:cubicBezTo>
                  <a:cubicBezTo>
                    <a:pt x="20905" y="10181"/>
                    <a:pt x="20383" y="9278"/>
                    <a:pt x="19692" y="9278"/>
                  </a:cubicBezTo>
                  <a:close/>
                  <a:moveTo>
                    <a:pt x="23745" y="2677"/>
                  </a:moveTo>
                  <a:lnTo>
                    <a:pt x="23745" y="9890"/>
                  </a:lnTo>
                  <a:lnTo>
                    <a:pt x="23020" y="9890"/>
                  </a:lnTo>
                  <a:lnTo>
                    <a:pt x="23020" y="13133"/>
                  </a:lnTo>
                  <a:lnTo>
                    <a:pt x="23745" y="13133"/>
                  </a:lnTo>
                  <a:lnTo>
                    <a:pt x="23745" y="26924"/>
                  </a:lnTo>
                  <a:cubicBezTo>
                    <a:pt x="23745" y="30099"/>
                    <a:pt x="23890" y="32288"/>
                    <a:pt x="24180" y="33490"/>
                  </a:cubicBezTo>
                  <a:cubicBezTo>
                    <a:pt x="24470" y="34692"/>
                    <a:pt x="24996" y="35293"/>
                    <a:pt x="25758" y="35293"/>
                  </a:cubicBezTo>
                  <a:lnTo>
                    <a:pt x="26772" y="35293"/>
                  </a:lnTo>
                  <a:lnTo>
                    <a:pt x="26772" y="31800"/>
                  </a:lnTo>
                  <a:lnTo>
                    <a:pt x="25758" y="31800"/>
                  </a:lnTo>
                  <a:cubicBezTo>
                    <a:pt x="25346" y="31800"/>
                    <a:pt x="25073" y="31506"/>
                    <a:pt x="24939" y="30916"/>
                  </a:cubicBezTo>
                  <a:cubicBezTo>
                    <a:pt x="24805" y="30326"/>
                    <a:pt x="24738" y="28995"/>
                    <a:pt x="24738" y="26924"/>
                  </a:cubicBezTo>
                  <a:lnTo>
                    <a:pt x="24738" y="13133"/>
                  </a:lnTo>
                  <a:lnTo>
                    <a:pt x="26772" y="13133"/>
                  </a:lnTo>
                  <a:lnTo>
                    <a:pt x="26772" y="9890"/>
                  </a:lnTo>
                  <a:lnTo>
                    <a:pt x="24738" y="9890"/>
                  </a:lnTo>
                  <a:lnTo>
                    <a:pt x="24738" y="2677"/>
                  </a:lnTo>
                  <a:close/>
                  <a:moveTo>
                    <a:pt x="9344" y="9278"/>
                  </a:moveTo>
                  <a:cubicBezTo>
                    <a:pt x="8482" y="9278"/>
                    <a:pt x="7807" y="10457"/>
                    <a:pt x="7318" y="12816"/>
                  </a:cubicBezTo>
                  <a:cubicBezTo>
                    <a:pt x="6830" y="15175"/>
                    <a:pt x="6586" y="18441"/>
                    <a:pt x="6586" y="22614"/>
                  </a:cubicBezTo>
                  <a:cubicBezTo>
                    <a:pt x="6586" y="26773"/>
                    <a:pt x="6830" y="30035"/>
                    <a:pt x="7318" y="32401"/>
                  </a:cubicBezTo>
                  <a:cubicBezTo>
                    <a:pt x="7807" y="34768"/>
                    <a:pt x="8482" y="35951"/>
                    <a:pt x="9344" y="35951"/>
                  </a:cubicBezTo>
                  <a:cubicBezTo>
                    <a:pt x="10203" y="35951"/>
                    <a:pt x="10878" y="34768"/>
                    <a:pt x="11368" y="32401"/>
                  </a:cubicBezTo>
                  <a:cubicBezTo>
                    <a:pt x="11858" y="30035"/>
                    <a:pt x="12103" y="26773"/>
                    <a:pt x="12103" y="22614"/>
                  </a:cubicBezTo>
                  <a:cubicBezTo>
                    <a:pt x="12103" y="18441"/>
                    <a:pt x="11858" y="15175"/>
                    <a:pt x="11368" y="12816"/>
                  </a:cubicBezTo>
                  <a:cubicBezTo>
                    <a:pt x="10878" y="10457"/>
                    <a:pt x="10203" y="9278"/>
                    <a:pt x="9344" y="9278"/>
                  </a:cubicBezTo>
                  <a:close/>
                  <a:moveTo>
                    <a:pt x="27915" y="46"/>
                  </a:moveTo>
                  <a:cubicBezTo>
                    <a:pt x="28391" y="3524"/>
                    <a:pt x="28746" y="6964"/>
                    <a:pt x="28981" y="10366"/>
                  </a:cubicBezTo>
                  <a:cubicBezTo>
                    <a:pt x="29215" y="13769"/>
                    <a:pt x="29332" y="17216"/>
                    <a:pt x="29332" y="20709"/>
                  </a:cubicBezTo>
                  <a:cubicBezTo>
                    <a:pt x="29332" y="24202"/>
                    <a:pt x="29215" y="27661"/>
                    <a:pt x="28981" y="31086"/>
                  </a:cubicBezTo>
                  <a:cubicBezTo>
                    <a:pt x="28746" y="34511"/>
                    <a:pt x="28391" y="37955"/>
                    <a:pt x="27915" y="41417"/>
                  </a:cubicBezTo>
                  <a:lnTo>
                    <a:pt x="28774" y="41417"/>
                  </a:lnTo>
                  <a:cubicBezTo>
                    <a:pt x="29311" y="37864"/>
                    <a:pt x="29713" y="34371"/>
                    <a:pt x="29979" y="30939"/>
                  </a:cubicBezTo>
                  <a:cubicBezTo>
                    <a:pt x="30246" y="27506"/>
                    <a:pt x="30379" y="24096"/>
                    <a:pt x="30379" y="20709"/>
                  </a:cubicBezTo>
                  <a:cubicBezTo>
                    <a:pt x="30379" y="17337"/>
                    <a:pt x="30246" y="13942"/>
                    <a:pt x="29979" y="10525"/>
                  </a:cubicBezTo>
                  <a:cubicBezTo>
                    <a:pt x="29713" y="7108"/>
                    <a:pt x="29311" y="3615"/>
                    <a:pt x="28774" y="46"/>
                  </a:cubicBezTo>
                  <a:close/>
                  <a:moveTo>
                    <a:pt x="2915" y="9278"/>
                  </a:moveTo>
                  <a:cubicBezTo>
                    <a:pt x="2475" y="9278"/>
                    <a:pt x="2096" y="9644"/>
                    <a:pt x="1780" y="10378"/>
                  </a:cubicBezTo>
                  <a:cubicBezTo>
                    <a:pt x="1463" y="11111"/>
                    <a:pt x="1201" y="12234"/>
                    <a:pt x="993" y="13746"/>
                  </a:cubicBezTo>
                  <a:lnTo>
                    <a:pt x="993" y="9890"/>
                  </a:lnTo>
                  <a:lnTo>
                    <a:pt x="0" y="9890"/>
                  </a:lnTo>
                  <a:lnTo>
                    <a:pt x="0" y="44956"/>
                  </a:lnTo>
                  <a:lnTo>
                    <a:pt x="993" y="44956"/>
                  </a:lnTo>
                  <a:lnTo>
                    <a:pt x="993" y="31483"/>
                  </a:lnTo>
                  <a:cubicBezTo>
                    <a:pt x="1201" y="32995"/>
                    <a:pt x="1463" y="34118"/>
                    <a:pt x="1780" y="34851"/>
                  </a:cubicBezTo>
                  <a:cubicBezTo>
                    <a:pt x="2096" y="35584"/>
                    <a:pt x="2475" y="35951"/>
                    <a:pt x="2915" y="35951"/>
                  </a:cubicBezTo>
                  <a:cubicBezTo>
                    <a:pt x="3645" y="35951"/>
                    <a:pt x="4238" y="34726"/>
                    <a:pt x="4694" y="32277"/>
                  </a:cubicBezTo>
                  <a:cubicBezTo>
                    <a:pt x="5150" y="29827"/>
                    <a:pt x="5378" y="26606"/>
                    <a:pt x="5378" y="22614"/>
                  </a:cubicBezTo>
                  <a:cubicBezTo>
                    <a:pt x="5378" y="18622"/>
                    <a:pt x="5150" y="15402"/>
                    <a:pt x="4694" y="12952"/>
                  </a:cubicBezTo>
                  <a:cubicBezTo>
                    <a:pt x="4238" y="10502"/>
                    <a:pt x="3645" y="9278"/>
                    <a:pt x="2915" y="927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6" name="Shape 266"/>
            <p:cNvSpPr/>
            <p:nvPr/>
          </p:nvSpPr>
          <p:spPr>
            <a:xfrm>
              <a:off x="0" y="0"/>
              <a:ext cx="0" cy="0"/>
            </a:xfrm>
            <a:custGeom>
              <a:pathLst>
                <a:path extrusionOk="0" h="0" w="0"/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7" name="Shape 267"/>
            <p:cNvSpPr/>
            <p:nvPr/>
          </p:nvSpPr>
          <p:spPr>
            <a:xfrm>
              <a:off x="1321075" y="956375"/>
              <a:ext cx="1132650" cy="1123900"/>
            </a:xfrm>
            <a:custGeom>
              <a:pathLst>
                <a:path extrusionOk="0" h="44956" w="45306">
                  <a:moveTo>
                    <a:pt x="18083" y="1"/>
                  </a:moveTo>
                  <a:lnTo>
                    <a:pt x="18083" y="5286"/>
                  </a:lnTo>
                  <a:lnTo>
                    <a:pt x="19070" y="5286"/>
                  </a:lnTo>
                  <a:lnTo>
                    <a:pt x="19070" y="1"/>
                  </a:lnTo>
                  <a:close/>
                  <a:moveTo>
                    <a:pt x="13687" y="12816"/>
                  </a:moveTo>
                  <a:cubicBezTo>
                    <a:pt x="14213" y="12816"/>
                    <a:pt x="14630" y="13697"/>
                    <a:pt x="14938" y="15458"/>
                  </a:cubicBezTo>
                  <a:cubicBezTo>
                    <a:pt x="15245" y="17220"/>
                    <a:pt x="15399" y="19605"/>
                    <a:pt x="15399" y="22614"/>
                  </a:cubicBezTo>
                  <a:cubicBezTo>
                    <a:pt x="15399" y="25639"/>
                    <a:pt x="15245" y="28028"/>
                    <a:pt x="14938" y="29782"/>
                  </a:cubicBezTo>
                  <a:cubicBezTo>
                    <a:pt x="14630" y="31536"/>
                    <a:pt x="14213" y="32413"/>
                    <a:pt x="13687" y="32413"/>
                  </a:cubicBezTo>
                  <a:cubicBezTo>
                    <a:pt x="13154" y="32413"/>
                    <a:pt x="12734" y="31540"/>
                    <a:pt x="12428" y="29793"/>
                  </a:cubicBezTo>
                  <a:cubicBezTo>
                    <a:pt x="12123" y="28047"/>
                    <a:pt x="11970" y="25654"/>
                    <a:pt x="11970" y="22614"/>
                  </a:cubicBezTo>
                  <a:cubicBezTo>
                    <a:pt x="11970" y="19575"/>
                    <a:pt x="12123" y="17182"/>
                    <a:pt x="12431" y="15436"/>
                  </a:cubicBezTo>
                  <a:cubicBezTo>
                    <a:pt x="12739" y="13689"/>
                    <a:pt x="13158" y="12816"/>
                    <a:pt x="13687" y="12816"/>
                  </a:cubicBezTo>
                  <a:close/>
                  <a:moveTo>
                    <a:pt x="42547" y="12816"/>
                  </a:moveTo>
                  <a:cubicBezTo>
                    <a:pt x="43073" y="12816"/>
                    <a:pt x="43490" y="13697"/>
                    <a:pt x="43798" y="15458"/>
                  </a:cubicBezTo>
                  <a:cubicBezTo>
                    <a:pt x="44105" y="17220"/>
                    <a:pt x="44259" y="19605"/>
                    <a:pt x="44259" y="22614"/>
                  </a:cubicBezTo>
                  <a:cubicBezTo>
                    <a:pt x="44259" y="25639"/>
                    <a:pt x="44105" y="28028"/>
                    <a:pt x="43798" y="29782"/>
                  </a:cubicBezTo>
                  <a:cubicBezTo>
                    <a:pt x="43490" y="31536"/>
                    <a:pt x="43073" y="32413"/>
                    <a:pt x="42547" y="32413"/>
                  </a:cubicBezTo>
                  <a:cubicBezTo>
                    <a:pt x="42014" y="32413"/>
                    <a:pt x="41594" y="31540"/>
                    <a:pt x="41288" y="29793"/>
                  </a:cubicBezTo>
                  <a:cubicBezTo>
                    <a:pt x="40983" y="28047"/>
                    <a:pt x="40830" y="25654"/>
                    <a:pt x="40830" y="22614"/>
                  </a:cubicBezTo>
                  <a:cubicBezTo>
                    <a:pt x="40830" y="19575"/>
                    <a:pt x="40983" y="17182"/>
                    <a:pt x="41291" y="15436"/>
                  </a:cubicBezTo>
                  <a:cubicBezTo>
                    <a:pt x="41599" y="13689"/>
                    <a:pt x="42018" y="12816"/>
                    <a:pt x="42547" y="12816"/>
                  </a:cubicBezTo>
                  <a:close/>
                  <a:moveTo>
                    <a:pt x="7016" y="12771"/>
                  </a:moveTo>
                  <a:cubicBezTo>
                    <a:pt x="7538" y="12771"/>
                    <a:pt x="7949" y="13644"/>
                    <a:pt x="8248" y="15390"/>
                  </a:cubicBezTo>
                  <a:cubicBezTo>
                    <a:pt x="8547" y="17137"/>
                    <a:pt x="8696" y="19545"/>
                    <a:pt x="8696" y="22614"/>
                  </a:cubicBezTo>
                  <a:cubicBezTo>
                    <a:pt x="8696" y="25684"/>
                    <a:pt x="8547" y="28092"/>
                    <a:pt x="8248" y="29838"/>
                  </a:cubicBezTo>
                  <a:cubicBezTo>
                    <a:pt x="7949" y="31585"/>
                    <a:pt x="7538" y="32458"/>
                    <a:pt x="7016" y="32458"/>
                  </a:cubicBezTo>
                  <a:cubicBezTo>
                    <a:pt x="6494" y="32458"/>
                    <a:pt x="6083" y="31585"/>
                    <a:pt x="5784" y="29838"/>
                  </a:cubicBezTo>
                  <a:cubicBezTo>
                    <a:pt x="5485" y="28092"/>
                    <a:pt x="5336" y="25684"/>
                    <a:pt x="5336" y="22614"/>
                  </a:cubicBezTo>
                  <a:cubicBezTo>
                    <a:pt x="5336" y="19545"/>
                    <a:pt x="5485" y="17137"/>
                    <a:pt x="5784" y="15390"/>
                  </a:cubicBezTo>
                  <a:cubicBezTo>
                    <a:pt x="6083" y="13644"/>
                    <a:pt x="6494" y="12771"/>
                    <a:pt x="7016" y="12771"/>
                  </a:cubicBezTo>
                  <a:close/>
                  <a:moveTo>
                    <a:pt x="18083" y="9890"/>
                  </a:moveTo>
                  <a:lnTo>
                    <a:pt x="18083" y="35293"/>
                  </a:lnTo>
                  <a:lnTo>
                    <a:pt x="19070" y="35293"/>
                  </a:lnTo>
                  <a:lnTo>
                    <a:pt x="19070" y="9890"/>
                  </a:lnTo>
                  <a:close/>
                  <a:moveTo>
                    <a:pt x="24035" y="9278"/>
                  </a:moveTo>
                  <a:cubicBezTo>
                    <a:pt x="23616" y="9278"/>
                    <a:pt x="23247" y="9656"/>
                    <a:pt x="22927" y="10412"/>
                  </a:cubicBezTo>
                  <a:cubicBezTo>
                    <a:pt x="22606" y="11168"/>
                    <a:pt x="22328" y="12309"/>
                    <a:pt x="22092" y="13837"/>
                  </a:cubicBezTo>
                  <a:lnTo>
                    <a:pt x="22092" y="9890"/>
                  </a:lnTo>
                  <a:lnTo>
                    <a:pt x="21099" y="9890"/>
                  </a:lnTo>
                  <a:lnTo>
                    <a:pt x="21099" y="35293"/>
                  </a:lnTo>
                  <a:lnTo>
                    <a:pt x="22092" y="35293"/>
                  </a:lnTo>
                  <a:lnTo>
                    <a:pt x="22092" y="20936"/>
                  </a:lnTo>
                  <a:cubicBezTo>
                    <a:pt x="22092" y="18456"/>
                    <a:pt x="22246" y="16498"/>
                    <a:pt x="22554" y="15061"/>
                  </a:cubicBezTo>
                  <a:cubicBezTo>
                    <a:pt x="22861" y="13625"/>
                    <a:pt x="23282" y="12907"/>
                    <a:pt x="23815" y="12907"/>
                  </a:cubicBezTo>
                  <a:cubicBezTo>
                    <a:pt x="24259" y="12907"/>
                    <a:pt x="24591" y="13504"/>
                    <a:pt x="24813" y="14698"/>
                  </a:cubicBezTo>
                  <a:cubicBezTo>
                    <a:pt x="25035" y="15893"/>
                    <a:pt x="25146" y="17692"/>
                    <a:pt x="25146" y="20097"/>
                  </a:cubicBezTo>
                  <a:lnTo>
                    <a:pt x="25146" y="35293"/>
                  </a:lnTo>
                  <a:lnTo>
                    <a:pt x="26134" y="35293"/>
                  </a:lnTo>
                  <a:lnTo>
                    <a:pt x="26134" y="19961"/>
                  </a:lnTo>
                  <a:cubicBezTo>
                    <a:pt x="26134" y="16452"/>
                    <a:pt x="25956" y="13795"/>
                    <a:pt x="25602" y="11988"/>
                  </a:cubicBezTo>
                  <a:cubicBezTo>
                    <a:pt x="25248" y="10181"/>
                    <a:pt x="24726" y="9278"/>
                    <a:pt x="24035" y="9278"/>
                  </a:cubicBezTo>
                  <a:close/>
                  <a:moveTo>
                    <a:pt x="28088" y="2677"/>
                  </a:moveTo>
                  <a:lnTo>
                    <a:pt x="28088" y="9890"/>
                  </a:lnTo>
                  <a:lnTo>
                    <a:pt x="27363" y="9890"/>
                  </a:lnTo>
                  <a:lnTo>
                    <a:pt x="27363" y="13133"/>
                  </a:lnTo>
                  <a:lnTo>
                    <a:pt x="28088" y="13133"/>
                  </a:lnTo>
                  <a:lnTo>
                    <a:pt x="28088" y="26924"/>
                  </a:lnTo>
                  <a:cubicBezTo>
                    <a:pt x="28088" y="30099"/>
                    <a:pt x="28233" y="32288"/>
                    <a:pt x="28522" y="33490"/>
                  </a:cubicBezTo>
                  <a:cubicBezTo>
                    <a:pt x="28812" y="34692"/>
                    <a:pt x="29338" y="35293"/>
                    <a:pt x="30100" y="35293"/>
                  </a:cubicBezTo>
                  <a:lnTo>
                    <a:pt x="31115" y="35293"/>
                  </a:lnTo>
                  <a:lnTo>
                    <a:pt x="31115" y="31800"/>
                  </a:lnTo>
                  <a:lnTo>
                    <a:pt x="30100" y="31800"/>
                  </a:lnTo>
                  <a:cubicBezTo>
                    <a:pt x="29689" y="31800"/>
                    <a:pt x="29416" y="31506"/>
                    <a:pt x="29282" y="30916"/>
                  </a:cubicBezTo>
                  <a:cubicBezTo>
                    <a:pt x="29148" y="30326"/>
                    <a:pt x="29081" y="28995"/>
                    <a:pt x="29081" y="26924"/>
                  </a:cubicBezTo>
                  <a:lnTo>
                    <a:pt x="29081" y="13133"/>
                  </a:lnTo>
                  <a:lnTo>
                    <a:pt x="31115" y="13133"/>
                  </a:lnTo>
                  <a:lnTo>
                    <a:pt x="31115" y="9890"/>
                  </a:lnTo>
                  <a:lnTo>
                    <a:pt x="29081" y="9890"/>
                  </a:lnTo>
                  <a:lnTo>
                    <a:pt x="29081" y="2677"/>
                  </a:lnTo>
                  <a:close/>
                  <a:moveTo>
                    <a:pt x="35892" y="2677"/>
                  </a:moveTo>
                  <a:lnTo>
                    <a:pt x="35892" y="9890"/>
                  </a:lnTo>
                  <a:lnTo>
                    <a:pt x="35167" y="9890"/>
                  </a:lnTo>
                  <a:lnTo>
                    <a:pt x="35167" y="13133"/>
                  </a:lnTo>
                  <a:lnTo>
                    <a:pt x="35892" y="13133"/>
                  </a:lnTo>
                  <a:lnTo>
                    <a:pt x="35892" y="26924"/>
                  </a:lnTo>
                  <a:cubicBezTo>
                    <a:pt x="35892" y="30099"/>
                    <a:pt x="36037" y="32288"/>
                    <a:pt x="36326" y="33490"/>
                  </a:cubicBezTo>
                  <a:cubicBezTo>
                    <a:pt x="36616" y="34692"/>
                    <a:pt x="37142" y="35293"/>
                    <a:pt x="37904" y="35293"/>
                  </a:cubicBezTo>
                  <a:lnTo>
                    <a:pt x="38919" y="35293"/>
                  </a:lnTo>
                  <a:lnTo>
                    <a:pt x="38919" y="31800"/>
                  </a:lnTo>
                  <a:lnTo>
                    <a:pt x="37904" y="31800"/>
                  </a:lnTo>
                  <a:cubicBezTo>
                    <a:pt x="37493" y="31800"/>
                    <a:pt x="37220" y="31506"/>
                    <a:pt x="37086" y="30916"/>
                  </a:cubicBezTo>
                  <a:cubicBezTo>
                    <a:pt x="36952" y="30326"/>
                    <a:pt x="36885" y="28995"/>
                    <a:pt x="36885" y="26924"/>
                  </a:cubicBezTo>
                  <a:lnTo>
                    <a:pt x="36885" y="13133"/>
                  </a:lnTo>
                  <a:lnTo>
                    <a:pt x="38919" y="13133"/>
                  </a:lnTo>
                  <a:lnTo>
                    <a:pt x="38919" y="9890"/>
                  </a:lnTo>
                  <a:lnTo>
                    <a:pt x="36885" y="9890"/>
                  </a:lnTo>
                  <a:lnTo>
                    <a:pt x="36885" y="2677"/>
                  </a:lnTo>
                  <a:close/>
                  <a:moveTo>
                    <a:pt x="13687" y="9278"/>
                  </a:moveTo>
                  <a:cubicBezTo>
                    <a:pt x="12825" y="9278"/>
                    <a:pt x="12149" y="10457"/>
                    <a:pt x="11661" y="12816"/>
                  </a:cubicBezTo>
                  <a:cubicBezTo>
                    <a:pt x="11173" y="15175"/>
                    <a:pt x="10928" y="18441"/>
                    <a:pt x="10928" y="22614"/>
                  </a:cubicBezTo>
                  <a:cubicBezTo>
                    <a:pt x="10928" y="26773"/>
                    <a:pt x="11173" y="30035"/>
                    <a:pt x="11661" y="32401"/>
                  </a:cubicBezTo>
                  <a:cubicBezTo>
                    <a:pt x="12149" y="34768"/>
                    <a:pt x="12825" y="35951"/>
                    <a:pt x="13687" y="35951"/>
                  </a:cubicBezTo>
                  <a:cubicBezTo>
                    <a:pt x="14546" y="35951"/>
                    <a:pt x="15220" y="34768"/>
                    <a:pt x="15711" y="32401"/>
                  </a:cubicBezTo>
                  <a:cubicBezTo>
                    <a:pt x="16201" y="30035"/>
                    <a:pt x="16446" y="26773"/>
                    <a:pt x="16446" y="22614"/>
                  </a:cubicBezTo>
                  <a:cubicBezTo>
                    <a:pt x="16446" y="18441"/>
                    <a:pt x="16201" y="15175"/>
                    <a:pt x="15711" y="12816"/>
                  </a:cubicBezTo>
                  <a:cubicBezTo>
                    <a:pt x="15220" y="10457"/>
                    <a:pt x="14546" y="9278"/>
                    <a:pt x="13687" y="9278"/>
                  </a:cubicBezTo>
                  <a:close/>
                  <a:moveTo>
                    <a:pt x="42547" y="9278"/>
                  </a:moveTo>
                  <a:cubicBezTo>
                    <a:pt x="41685" y="9278"/>
                    <a:pt x="41009" y="10457"/>
                    <a:pt x="40521" y="12816"/>
                  </a:cubicBezTo>
                  <a:cubicBezTo>
                    <a:pt x="40033" y="15175"/>
                    <a:pt x="39788" y="18441"/>
                    <a:pt x="39788" y="22614"/>
                  </a:cubicBezTo>
                  <a:cubicBezTo>
                    <a:pt x="39788" y="26773"/>
                    <a:pt x="40033" y="30035"/>
                    <a:pt x="40521" y="32401"/>
                  </a:cubicBezTo>
                  <a:cubicBezTo>
                    <a:pt x="41009" y="34768"/>
                    <a:pt x="41685" y="35951"/>
                    <a:pt x="42547" y="35951"/>
                  </a:cubicBezTo>
                  <a:cubicBezTo>
                    <a:pt x="43406" y="35951"/>
                    <a:pt x="44080" y="34768"/>
                    <a:pt x="44571" y="32401"/>
                  </a:cubicBezTo>
                  <a:cubicBezTo>
                    <a:pt x="45061" y="30035"/>
                    <a:pt x="45306" y="26773"/>
                    <a:pt x="45306" y="22614"/>
                  </a:cubicBezTo>
                  <a:cubicBezTo>
                    <a:pt x="45306" y="18441"/>
                    <a:pt x="45061" y="15175"/>
                    <a:pt x="44571" y="12816"/>
                  </a:cubicBezTo>
                  <a:cubicBezTo>
                    <a:pt x="44080" y="10457"/>
                    <a:pt x="43406" y="9278"/>
                    <a:pt x="42547" y="9278"/>
                  </a:cubicBezTo>
                  <a:close/>
                  <a:moveTo>
                    <a:pt x="1605" y="46"/>
                  </a:moveTo>
                  <a:cubicBezTo>
                    <a:pt x="1065" y="3615"/>
                    <a:pt x="662" y="7108"/>
                    <a:pt x="398" y="10525"/>
                  </a:cubicBezTo>
                  <a:cubicBezTo>
                    <a:pt x="133" y="13942"/>
                    <a:pt x="0" y="17337"/>
                    <a:pt x="0" y="20709"/>
                  </a:cubicBezTo>
                  <a:cubicBezTo>
                    <a:pt x="0" y="24096"/>
                    <a:pt x="134" y="27506"/>
                    <a:pt x="400" y="30939"/>
                  </a:cubicBezTo>
                  <a:cubicBezTo>
                    <a:pt x="667" y="34371"/>
                    <a:pt x="1069" y="37864"/>
                    <a:pt x="1605" y="41417"/>
                  </a:cubicBezTo>
                  <a:lnTo>
                    <a:pt x="2464" y="41417"/>
                  </a:lnTo>
                  <a:cubicBezTo>
                    <a:pt x="1988" y="37955"/>
                    <a:pt x="1633" y="34511"/>
                    <a:pt x="1399" y="31086"/>
                  </a:cubicBezTo>
                  <a:cubicBezTo>
                    <a:pt x="1164" y="27661"/>
                    <a:pt x="1047" y="24202"/>
                    <a:pt x="1047" y="20709"/>
                  </a:cubicBezTo>
                  <a:cubicBezTo>
                    <a:pt x="1047" y="17216"/>
                    <a:pt x="1163" y="13769"/>
                    <a:pt x="1396" y="10366"/>
                  </a:cubicBezTo>
                  <a:cubicBezTo>
                    <a:pt x="1629" y="6964"/>
                    <a:pt x="1985" y="3524"/>
                    <a:pt x="2464" y="46"/>
                  </a:cubicBezTo>
                  <a:close/>
                  <a:moveTo>
                    <a:pt x="7258" y="9278"/>
                  </a:moveTo>
                  <a:cubicBezTo>
                    <a:pt x="6817" y="9278"/>
                    <a:pt x="6439" y="9644"/>
                    <a:pt x="6122" y="10378"/>
                  </a:cubicBezTo>
                  <a:cubicBezTo>
                    <a:pt x="5806" y="11111"/>
                    <a:pt x="5544" y="12234"/>
                    <a:pt x="5336" y="13746"/>
                  </a:cubicBezTo>
                  <a:lnTo>
                    <a:pt x="5336" y="9890"/>
                  </a:lnTo>
                  <a:lnTo>
                    <a:pt x="4343" y="9890"/>
                  </a:lnTo>
                  <a:lnTo>
                    <a:pt x="4343" y="44956"/>
                  </a:lnTo>
                  <a:lnTo>
                    <a:pt x="5336" y="44956"/>
                  </a:lnTo>
                  <a:lnTo>
                    <a:pt x="5336" y="31483"/>
                  </a:lnTo>
                  <a:cubicBezTo>
                    <a:pt x="5544" y="32995"/>
                    <a:pt x="5806" y="34118"/>
                    <a:pt x="6122" y="34851"/>
                  </a:cubicBezTo>
                  <a:cubicBezTo>
                    <a:pt x="6439" y="35584"/>
                    <a:pt x="6817" y="35951"/>
                    <a:pt x="7258" y="35951"/>
                  </a:cubicBezTo>
                  <a:cubicBezTo>
                    <a:pt x="7988" y="35951"/>
                    <a:pt x="8581" y="34726"/>
                    <a:pt x="9037" y="32277"/>
                  </a:cubicBezTo>
                  <a:cubicBezTo>
                    <a:pt x="9493" y="29827"/>
                    <a:pt x="9721" y="26606"/>
                    <a:pt x="9721" y="22614"/>
                  </a:cubicBezTo>
                  <a:cubicBezTo>
                    <a:pt x="9721" y="18622"/>
                    <a:pt x="9493" y="15402"/>
                    <a:pt x="9037" y="12952"/>
                  </a:cubicBezTo>
                  <a:cubicBezTo>
                    <a:pt x="8581" y="10502"/>
                    <a:pt x="7988" y="9278"/>
                    <a:pt x="7258" y="927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8" name="Shape 268"/>
            <p:cNvSpPr/>
            <p:nvPr/>
          </p:nvSpPr>
          <p:spPr>
            <a:xfrm>
              <a:off x="1000950" y="1863650"/>
              <a:ext cx="203600" cy="898775"/>
            </a:xfrm>
            <a:custGeom>
              <a:pathLst>
                <a:path extrusionOk="0" h="35951" w="8144">
                  <a:moveTo>
                    <a:pt x="5470" y="12770"/>
                  </a:moveTo>
                  <a:cubicBezTo>
                    <a:pt x="5993" y="12770"/>
                    <a:pt x="6404" y="13643"/>
                    <a:pt x="6705" y="15390"/>
                  </a:cubicBezTo>
                  <a:cubicBezTo>
                    <a:pt x="7005" y="17136"/>
                    <a:pt x="7155" y="19544"/>
                    <a:pt x="7155" y="22614"/>
                  </a:cubicBezTo>
                  <a:cubicBezTo>
                    <a:pt x="7155" y="25683"/>
                    <a:pt x="7005" y="28091"/>
                    <a:pt x="6705" y="29838"/>
                  </a:cubicBezTo>
                  <a:cubicBezTo>
                    <a:pt x="6404" y="31584"/>
                    <a:pt x="5993" y="32458"/>
                    <a:pt x="5470" y="32458"/>
                  </a:cubicBezTo>
                  <a:cubicBezTo>
                    <a:pt x="4948" y="32458"/>
                    <a:pt x="4537" y="31584"/>
                    <a:pt x="4238" y="29838"/>
                  </a:cubicBezTo>
                  <a:cubicBezTo>
                    <a:pt x="3940" y="28091"/>
                    <a:pt x="3790" y="25683"/>
                    <a:pt x="3790" y="22614"/>
                  </a:cubicBezTo>
                  <a:cubicBezTo>
                    <a:pt x="3790" y="19544"/>
                    <a:pt x="3940" y="17136"/>
                    <a:pt x="4238" y="15390"/>
                  </a:cubicBezTo>
                  <a:cubicBezTo>
                    <a:pt x="4537" y="13643"/>
                    <a:pt x="4948" y="12770"/>
                    <a:pt x="5470" y="12770"/>
                  </a:cubicBezTo>
                  <a:close/>
                  <a:moveTo>
                    <a:pt x="1" y="1429"/>
                  </a:moveTo>
                  <a:lnTo>
                    <a:pt x="1" y="35293"/>
                  </a:lnTo>
                  <a:lnTo>
                    <a:pt x="1085" y="35293"/>
                  </a:lnTo>
                  <a:lnTo>
                    <a:pt x="1085" y="1429"/>
                  </a:lnTo>
                  <a:close/>
                  <a:moveTo>
                    <a:pt x="7155" y="0"/>
                  </a:moveTo>
                  <a:lnTo>
                    <a:pt x="7155" y="13745"/>
                  </a:lnTo>
                  <a:cubicBezTo>
                    <a:pt x="6948" y="12233"/>
                    <a:pt x="6686" y="11110"/>
                    <a:pt x="6369" y="10377"/>
                  </a:cubicBezTo>
                  <a:cubicBezTo>
                    <a:pt x="6052" y="9644"/>
                    <a:pt x="5672" y="9277"/>
                    <a:pt x="5229" y="9277"/>
                  </a:cubicBezTo>
                  <a:cubicBezTo>
                    <a:pt x="4502" y="9277"/>
                    <a:pt x="3911" y="10502"/>
                    <a:pt x="3455" y="12951"/>
                  </a:cubicBezTo>
                  <a:cubicBezTo>
                    <a:pt x="2999" y="15401"/>
                    <a:pt x="2770" y="18622"/>
                    <a:pt x="2770" y="22614"/>
                  </a:cubicBezTo>
                  <a:cubicBezTo>
                    <a:pt x="2770" y="26606"/>
                    <a:pt x="2999" y="29826"/>
                    <a:pt x="3455" y="32276"/>
                  </a:cubicBezTo>
                  <a:cubicBezTo>
                    <a:pt x="3911" y="34726"/>
                    <a:pt x="4502" y="35950"/>
                    <a:pt x="5229" y="35950"/>
                  </a:cubicBezTo>
                  <a:cubicBezTo>
                    <a:pt x="5672" y="35950"/>
                    <a:pt x="6052" y="35584"/>
                    <a:pt x="6369" y="34850"/>
                  </a:cubicBezTo>
                  <a:cubicBezTo>
                    <a:pt x="6686" y="34117"/>
                    <a:pt x="6948" y="32994"/>
                    <a:pt x="7155" y="31482"/>
                  </a:cubicBezTo>
                  <a:lnTo>
                    <a:pt x="7155" y="35293"/>
                  </a:lnTo>
                  <a:lnTo>
                    <a:pt x="8143" y="35293"/>
                  </a:lnTo>
                  <a:lnTo>
                    <a:pt x="814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9" name="Shape 269"/>
            <p:cNvSpPr/>
            <p:nvPr/>
          </p:nvSpPr>
          <p:spPr>
            <a:xfrm>
              <a:off x="920300" y="224525"/>
              <a:ext cx="335375" cy="898775"/>
            </a:xfrm>
            <a:custGeom>
              <a:pathLst>
                <a:path extrusionOk="0" h="35951" w="13415">
                  <a:moveTo>
                    <a:pt x="10741" y="12770"/>
                  </a:moveTo>
                  <a:cubicBezTo>
                    <a:pt x="11264" y="12770"/>
                    <a:pt x="11675" y="13644"/>
                    <a:pt x="11976" y="15390"/>
                  </a:cubicBezTo>
                  <a:cubicBezTo>
                    <a:pt x="12276" y="17137"/>
                    <a:pt x="12427" y="19545"/>
                    <a:pt x="12427" y="22614"/>
                  </a:cubicBezTo>
                  <a:cubicBezTo>
                    <a:pt x="12427" y="25684"/>
                    <a:pt x="12276" y="28092"/>
                    <a:pt x="11976" y="29838"/>
                  </a:cubicBezTo>
                  <a:cubicBezTo>
                    <a:pt x="11675" y="31585"/>
                    <a:pt x="11264" y="32458"/>
                    <a:pt x="10741" y="32458"/>
                  </a:cubicBezTo>
                  <a:cubicBezTo>
                    <a:pt x="10219" y="32458"/>
                    <a:pt x="9808" y="31585"/>
                    <a:pt x="9510" y="29838"/>
                  </a:cubicBezTo>
                  <a:cubicBezTo>
                    <a:pt x="9211" y="28092"/>
                    <a:pt x="9061" y="25684"/>
                    <a:pt x="9061" y="22614"/>
                  </a:cubicBezTo>
                  <a:cubicBezTo>
                    <a:pt x="9061" y="19545"/>
                    <a:pt x="9211" y="17137"/>
                    <a:pt x="9510" y="15390"/>
                  </a:cubicBezTo>
                  <a:cubicBezTo>
                    <a:pt x="9808" y="13644"/>
                    <a:pt x="10219" y="12770"/>
                    <a:pt x="10741" y="12770"/>
                  </a:cubicBezTo>
                  <a:close/>
                  <a:moveTo>
                    <a:pt x="1" y="1430"/>
                  </a:moveTo>
                  <a:lnTo>
                    <a:pt x="3060" y="35293"/>
                  </a:lnTo>
                  <a:lnTo>
                    <a:pt x="4289" y="35293"/>
                  </a:lnTo>
                  <a:lnTo>
                    <a:pt x="7343" y="1430"/>
                  </a:lnTo>
                  <a:lnTo>
                    <a:pt x="6216" y="1430"/>
                  </a:lnTo>
                  <a:lnTo>
                    <a:pt x="3672" y="29940"/>
                  </a:lnTo>
                  <a:lnTo>
                    <a:pt x="1133" y="1430"/>
                  </a:lnTo>
                  <a:close/>
                  <a:moveTo>
                    <a:pt x="12427" y="1"/>
                  </a:moveTo>
                  <a:lnTo>
                    <a:pt x="12427" y="13746"/>
                  </a:lnTo>
                  <a:cubicBezTo>
                    <a:pt x="12219" y="12234"/>
                    <a:pt x="11957" y="11111"/>
                    <a:pt x="11640" y="10377"/>
                  </a:cubicBezTo>
                  <a:cubicBezTo>
                    <a:pt x="11324" y="9644"/>
                    <a:pt x="10943" y="9277"/>
                    <a:pt x="10500" y="9277"/>
                  </a:cubicBezTo>
                  <a:cubicBezTo>
                    <a:pt x="9773" y="9277"/>
                    <a:pt x="9182" y="10502"/>
                    <a:pt x="8726" y="12952"/>
                  </a:cubicBezTo>
                  <a:cubicBezTo>
                    <a:pt x="8270" y="15401"/>
                    <a:pt x="8042" y="18622"/>
                    <a:pt x="8042" y="22614"/>
                  </a:cubicBezTo>
                  <a:cubicBezTo>
                    <a:pt x="8042" y="26606"/>
                    <a:pt x="8270" y="29827"/>
                    <a:pt x="8726" y="32277"/>
                  </a:cubicBezTo>
                  <a:cubicBezTo>
                    <a:pt x="9182" y="34726"/>
                    <a:pt x="9773" y="35951"/>
                    <a:pt x="10500" y="35951"/>
                  </a:cubicBezTo>
                  <a:cubicBezTo>
                    <a:pt x="10943" y="35951"/>
                    <a:pt x="11324" y="35584"/>
                    <a:pt x="11640" y="34851"/>
                  </a:cubicBezTo>
                  <a:cubicBezTo>
                    <a:pt x="11957" y="34118"/>
                    <a:pt x="12219" y="32995"/>
                    <a:pt x="12427" y="31483"/>
                  </a:cubicBezTo>
                  <a:lnTo>
                    <a:pt x="12427" y="35293"/>
                  </a:lnTo>
                  <a:lnTo>
                    <a:pt x="13414" y="35293"/>
                  </a:lnTo>
                  <a:lnTo>
                    <a:pt x="1341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0" name="Shape 270"/>
            <p:cNvSpPr/>
            <p:nvPr/>
          </p:nvSpPr>
          <p:spPr>
            <a:xfrm>
              <a:off x="0" y="0"/>
              <a:ext cx="0" cy="0"/>
            </a:xfrm>
            <a:custGeom>
              <a:pathLst>
                <a:path extrusionOk="0" h="0" w="0"/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1" name="Shape 271"/>
            <p:cNvSpPr/>
            <p:nvPr/>
          </p:nvSpPr>
          <p:spPr>
            <a:xfrm>
              <a:off x="0" y="0"/>
              <a:ext cx="0" cy="0"/>
            </a:xfrm>
            <a:custGeom>
              <a:pathLst>
                <a:path extrusionOk="0" h="0" w="0"/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2" name="Shape 272"/>
            <p:cNvSpPr/>
            <p:nvPr/>
          </p:nvSpPr>
          <p:spPr>
            <a:xfrm>
              <a:off x="66450" y="1188300"/>
              <a:ext cx="88050" cy="650425"/>
            </a:xfrm>
            <a:custGeom>
              <a:pathLst>
                <a:path extrusionOk="0" h="26017" w="3522">
                  <a:moveTo>
                    <a:pt x="3017" y="1"/>
                  </a:moveTo>
                  <a:cubicBezTo>
                    <a:pt x="2541" y="1"/>
                    <a:pt x="2137" y="375"/>
                    <a:pt x="1804" y="1123"/>
                  </a:cubicBezTo>
                  <a:cubicBezTo>
                    <a:pt x="1471" y="1872"/>
                    <a:pt x="1201" y="3017"/>
                    <a:pt x="994" y="4560"/>
                  </a:cubicBezTo>
                  <a:lnTo>
                    <a:pt x="994" y="613"/>
                  </a:lnTo>
                  <a:lnTo>
                    <a:pt x="1" y="613"/>
                  </a:lnTo>
                  <a:lnTo>
                    <a:pt x="1" y="26016"/>
                  </a:lnTo>
                  <a:lnTo>
                    <a:pt x="994" y="26016"/>
                  </a:lnTo>
                  <a:lnTo>
                    <a:pt x="994" y="12634"/>
                  </a:lnTo>
                  <a:cubicBezTo>
                    <a:pt x="994" y="9761"/>
                    <a:pt x="1143" y="7557"/>
                    <a:pt x="1442" y="6023"/>
                  </a:cubicBezTo>
                  <a:cubicBezTo>
                    <a:pt x="1740" y="4488"/>
                    <a:pt x="2169" y="3720"/>
                    <a:pt x="2727" y="3720"/>
                  </a:cubicBezTo>
                  <a:cubicBezTo>
                    <a:pt x="2885" y="3720"/>
                    <a:pt x="3029" y="3785"/>
                    <a:pt x="3159" y="3913"/>
                  </a:cubicBezTo>
                  <a:cubicBezTo>
                    <a:pt x="3290" y="4042"/>
                    <a:pt x="3411" y="4242"/>
                    <a:pt x="3522" y="4514"/>
                  </a:cubicBezTo>
                  <a:lnTo>
                    <a:pt x="3516" y="227"/>
                  </a:lnTo>
                  <a:cubicBezTo>
                    <a:pt x="3416" y="152"/>
                    <a:pt x="3325" y="95"/>
                    <a:pt x="3242" y="57"/>
                  </a:cubicBezTo>
                  <a:cubicBezTo>
                    <a:pt x="3160" y="19"/>
                    <a:pt x="3085" y="1"/>
                    <a:pt x="30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3" name="Shape 273"/>
            <p:cNvSpPr/>
            <p:nvPr/>
          </p:nvSpPr>
          <p:spPr>
            <a:xfrm>
              <a:off x="141300" y="1459300"/>
              <a:ext cx="178700" cy="389025"/>
            </a:xfrm>
            <a:custGeom>
              <a:pathLst>
                <a:path extrusionOk="0" h="15561" w="7148">
                  <a:moveTo>
                    <a:pt x="2386" y="7727"/>
                  </a:moveTo>
                  <a:lnTo>
                    <a:pt x="2386" y="8270"/>
                  </a:lnTo>
                  <a:cubicBezTo>
                    <a:pt x="2386" y="9858"/>
                    <a:pt x="2289" y="11130"/>
                    <a:pt x="2096" y="12087"/>
                  </a:cubicBezTo>
                  <a:cubicBezTo>
                    <a:pt x="1903" y="13044"/>
                    <a:pt x="1647" y="13523"/>
                    <a:pt x="1328" y="13523"/>
                  </a:cubicBezTo>
                  <a:cubicBezTo>
                    <a:pt x="1096" y="13523"/>
                    <a:pt x="913" y="13269"/>
                    <a:pt x="778" y="12762"/>
                  </a:cubicBezTo>
                  <a:cubicBezTo>
                    <a:pt x="644" y="12255"/>
                    <a:pt x="576" y="11569"/>
                    <a:pt x="576" y="10704"/>
                  </a:cubicBezTo>
                  <a:cubicBezTo>
                    <a:pt x="576" y="9619"/>
                    <a:pt x="666" y="8852"/>
                    <a:pt x="846" y="8402"/>
                  </a:cubicBezTo>
                  <a:cubicBezTo>
                    <a:pt x="1025" y="7952"/>
                    <a:pt x="1348" y="7727"/>
                    <a:pt x="1813" y="7727"/>
                  </a:cubicBezTo>
                  <a:close/>
                  <a:moveTo>
                    <a:pt x="3735" y="358"/>
                  </a:moveTo>
                  <a:lnTo>
                    <a:pt x="5050" y="15176"/>
                  </a:lnTo>
                  <a:lnTo>
                    <a:pt x="5833" y="15176"/>
                  </a:lnTo>
                  <a:lnTo>
                    <a:pt x="7148" y="358"/>
                  </a:lnTo>
                  <a:lnTo>
                    <a:pt x="6537" y="358"/>
                  </a:lnTo>
                  <a:lnTo>
                    <a:pt x="5441" y="12795"/>
                  </a:lnTo>
                  <a:lnTo>
                    <a:pt x="4346" y="358"/>
                  </a:lnTo>
                  <a:close/>
                  <a:moveTo>
                    <a:pt x="1450" y="1"/>
                  </a:moveTo>
                  <a:cubicBezTo>
                    <a:pt x="1262" y="1"/>
                    <a:pt x="1069" y="87"/>
                    <a:pt x="871" y="259"/>
                  </a:cubicBezTo>
                  <a:cubicBezTo>
                    <a:pt x="672" y="431"/>
                    <a:pt x="468" y="689"/>
                    <a:pt x="257" y="1033"/>
                  </a:cubicBezTo>
                  <a:lnTo>
                    <a:pt x="257" y="3282"/>
                  </a:lnTo>
                  <a:cubicBezTo>
                    <a:pt x="432" y="2876"/>
                    <a:pt x="615" y="2572"/>
                    <a:pt x="805" y="2369"/>
                  </a:cubicBezTo>
                  <a:cubicBezTo>
                    <a:pt x="995" y="2166"/>
                    <a:pt x="1190" y="2065"/>
                    <a:pt x="1390" y="2065"/>
                  </a:cubicBezTo>
                  <a:cubicBezTo>
                    <a:pt x="1706" y="2065"/>
                    <a:pt x="1950" y="2371"/>
                    <a:pt x="2125" y="2984"/>
                  </a:cubicBezTo>
                  <a:cubicBezTo>
                    <a:pt x="2299" y="3597"/>
                    <a:pt x="2386" y="4464"/>
                    <a:pt x="2386" y="5584"/>
                  </a:cubicBezTo>
                  <a:lnTo>
                    <a:pt x="2386" y="5822"/>
                  </a:lnTo>
                  <a:lnTo>
                    <a:pt x="1578" y="5822"/>
                  </a:lnTo>
                  <a:cubicBezTo>
                    <a:pt x="1054" y="5822"/>
                    <a:pt x="660" y="6246"/>
                    <a:pt x="396" y="7092"/>
                  </a:cubicBezTo>
                  <a:cubicBezTo>
                    <a:pt x="132" y="7939"/>
                    <a:pt x="0" y="9196"/>
                    <a:pt x="0" y="10863"/>
                  </a:cubicBezTo>
                  <a:cubicBezTo>
                    <a:pt x="0" y="12292"/>
                    <a:pt x="106" y="13432"/>
                    <a:pt x="318" y="14283"/>
                  </a:cubicBezTo>
                  <a:cubicBezTo>
                    <a:pt x="530" y="15135"/>
                    <a:pt x="815" y="15560"/>
                    <a:pt x="1174" y="15560"/>
                  </a:cubicBezTo>
                  <a:cubicBezTo>
                    <a:pt x="1458" y="15560"/>
                    <a:pt x="1698" y="15346"/>
                    <a:pt x="1894" y="14918"/>
                  </a:cubicBezTo>
                  <a:cubicBezTo>
                    <a:pt x="2091" y="14491"/>
                    <a:pt x="2255" y="13827"/>
                    <a:pt x="2386" y="12927"/>
                  </a:cubicBezTo>
                  <a:lnTo>
                    <a:pt x="2386" y="15176"/>
                  </a:lnTo>
                  <a:lnTo>
                    <a:pt x="2962" y="15176"/>
                  </a:lnTo>
                  <a:lnTo>
                    <a:pt x="2962" y="6722"/>
                  </a:lnTo>
                  <a:cubicBezTo>
                    <a:pt x="2962" y="4464"/>
                    <a:pt x="2837" y="2779"/>
                    <a:pt x="2586" y="1668"/>
                  </a:cubicBezTo>
                  <a:cubicBezTo>
                    <a:pt x="2336" y="556"/>
                    <a:pt x="1957" y="1"/>
                    <a:pt x="145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4" name="Shape 274"/>
            <p:cNvSpPr/>
            <p:nvPr/>
          </p:nvSpPr>
          <p:spPr>
            <a:xfrm>
              <a:off x="820200" y="1927150"/>
              <a:ext cx="137425" cy="1024100"/>
            </a:xfrm>
            <a:custGeom>
              <a:pathLst>
                <a:path extrusionOk="0" h="40964" w="5497">
                  <a:moveTo>
                    <a:pt x="4885" y="2609"/>
                  </a:moveTo>
                  <a:lnTo>
                    <a:pt x="4885" y="38378"/>
                  </a:lnTo>
                  <a:lnTo>
                    <a:pt x="618" y="38378"/>
                  </a:lnTo>
                  <a:lnTo>
                    <a:pt x="618" y="2609"/>
                  </a:lnTo>
                  <a:close/>
                  <a:moveTo>
                    <a:pt x="1" y="0"/>
                  </a:moveTo>
                  <a:lnTo>
                    <a:pt x="1" y="40963"/>
                  </a:lnTo>
                  <a:lnTo>
                    <a:pt x="5497" y="40963"/>
                  </a:lnTo>
                  <a:lnTo>
                    <a:pt x="549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5" name="Shape 275"/>
            <p:cNvSpPr/>
            <p:nvPr/>
          </p:nvSpPr>
          <p:spPr>
            <a:xfrm>
              <a:off x="764400" y="288025"/>
              <a:ext cx="137425" cy="1024100"/>
            </a:xfrm>
            <a:custGeom>
              <a:pathLst>
                <a:path extrusionOk="0" h="40964" w="5497">
                  <a:moveTo>
                    <a:pt x="4884" y="2609"/>
                  </a:moveTo>
                  <a:lnTo>
                    <a:pt x="4884" y="38378"/>
                  </a:lnTo>
                  <a:lnTo>
                    <a:pt x="617" y="38378"/>
                  </a:lnTo>
                  <a:lnTo>
                    <a:pt x="617" y="2609"/>
                  </a:lnTo>
                  <a:close/>
                  <a:moveTo>
                    <a:pt x="0" y="1"/>
                  </a:moveTo>
                  <a:lnTo>
                    <a:pt x="0" y="40964"/>
                  </a:lnTo>
                  <a:lnTo>
                    <a:pt x="5496" y="40964"/>
                  </a:lnTo>
                  <a:lnTo>
                    <a:pt x="549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6" name="Shape 276"/>
            <p:cNvSpPr/>
            <p:nvPr/>
          </p:nvSpPr>
          <p:spPr>
            <a:xfrm>
              <a:off x="355050" y="1019900"/>
              <a:ext cx="137425" cy="1024100"/>
            </a:xfrm>
            <a:custGeom>
              <a:pathLst>
                <a:path extrusionOk="0" h="40964" w="5497">
                  <a:moveTo>
                    <a:pt x="4884" y="2608"/>
                  </a:moveTo>
                  <a:lnTo>
                    <a:pt x="4884" y="38377"/>
                  </a:lnTo>
                  <a:lnTo>
                    <a:pt x="617" y="38377"/>
                  </a:lnTo>
                  <a:lnTo>
                    <a:pt x="617" y="2608"/>
                  </a:lnTo>
                  <a:close/>
                  <a:moveTo>
                    <a:pt x="0" y="0"/>
                  </a:moveTo>
                  <a:lnTo>
                    <a:pt x="0" y="40963"/>
                  </a:lnTo>
                  <a:lnTo>
                    <a:pt x="5496" y="40963"/>
                  </a:lnTo>
                  <a:lnTo>
                    <a:pt x="549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22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Shape 282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Shape 283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Shape 284"/>
          <p:cNvSpPr txBox="1"/>
          <p:nvPr/>
        </p:nvSpPr>
        <p:spPr>
          <a:xfrm>
            <a:off x="304800" y="1060450"/>
            <a:ext cx="8763000" cy="5035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Data about a diode is presented uniformly for many different diodes. This makes cross-matching of diodes for replacement or design easier.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	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</a:t>
            </a:r>
            <a:r>
              <a:rPr b="0" baseline="-2500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forward voltage at a specific current and temperature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	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b="0" baseline="-2500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maximum forward current at a specific temperature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	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b="0" baseline="-2500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maximum reverse current at a specific temperature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	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PIV or PRV or V(</a:t>
            </a:r>
            <a:r>
              <a:rPr b="0" baseline="-2500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), maximum reverse voltage at a specific temperature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	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Power Dissipation, maximum power dissipated at a specific temperature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6.	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C, Capacitance levels in reverse bias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7.	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trr, reverse recovery time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8.	Temperatures, operating and storage temperature ranges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Shape 285"/>
          <p:cNvSpPr txBox="1"/>
          <p:nvPr/>
        </p:nvSpPr>
        <p:spPr>
          <a:xfrm>
            <a:off x="0" y="304800"/>
            <a:ext cx="8763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Diode Specification Sheets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23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Shape 291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Shape 292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Shape 293"/>
          <p:cNvSpPr txBox="1"/>
          <p:nvPr/>
        </p:nvSpPr>
        <p:spPr>
          <a:xfrm>
            <a:off x="381000" y="4724400"/>
            <a:ext cx="8610600" cy="17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Reverse Bias the depletion layer is very large. The diode’s strong positive and negative polarities create capacitance, C</a:t>
            </a:r>
            <a:r>
              <a:rPr b="0" baseline="-2500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The amount of capacitance depends on the reverse voltage applied.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Forward Bias storage capacitance or diffusion capacitance (C</a:t>
            </a:r>
            <a:r>
              <a:rPr b="0" baseline="-2500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exists as the diode voltage increases. 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Shape 294"/>
          <p:cNvSpPr txBox="1"/>
          <p:nvPr/>
        </p:nvSpPr>
        <p:spPr>
          <a:xfrm>
            <a:off x="228600" y="2286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Capacitance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5" name="Shape 2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2000" y="762000"/>
            <a:ext cx="7543800" cy="3981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hape 300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24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Shape 301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Shape 302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Shape 303"/>
          <p:cNvSpPr txBox="1"/>
          <p:nvPr/>
        </p:nvSpPr>
        <p:spPr>
          <a:xfrm>
            <a:off x="381000" y="2254250"/>
            <a:ext cx="853440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is the amount of time it takes for the diode to stop conducting once the diode is switched from Forward Bias to Reverse Bias.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Shape 304"/>
          <p:cNvSpPr txBox="1"/>
          <p:nvPr/>
        </p:nvSpPr>
        <p:spPr>
          <a:xfrm>
            <a:off x="228600" y="228600"/>
            <a:ext cx="853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Reverse Recovery Time (trr)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25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Shape 310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Shape 311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Shape 312"/>
          <p:cNvSpPr txBox="1"/>
          <p:nvPr/>
        </p:nvSpPr>
        <p:spPr>
          <a:xfrm>
            <a:off x="609600" y="5562600"/>
            <a:ext cx="8153400" cy="915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Anode is abbreviated – A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Cathode is abbreviated – K 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(because the Cathode end of the diode symbol looks like a backwards K)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Shape 313"/>
          <p:cNvSpPr txBox="1"/>
          <p:nvPr/>
        </p:nvSpPr>
        <p:spPr>
          <a:xfrm>
            <a:off x="152400" y="228600"/>
            <a:ext cx="853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Diode Symbol and Notation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14" name="Shape 3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5612" y="2286000"/>
            <a:ext cx="8229600" cy="243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26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Shape 320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1" name="Shape 321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2" name="Shape 322"/>
          <p:cNvSpPr txBox="1"/>
          <p:nvPr/>
        </p:nvSpPr>
        <p:spPr>
          <a:xfrm>
            <a:off x="1676400" y="2208212"/>
            <a:ext cx="7239000" cy="915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A.	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Diode Checker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B.	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Ohmmeter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C.	Curve Tracer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Shape 323"/>
          <p:cNvSpPr txBox="1"/>
          <p:nvPr/>
        </p:nvSpPr>
        <p:spPr>
          <a:xfrm>
            <a:off x="152400" y="2286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Diode Testing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Shape 328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27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9" name="Shape 329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0" name="Shape 330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Shape 331"/>
          <p:cNvSpPr txBox="1"/>
          <p:nvPr/>
        </p:nvSpPr>
        <p:spPr>
          <a:xfrm>
            <a:off x="152400" y="304800"/>
            <a:ext cx="8686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A. Diode Checker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Shape 332"/>
          <p:cNvSpPr txBox="1"/>
          <p:nvPr/>
        </p:nvSpPr>
        <p:spPr>
          <a:xfrm>
            <a:off x="1447800" y="1752600"/>
            <a:ext cx="6477000" cy="2154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br>
              <a:rPr lang="en-US"/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Many DMM’s have a diode checking function.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normal diode will exhibit its Forward Bias voltage (V</a:t>
            </a:r>
            <a:r>
              <a:rPr b="0" baseline="-2500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).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diode should be tested out of circuit.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Silicon diode  0.7V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Germanium diode  0.3V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28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Shape 338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9" name="Shape 339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0" name="Shape 340"/>
          <p:cNvSpPr txBox="1"/>
          <p:nvPr/>
        </p:nvSpPr>
        <p:spPr>
          <a:xfrm>
            <a:off x="228600" y="685800"/>
            <a:ext cx="8610600" cy="915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 ohmmeter set on a low ohms scale can be used to test a diode.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normal diode will have the following readings.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diode should be tested out of circuit.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1" name="Shape 341"/>
          <p:cNvSpPr txBox="1"/>
          <p:nvPr/>
        </p:nvSpPr>
        <p:spPr>
          <a:xfrm>
            <a:off x="76200" y="228600"/>
            <a:ext cx="8610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B. Ohmmeter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42" name="Shape 3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95400" y="1905000"/>
            <a:ext cx="6707187" cy="44719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2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Shape 43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Shape 44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Shape 45"/>
          <p:cNvSpPr txBox="1"/>
          <p:nvPr/>
        </p:nvSpPr>
        <p:spPr>
          <a:xfrm>
            <a:off x="0" y="304800"/>
            <a:ext cx="8839200" cy="5819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Basic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operation</a:t>
            </a:r>
            <a:b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Ideally it </a:t>
            </a:r>
            <a:r>
              <a:rPr b="1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conducts current in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only one direction</a:t>
            </a:r>
            <a:br>
              <a:rPr b="1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br>
              <a:rPr lang="en-US"/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acts like an </a:t>
            </a:r>
            <a:r>
              <a:rPr b="1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open in the opposite direction</a:t>
            </a:r>
            <a:br>
              <a:rPr b="1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6" name="Shape 4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" y="2057400"/>
            <a:ext cx="8229600" cy="289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7" name="Shape 34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1000" y="1397000"/>
            <a:ext cx="7772400" cy="5181600"/>
          </a:xfrm>
          <a:prstGeom prst="rect">
            <a:avLst/>
          </a:prstGeom>
          <a:noFill/>
          <a:ln>
            <a:noFill/>
          </a:ln>
        </p:spPr>
      </p:pic>
      <p:sp>
        <p:nvSpPr>
          <p:cNvPr id="348" name="Shape 348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29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Shape 349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0" name="Shape 350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1" name="Shape 351"/>
          <p:cNvSpPr txBox="1"/>
          <p:nvPr/>
        </p:nvSpPr>
        <p:spPr>
          <a:xfrm>
            <a:off x="0" y="257175"/>
            <a:ext cx="853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C. Curve Tracer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2" name="Shape 352"/>
          <p:cNvSpPr txBox="1"/>
          <p:nvPr/>
        </p:nvSpPr>
        <p:spPr>
          <a:xfrm>
            <a:off x="381000" y="838200"/>
            <a:ext cx="8229600" cy="915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curve tracer is a specialized type of test equipment. It will display the characteristic curve of the diode in the test circuit. This curve can be compared to the specifications of the diode from a data sheet.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Shape 357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30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8" name="Shape 358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9" name="Shape 359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0" name="Shape 360"/>
          <p:cNvSpPr txBox="1"/>
          <p:nvPr/>
        </p:nvSpPr>
        <p:spPr>
          <a:xfrm>
            <a:off x="152400" y="3048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Other Types of Diodes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1" name="Shape 361"/>
          <p:cNvSpPr txBox="1"/>
          <p:nvPr/>
        </p:nvSpPr>
        <p:spPr>
          <a:xfrm>
            <a:off x="1828800" y="1828800"/>
            <a:ext cx="6858000" cy="915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	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Zener Diode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	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Light Emitting Diode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	Diode Arrays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31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7" name="Shape 367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8" name="Shape 368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9" name="Shape 369"/>
          <p:cNvSpPr txBox="1"/>
          <p:nvPr/>
        </p:nvSpPr>
        <p:spPr>
          <a:xfrm>
            <a:off x="533400" y="914400"/>
            <a:ext cx="8153400" cy="51800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Zener is a diode operated in reverse bias at the Peak Inverse Voltage (PIV) called the Zener Voltage (V</a:t>
            </a:r>
            <a:r>
              <a:rPr b="0" baseline="-2500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).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br>
              <a:rPr lang="en-US"/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Symbol 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br>
              <a:rPr lang="en-US"/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Common Zener Voltages: 1.8V to 200V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" name="Shape 370"/>
          <p:cNvSpPr txBox="1"/>
          <p:nvPr/>
        </p:nvSpPr>
        <p:spPr>
          <a:xfrm>
            <a:off x="152400" y="3048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1. Zener Diode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71" name="Shape 37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24400" y="1524000"/>
            <a:ext cx="2098675" cy="480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Shape 376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32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7" name="Shape 377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8" name="Shape 378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9" name="Shape 379"/>
          <p:cNvSpPr txBox="1"/>
          <p:nvPr/>
        </p:nvSpPr>
        <p:spPr>
          <a:xfrm>
            <a:off x="152400" y="228600"/>
            <a:ext cx="8610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2. Light Emitting Diode (LED)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0" name="Shape 380"/>
          <p:cNvSpPr txBox="1"/>
          <p:nvPr/>
        </p:nvSpPr>
        <p:spPr>
          <a:xfrm>
            <a:off x="228600" y="838200"/>
            <a:ext cx="8382000" cy="51800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diode when forward biased emits photons. These can be in the visible spectrum.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Symbol 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br>
              <a:rPr lang="en-US"/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forward bias voltage is higher, usually around 2-3V.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81" name="Shape 38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43000" y="1676400"/>
            <a:ext cx="7086600" cy="31384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6" name="Shape 38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76400" y="1752600"/>
            <a:ext cx="7010400" cy="4673600"/>
          </a:xfrm>
          <a:prstGeom prst="rect">
            <a:avLst/>
          </a:prstGeom>
          <a:noFill/>
          <a:ln>
            <a:noFill/>
          </a:ln>
        </p:spPr>
      </p:pic>
      <p:sp>
        <p:nvSpPr>
          <p:cNvPr id="387" name="Shape 387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33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8" name="Shape 388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9" name="Shape 389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0" name="Shape 390"/>
          <p:cNvSpPr txBox="1"/>
          <p:nvPr/>
        </p:nvSpPr>
        <p:spPr>
          <a:xfrm>
            <a:off x="381000" y="762000"/>
            <a:ext cx="8077200" cy="1190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Multiple diodes can be packaged together in an integrated circuit (IC).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variety of combinations exist.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 of an array: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1" name="Shape 391"/>
          <p:cNvSpPr txBox="1"/>
          <p:nvPr/>
        </p:nvSpPr>
        <p:spPr>
          <a:xfrm>
            <a:off x="152400" y="228600"/>
            <a:ext cx="8382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3. Diode Arrays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3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Shape 52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Shape 53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Shape 54"/>
          <p:cNvSpPr txBox="1"/>
          <p:nvPr/>
        </p:nvSpPr>
        <p:spPr>
          <a:xfrm>
            <a:off x="0" y="288925"/>
            <a:ext cx="891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Characteristics of an ideal diode: Conduction Region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Shape 55"/>
          <p:cNvSpPr txBox="1"/>
          <p:nvPr/>
        </p:nvSpPr>
        <p:spPr>
          <a:xfrm>
            <a:off x="152400" y="4572000"/>
            <a:ext cx="8839200" cy="1809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Look at the vertical line!</a:t>
            </a:r>
            <a:br>
              <a:rPr b="1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the conduction region, ideally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• the voltage across the diode is 0V,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• the current is ,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• the forward resistance (R</a:t>
            </a: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is defined as R</a:t>
            </a: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= V</a:t>
            </a: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/I</a:t>
            </a: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• the diode acts like a short.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6" name="Shape 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" y="914400"/>
            <a:ext cx="8229600" cy="3505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4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Shape 62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Shape 63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Shape 64"/>
          <p:cNvSpPr txBox="1"/>
          <p:nvPr/>
        </p:nvSpPr>
        <p:spPr>
          <a:xfrm>
            <a:off x="381000" y="288925"/>
            <a:ext cx="8763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Characteristics of an ideal diode: Non-Conduction Region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Shape 65"/>
          <p:cNvSpPr txBox="1"/>
          <p:nvPr/>
        </p:nvSpPr>
        <p:spPr>
          <a:xfrm>
            <a:off x="228600" y="4724400"/>
            <a:ext cx="8610600" cy="17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Look at the horizontal line!</a:t>
            </a:r>
            <a:br>
              <a:rPr b="1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the non-conduction region, ideally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• all of the voltage is across the diode,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• the current is 0A,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• the reverse resistance (R</a:t>
            </a: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is defined as R</a:t>
            </a: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= V</a:t>
            </a: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/I</a:t>
            </a: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• the diode acts like open.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6" name="Shape 6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" y="914400"/>
            <a:ext cx="8229600" cy="3505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5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Shape 72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Shape 73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Shape 74"/>
          <p:cNvSpPr txBox="1"/>
          <p:nvPr/>
        </p:nvSpPr>
        <p:spPr>
          <a:xfrm>
            <a:off x="0" y="228600"/>
            <a:ext cx="8763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Semiconductor Materials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Shape 75"/>
          <p:cNvSpPr txBox="1"/>
          <p:nvPr/>
        </p:nvSpPr>
        <p:spPr>
          <a:xfrm>
            <a:off x="1066800" y="2514600"/>
            <a:ext cx="6705600" cy="1465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br>
              <a:rPr lang="en-US"/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Common materials used in the development of semiconductor devices: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 Silicon (Si)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 Germanium (Ge)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6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Shape 81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Shape 82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Shape 83"/>
          <p:cNvSpPr txBox="1"/>
          <p:nvPr/>
        </p:nvSpPr>
        <p:spPr>
          <a:xfrm>
            <a:off x="152400" y="228600"/>
            <a:ext cx="8686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Doping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Shape 84"/>
          <p:cNvSpPr txBox="1"/>
          <p:nvPr/>
        </p:nvSpPr>
        <p:spPr>
          <a:xfrm>
            <a:off x="304800" y="2590800"/>
            <a:ext cx="8610600" cy="17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electrical characteristics of Silicon and Germanium are improved by adding materials in a process called doping.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additional materials are in two types: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• n-type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• p-type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7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Shape 91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Shape 92"/>
          <p:cNvSpPr txBox="1"/>
          <p:nvPr/>
        </p:nvSpPr>
        <p:spPr>
          <a:xfrm>
            <a:off x="304800" y="838200"/>
            <a:ext cx="8686800" cy="1190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n-type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materials make the Silicon (or Germanium) atoms more negative.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p-type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materials make  the Silicon (or Germanium) atoms more positive.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Join n-type and p-type doped Silicon (or Germanium) to form a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p-n junction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Shape 93"/>
          <p:cNvSpPr txBox="1"/>
          <p:nvPr/>
        </p:nvSpPr>
        <p:spPr>
          <a:xfrm>
            <a:off x="228600" y="304800"/>
            <a:ext cx="853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n-type versus p-type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4" name="Shape 9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0" y="2362200"/>
            <a:ext cx="6097587" cy="4054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152400" y="228600"/>
            <a:ext cx="8763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Slide 8</a:t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Shape 100"/>
          <p:cNvSpPr txBox="1"/>
          <p:nvPr/>
        </p:nvSpPr>
        <p:spPr>
          <a:xfrm>
            <a:off x="152400" y="6324600"/>
            <a:ext cx="22098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Robert Boylestad</a:t>
            </a:r>
            <a:br>
              <a:rPr b="1" i="0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Digital Electronics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Shape 101"/>
          <p:cNvSpPr txBox="1"/>
          <p:nvPr/>
        </p:nvSpPr>
        <p:spPr>
          <a:xfrm>
            <a:off x="6781800" y="6324600"/>
            <a:ext cx="2286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Copyright ©2002 by Pearson Education, Inc.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Upper Saddle River, New Jersey 07458</a:t>
            </a:r>
            <a:b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All rights reserved.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Shape 102"/>
          <p:cNvSpPr txBox="1"/>
          <p:nvPr/>
        </p:nvSpPr>
        <p:spPr>
          <a:xfrm>
            <a:off x="228600" y="228600"/>
            <a:ext cx="8686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p-n junction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Shape 103"/>
          <p:cNvSpPr txBox="1"/>
          <p:nvPr/>
        </p:nvSpPr>
        <p:spPr>
          <a:xfrm>
            <a:off x="228600" y="1066800"/>
            <a:ext cx="8686800" cy="2563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When the materials are joined, the negatively charged atoms of the n-type doped side are attracted to the positively charged atoms of the p-type doped side.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electrons in the n-type material migrate across the junction to the p-type material (electron flow).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 you could say the ‘holes’ in the p-type material migrate across the junction to the n-type material (conventional current flow).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result is the formation of a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depletion layer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around the junction.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Shape 104"/>
          <p:cNvSpPr txBox="1"/>
          <p:nvPr/>
        </p:nvSpPr>
        <p:spPr>
          <a:xfrm>
            <a:off x="228600" y="6019800"/>
            <a:ext cx="8610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depletion </a:t>
            </a:r>
            <a:b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layer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5" name="Shape 105"/>
          <p:cNvGrpSpPr/>
          <p:nvPr/>
        </p:nvGrpSpPr>
        <p:grpSpPr>
          <a:xfrm>
            <a:off x="1143000" y="4572000"/>
            <a:ext cx="6781800" cy="1295400"/>
            <a:chOff x="1143000" y="4572000"/>
            <a:chExt cx="6781800" cy="1295400"/>
          </a:xfrm>
        </p:grpSpPr>
        <p:sp>
          <p:nvSpPr>
            <p:cNvPr id="106" name="Shape 106"/>
            <p:cNvSpPr/>
            <p:nvPr/>
          </p:nvSpPr>
          <p:spPr>
            <a:xfrm>
              <a:off x="2590800" y="4572000"/>
              <a:ext cx="1295400" cy="1295400"/>
            </a:xfrm>
            <a:prstGeom prst="rect">
              <a:avLst/>
            </a:prstGeom>
            <a:noFill/>
            <a:ln cap="rnd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Shape 107"/>
            <p:cNvSpPr/>
            <p:nvPr/>
          </p:nvSpPr>
          <p:spPr>
            <a:xfrm>
              <a:off x="5181600" y="4572000"/>
              <a:ext cx="1295400" cy="1295400"/>
            </a:xfrm>
            <a:prstGeom prst="rect">
              <a:avLst/>
            </a:prstGeom>
            <a:noFill/>
            <a:ln cap="rnd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08" name="Shape 108"/>
            <p:cNvCxnSpPr/>
            <p:nvPr/>
          </p:nvCxnSpPr>
          <p:spPr>
            <a:xfrm>
              <a:off x="6477000" y="5257800"/>
              <a:ext cx="1447800" cy="0"/>
            </a:xfrm>
            <a:prstGeom prst="straightConnector1">
              <a:avLst/>
            </a:prstGeom>
            <a:noFill/>
            <a:ln cap="rnd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</p:cxnSp>
        <p:cxnSp>
          <p:nvCxnSpPr>
            <p:cNvPr id="109" name="Shape 109"/>
            <p:cNvCxnSpPr/>
            <p:nvPr/>
          </p:nvCxnSpPr>
          <p:spPr>
            <a:xfrm>
              <a:off x="1143000" y="5257800"/>
              <a:ext cx="1447800" cy="0"/>
            </a:xfrm>
            <a:prstGeom prst="straightConnector1">
              <a:avLst/>
            </a:prstGeom>
            <a:noFill/>
            <a:ln cap="rnd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</p:cxnSp>
        <p:sp>
          <p:nvSpPr>
            <p:cNvPr id="110" name="Shape 110"/>
            <p:cNvSpPr txBox="1"/>
            <p:nvPr/>
          </p:nvSpPr>
          <p:spPr>
            <a:xfrm>
              <a:off x="2743200" y="5029200"/>
              <a:ext cx="1066800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1200"/>
                </a:spcBef>
                <a:spcAft>
                  <a:spcPts val="0"/>
                </a:spcAft>
                <a:buFont typeface="Arial"/>
                <a:buNone/>
              </a:pPr>
              <a:r>
                <a:rPr b="0" i="0" lang="en-US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</a:t>
              </a:r>
              <a:endParaRPr/>
            </a:p>
          </p:txBody>
        </p:sp>
        <p:sp>
          <p:nvSpPr>
            <p:cNvPr id="111" name="Shape 111"/>
            <p:cNvSpPr txBox="1"/>
            <p:nvPr/>
          </p:nvSpPr>
          <p:spPr>
            <a:xfrm>
              <a:off x="5257800" y="5029200"/>
              <a:ext cx="1066800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1200"/>
                </a:spcBef>
                <a:spcAft>
                  <a:spcPts val="0"/>
                </a:spcAft>
                <a:buFont typeface="Arial"/>
                <a:buNone/>
              </a:pPr>
              <a:r>
                <a:rPr b="0" i="0" lang="en-US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</a:t>
              </a:r>
              <a:endParaRPr/>
            </a:p>
          </p:txBody>
        </p:sp>
        <p:sp>
          <p:nvSpPr>
            <p:cNvPr id="112" name="Shape 112"/>
            <p:cNvSpPr/>
            <p:nvPr/>
          </p:nvSpPr>
          <p:spPr>
            <a:xfrm>
              <a:off x="3886200" y="4572000"/>
              <a:ext cx="1295400" cy="1295400"/>
            </a:xfrm>
            <a:prstGeom prst="rect">
              <a:avLst/>
            </a:prstGeom>
            <a:noFill/>
            <a:ln cap="rnd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">
  <a:themeElements>
    <a:clrScheme name=" Pears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