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493E9-876A-4CF0-B274-85BAEA8C1E61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6D140-B516-4FF8-8E24-10337EE07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285883"/>
          </a:xfrm>
        </p:spPr>
        <p:txBody>
          <a:bodyPr/>
          <a:lstStyle/>
          <a:p>
            <a:r>
              <a:rPr lang="en-IN" dirty="0" smtClean="0"/>
              <a:t>Govt. Polytechnic, </a:t>
            </a:r>
            <a:r>
              <a:rPr lang="en-IN" dirty="0" err="1" smtClean="0"/>
              <a:t>Dhangar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/>
          <a:lstStyle/>
          <a:p>
            <a:r>
              <a:rPr lang="en-IN" dirty="0" smtClean="0"/>
              <a:t>Presentation on Single Stage Transistor Amplifier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428736"/>
            <a:ext cx="8358246" cy="37862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643073"/>
          </a:xfrm>
        </p:spPr>
        <p:txBody>
          <a:bodyPr/>
          <a:lstStyle/>
          <a:p>
            <a:r>
              <a:rPr lang="en-US" b="1" dirty="0"/>
              <a:t>Single Stage Transistor Amplifier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43182"/>
            <a:ext cx="6400800" cy="2995618"/>
          </a:xfrm>
        </p:spPr>
        <p:txBody>
          <a:bodyPr>
            <a:normAutofit/>
          </a:bodyPr>
          <a:lstStyle/>
          <a:p>
            <a:r>
              <a:rPr lang="en-US" dirty="0" smtClean="0"/>
              <a:t>When in an amplifier circuit only one transistor is used for amplifying a weak signal, the circuit is known as single stage amplifier.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4296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However, a practical amplifier consists of a number of single stage amplifiers and hence  a complex circuit. Therefore, such a complex circuit can be conveniently split into several single stages and can be effectively </a:t>
            </a:r>
            <a:r>
              <a:rPr lang="en-US" sz="2800" dirty="0" err="1" smtClean="0"/>
              <a:t>analysed</a:t>
            </a:r>
            <a:endParaRPr lang="en-US" sz="2800" dirty="0"/>
          </a:p>
        </p:txBody>
      </p:sp>
      <p:pic>
        <p:nvPicPr>
          <p:cNvPr id="4" name="Content Placeholder 3" descr="1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0364" y="3000372"/>
            <a:ext cx="3286148" cy="290845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When a weak </a:t>
            </a:r>
            <a:r>
              <a:rPr lang="en-US" dirty="0" err="1" smtClean="0"/>
              <a:t>a.c</a:t>
            </a:r>
            <a:r>
              <a:rPr lang="en-US" dirty="0" smtClean="0"/>
              <a:t>. signal is applied to the base of the transistor, a small base current starts flowing in the input circuit.</a:t>
            </a:r>
          </a:p>
          <a:p>
            <a:r>
              <a:rPr lang="en-US" dirty="0" smtClean="0"/>
              <a:t>Due to transistor action, a much larger (β times the base current) </a:t>
            </a:r>
            <a:r>
              <a:rPr lang="en-US" dirty="0" err="1" smtClean="0"/>
              <a:t>a.c</a:t>
            </a:r>
            <a:r>
              <a:rPr lang="en-US" dirty="0" smtClean="0"/>
              <a:t>. current flows through the </a:t>
            </a:r>
            <a:r>
              <a:rPr lang="en-US" dirty="0" err="1" smtClean="0"/>
              <a:t>the</a:t>
            </a:r>
            <a:r>
              <a:rPr lang="en-US" dirty="0" smtClean="0"/>
              <a:t> load </a:t>
            </a:r>
            <a:r>
              <a:rPr lang="en-US" dirty="0" err="1" smtClean="0"/>
              <a:t>Rc</a:t>
            </a:r>
            <a:r>
              <a:rPr lang="en-US" dirty="0" smtClean="0"/>
              <a:t> in the output circuit.</a:t>
            </a:r>
          </a:p>
          <a:p>
            <a:r>
              <a:rPr lang="en-US" dirty="0" smtClean="0"/>
              <a:t>Since the value of load resistance </a:t>
            </a:r>
            <a:r>
              <a:rPr lang="en-US" dirty="0" err="1" smtClean="0"/>
              <a:t>Rc</a:t>
            </a:r>
            <a:r>
              <a:rPr lang="en-US" dirty="0" smtClean="0"/>
              <a:t> is very high, a large voltage will drop across it.</a:t>
            </a:r>
          </a:p>
          <a:p>
            <a:r>
              <a:rPr lang="en-US" dirty="0" smtClean="0"/>
              <a:t>Thus, a weak signal applied in the base circuit appears in amplified form in the collector circuit. In this way the transistor acts as an amplifier.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857387"/>
          </a:xfrm>
        </p:spPr>
        <p:txBody>
          <a:bodyPr/>
          <a:lstStyle/>
          <a:p>
            <a:r>
              <a:rPr lang="en-US" b="1" dirty="0"/>
              <a:t>D.C. and A.C. Equivalent Circuits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56712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To </a:t>
            </a:r>
            <a:r>
              <a:rPr lang="en-US" dirty="0" err="1" smtClean="0"/>
              <a:t>analyse</a:t>
            </a:r>
            <a:r>
              <a:rPr lang="en-US" dirty="0" smtClean="0"/>
              <a:t> the action of a transistor in a simple way, the analysis is divided into two parts such as; </a:t>
            </a:r>
            <a:r>
              <a:rPr lang="en-US" dirty="0" err="1" smtClean="0"/>
              <a:t>d.c</a:t>
            </a:r>
            <a:r>
              <a:rPr lang="en-US" dirty="0" smtClean="0"/>
              <a:t>. analysis and </a:t>
            </a:r>
            <a:r>
              <a:rPr lang="en-US" dirty="0" err="1" smtClean="0"/>
              <a:t>a.c</a:t>
            </a:r>
            <a:r>
              <a:rPr lang="en-US" dirty="0" smtClean="0"/>
              <a:t>. analysis.</a:t>
            </a:r>
          </a:p>
          <a:p>
            <a:pPr algn="just"/>
            <a:r>
              <a:rPr lang="en-US" dirty="0" smtClean="0"/>
              <a:t>In </a:t>
            </a:r>
            <a:r>
              <a:rPr lang="en-US" dirty="0" err="1" smtClean="0"/>
              <a:t>d.c</a:t>
            </a:r>
            <a:r>
              <a:rPr lang="en-US" dirty="0" smtClean="0"/>
              <a:t>. analysis, we will consider all the </a:t>
            </a:r>
            <a:r>
              <a:rPr lang="en-US" dirty="0" err="1" smtClean="0"/>
              <a:t>d.c</a:t>
            </a:r>
            <a:r>
              <a:rPr lang="en-US" dirty="0" smtClean="0"/>
              <a:t>. sources at the same time and work out the </a:t>
            </a:r>
            <a:r>
              <a:rPr lang="en-US" dirty="0" err="1" smtClean="0"/>
              <a:t>d.c</a:t>
            </a:r>
            <a:r>
              <a:rPr lang="en-US" dirty="0" smtClean="0"/>
              <a:t>. currents voltages in the circuit.</a:t>
            </a:r>
          </a:p>
          <a:p>
            <a:pPr algn="just"/>
            <a:r>
              <a:rPr lang="en-US" dirty="0" smtClean="0"/>
              <a:t>Similarly, in </a:t>
            </a:r>
            <a:r>
              <a:rPr lang="en-US" dirty="0" err="1" smtClean="0"/>
              <a:t>a.c</a:t>
            </a:r>
            <a:r>
              <a:rPr lang="en-US" dirty="0" smtClean="0"/>
              <a:t>. analysis, we will consider all the </a:t>
            </a:r>
            <a:r>
              <a:rPr lang="en-US" dirty="0" err="1" smtClean="0"/>
              <a:t>a.c</a:t>
            </a:r>
            <a:r>
              <a:rPr lang="en-US" dirty="0" smtClean="0"/>
              <a:t>. sources at the same time and work out the </a:t>
            </a:r>
            <a:r>
              <a:rPr lang="en-US" dirty="0" err="1" smtClean="0"/>
              <a:t>a.c</a:t>
            </a:r>
            <a:r>
              <a:rPr lang="en-US" dirty="0" smtClean="0"/>
              <a:t>. currents and voltages .</a:t>
            </a:r>
          </a:p>
          <a:p>
            <a:pPr algn="just"/>
            <a:r>
              <a:rPr lang="en-US" dirty="0" smtClean="0"/>
              <a:t>For this analysis let us consider the amplifier circuit shown in fig. below </a:t>
            </a: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285" y="1671392"/>
            <a:ext cx="5401429" cy="351521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643073"/>
          </a:xfrm>
        </p:spPr>
        <p:txBody>
          <a:bodyPr/>
          <a:lstStyle/>
          <a:p>
            <a:r>
              <a:rPr lang="en-US" b="1" dirty="0"/>
              <a:t>(1)  D.C. Equivalent Circuit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14554"/>
            <a:ext cx="6400800" cy="342424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smtClean="0"/>
              <a:t>In the </a:t>
            </a:r>
            <a:r>
              <a:rPr lang="en-US" dirty="0" err="1" smtClean="0"/>
              <a:t>d.c</a:t>
            </a:r>
            <a:r>
              <a:rPr lang="en-US" dirty="0" smtClean="0"/>
              <a:t>. equivalent circuit of a transistor amplifier, only </a:t>
            </a:r>
            <a:r>
              <a:rPr lang="en-US" dirty="0" err="1" smtClean="0"/>
              <a:t>d.c</a:t>
            </a:r>
            <a:r>
              <a:rPr lang="en-US" dirty="0" smtClean="0"/>
              <a:t>. conditions must be considered.</a:t>
            </a:r>
          </a:p>
          <a:p>
            <a:pPr algn="just"/>
            <a:r>
              <a:rPr lang="en-US" dirty="0" smtClean="0"/>
              <a:t>So let us assume there is no signal applied to the circuit.</a:t>
            </a:r>
          </a:p>
          <a:p>
            <a:pPr algn="just"/>
            <a:r>
              <a:rPr lang="en-US" dirty="0" smtClean="0"/>
              <a:t>Since, </a:t>
            </a:r>
            <a:r>
              <a:rPr lang="en-US" dirty="0" err="1" smtClean="0"/>
              <a:t>d.c</a:t>
            </a:r>
            <a:r>
              <a:rPr lang="en-US" dirty="0" smtClean="0"/>
              <a:t>. currents can not pass through the capacitors, hence, all the capacitors look like open circuits in the </a:t>
            </a:r>
            <a:r>
              <a:rPr lang="en-US" dirty="0" err="1" smtClean="0"/>
              <a:t>d.c</a:t>
            </a:r>
            <a:r>
              <a:rPr lang="en-US" dirty="0" smtClean="0"/>
              <a:t>. equivalent circuit.</a:t>
            </a:r>
          </a:p>
          <a:p>
            <a:pPr algn="just"/>
            <a:r>
              <a:rPr lang="en-US" dirty="0" smtClean="0"/>
              <a:t>Therefore, to draw the </a:t>
            </a:r>
            <a:r>
              <a:rPr lang="en-US" dirty="0" err="1" smtClean="0"/>
              <a:t>d.c</a:t>
            </a:r>
            <a:r>
              <a:rPr lang="en-US" dirty="0" smtClean="0"/>
              <a:t>. equivalent circuit, the following two steps are applied to the transistor amplifier circuit :</a:t>
            </a:r>
          </a:p>
          <a:p>
            <a:pPr algn="just"/>
            <a:r>
              <a:rPr lang="en-US" dirty="0" smtClean="0"/>
              <a:t>Make all the </a:t>
            </a:r>
            <a:r>
              <a:rPr lang="en-US" dirty="0" err="1" smtClean="0"/>
              <a:t>a.c</a:t>
            </a:r>
            <a:r>
              <a:rPr lang="en-US" dirty="0" smtClean="0"/>
              <a:t>. sources zero/Remove all the </a:t>
            </a:r>
            <a:r>
              <a:rPr lang="en-US" dirty="0" err="1" smtClean="0"/>
              <a:t>a.c</a:t>
            </a:r>
            <a:r>
              <a:rPr lang="en-US" dirty="0" smtClean="0"/>
              <a:t> sources</a:t>
            </a:r>
          </a:p>
          <a:p>
            <a:pPr algn="just"/>
            <a:r>
              <a:rPr lang="en-US" dirty="0" smtClean="0"/>
              <a:t>Open all the capacitors</a:t>
            </a:r>
          </a:p>
          <a:p>
            <a:pPr algn="just"/>
            <a:r>
              <a:rPr lang="en-US" dirty="0" smtClean="0"/>
              <a:t>Applying these two steps to the circuit shown in fig.3, we will get the </a:t>
            </a:r>
            <a:r>
              <a:rPr lang="en-US" dirty="0" err="1" smtClean="0"/>
              <a:t>d.c</a:t>
            </a:r>
            <a:r>
              <a:rPr lang="en-US" dirty="0" smtClean="0"/>
              <a:t>. equivalent circuit as shown in fig. below.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1428736"/>
            <a:ext cx="3857651" cy="35004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500197"/>
          </a:xfrm>
        </p:spPr>
        <p:txBody>
          <a:bodyPr/>
          <a:lstStyle/>
          <a:p>
            <a:r>
              <a:rPr lang="en-US" b="1" dirty="0"/>
              <a:t>(2) A.C. Equivalent Circuit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400800" cy="392431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dirty="0" smtClean="0"/>
              <a:t>In the </a:t>
            </a:r>
            <a:r>
              <a:rPr lang="en-US" dirty="0" err="1" smtClean="0"/>
              <a:t>a.c</a:t>
            </a:r>
            <a:r>
              <a:rPr lang="en-US" dirty="0" smtClean="0"/>
              <a:t>. equivalent circuit of a transistor amplifier, only </a:t>
            </a:r>
            <a:r>
              <a:rPr lang="en-US" dirty="0" err="1" smtClean="0"/>
              <a:t>a.c</a:t>
            </a:r>
            <a:r>
              <a:rPr lang="en-US" dirty="0" smtClean="0"/>
              <a:t>. conditions must be considered.</a:t>
            </a:r>
          </a:p>
          <a:p>
            <a:pPr algn="just"/>
            <a:r>
              <a:rPr lang="en-US" dirty="0" smtClean="0"/>
              <a:t>In this case, </a:t>
            </a:r>
            <a:r>
              <a:rPr lang="en-US" dirty="0" err="1" smtClean="0"/>
              <a:t>d.c</a:t>
            </a:r>
            <a:r>
              <a:rPr lang="en-US" dirty="0" smtClean="0"/>
              <a:t>. voltage is not so important hence, may be assumed to be zero.</a:t>
            </a:r>
          </a:p>
          <a:p>
            <a:pPr algn="just"/>
            <a:r>
              <a:rPr lang="en-US" dirty="0" smtClean="0"/>
              <a:t>The capacitors are used in the circuit to couple or bypass the </a:t>
            </a:r>
            <a:r>
              <a:rPr lang="en-US" dirty="0" err="1" smtClean="0"/>
              <a:t>a.c</a:t>
            </a:r>
            <a:r>
              <a:rPr lang="en-US" dirty="0" smtClean="0"/>
              <a:t>. signal.</a:t>
            </a:r>
          </a:p>
          <a:p>
            <a:pPr algn="just"/>
            <a:r>
              <a:rPr lang="en-US" dirty="0" smtClean="0"/>
              <a:t>The capacitors are generally taken of large values so as to appear as short circuits to the </a:t>
            </a:r>
            <a:r>
              <a:rPr lang="en-US" dirty="0" err="1" smtClean="0"/>
              <a:t>a.c</a:t>
            </a:r>
            <a:r>
              <a:rPr lang="en-US" dirty="0" smtClean="0"/>
              <a:t>. signal.</a:t>
            </a:r>
          </a:p>
          <a:p>
            <a:pPr algn="just"/>
            <a:r>
              <a:rPr lang="en-US" dirty="0" smtClean="0"/>
              <a:t>Therefore, to draw the </a:t>
            </a:r>
            <a:r>
              <a:rPr lang="en-US" dirty="0" err="1" smtClean="0"/>
              <a:t>a.c</a:t>
            </a:r>
            <a:r>
              <a:rPr lang="en-US" dirty="0" smtClean="0"/>
              <a:t>. equivalent circuit, the following two steps are applied to the transistor amplifier circuit :</a:t>
            </a:r>
          </a:p>
          <a:p>
            <a:pPr algn="just"/>
            <a:r>
              <a:rPr lang="en-US" dirty="0" smtClean="0"/>
              <a:t>Make all the </a:t>
            </a:r>
            <a:r>
              <a:rPr lang="en-US" dirty="0" err="1" smtClean="0"/>
              <a:t>d.c</a:t>
            </a:r>
            <a:r>
              <a:rPr lang="en-US" dirty="0" smtClean="0"/>
              <a:t>. sources  zero/Remove all the </a:t>
            </a:r>
            <a:r>
              <a:rPr lang="en-US" dirty="0" err="1" smtClean="0"/>
              <a:t>d.c</a:t>
            </a:r>
            <a:r>
              <a:rPr lang="en-US" dirty="0" smtClean="0"/>
              <a:t>. sources</a:t>
            </a:r>
          </a:p>
          <a:p>
            <a:pPr algn="just"/>
            <a:r>
              <a:rPr lang="en-US" dirty="0" smtClean="0"/>
              <a:t>Short all the capacitors</a:t>
            </a:r>
          </a:p>
          <a:p>
            <a:pPr algn="just"/>
            <a:r>
              <a:rPr lang="en-US" dirty="0" smtClean="0"/>
              <a:t>Applying these two steps to the circuit shown in fig.3, we will get the </a:t>
            </a:r>
            <a:r>
              <a:rPr lang="en-US" dirty="0" err="1" smtClean="0"/>
              <a:t>a.c</a:t>
            </a:r>
            <a:r>
              <a:rPr lang="en-US" dirty="0" smtClean="0"/>
              <a:t>. equivalent circuit as shown in fig. below.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499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Govt. Polytechnic, Dhangar</vt:lpstr>
      <vt:lpstr>Single Stage Transistor Amplifier</vt:lpstr>
      <vt:lpstr>However, a practical amplifier consists of a number of single stage amplifiers and hence  a complex circuit. Therefore, such a complex circuit can be conveniently split into several single stages and can be effectively analysed</vt:lpstr>
      <vt:lpstr>Slide 4</vt:lpstr>
      <vt:lpstr>D.C. and A.C. Equivalent Circuits</vt:lpstr>
      <vt:lpstr>Slide 6</vt:lpstr>
      <vt:lpstr>(1)  D.C. Equivalent Circuit</vt:lpstr>
      <vt:lpstr>Slide 8</vt:lpstr>
      <vt:lpstr>(2) A.C. Equivalent Circuit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Stage Transistor Amplifier</dc:title>
  <dc:creator>Govt. Polytechnic</dc:creator>
  <cp:lastModifiedBy>Govt. Polytechnic</cp:lastModifiedBy>
  <cp:revision>7</cp:revision>
  <dcterms:created xsi:type="dcterms:W3CDTF">2018-04-04T09:20:01Z</dcterms:created>
  <dcterms:modified xsi:type="dcterms:W3CDTF">2018-04-04T09:30:22Z</dcterms:modified>
</cp:coreProperties>
</file>