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94" r:id="rId3"/>
    <p:sldId id="29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2" r:id="rId38"/>
    <p:sldId id="290" r:id="rId39"/>
    <p:sldId id="291"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431E67-05D2-4DB2-B057-76EE97BB066F}"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BBCAC-6FC9-47F3-B6D9-73008E4B0F62}"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31E67-05D2-4DB2-B057-76EE97BB066F}"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BBCAC-6FC9-47F3-B6D9-73008E4B0F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431E67-05D2-4DB2-B057-76EE97BB066F}"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BBCAC-6FC9-47F3-B6D9-73008E4B0F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31E67-05D2-4DB2-B057-76EE97BB066F}"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BBCAC-6FC9-47F3-B6D9-73008E4B0F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31E67-05D2-4DB2-B057-76EE97BB066F}"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9BBCAC-6FC9-47F3-B6D9-73008E4B0F62}"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431E67-05D2-4DB2-B057-76EE97BB066F}"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BBCAC-6FC9-47F3-B6D9-73008E4B0F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431E67-05D2-4DB2-B057-76EE97BB066F}" type="datetimeFigureOut">
              <a:rPr lang="en-US" smtClean="0"/>
              <a:pPr/>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9BBCAC-6FC9-47F3-B6D9-73008E4B0F62}"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431E67-05D2-4DB2-B057-76EE97BB066F}" type="datetimeFigureOut">
              <a:rPr lang="en-US" smtClean="0"/>
              <a:pPr/>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9BBCAC-6FC9-47F3-B6D9-73008E4B0F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31E67-05D2-4DB2-B057-76EE97BB066F}" type="datetimeFigureOut">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9BBCAC-6FC9-47F3-B6D9-73008E4B0F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31E67-05D2-4DB2-B057-76EE97BB066F}"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BBCAC-6FC9-47F3-B6D9-73008E4B0F62}"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31E67-05D2-4DB2-B057-76EE97BB066F}"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9BBCAC-6FC9-47F3-B6D9-73008E4B0F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C431E67-05D2-4DB2-B057-76EE97BB066F}" type="datetimeFigureOut">
              <a:rPr lang="en-US" smtClean="0"/>
              <a:pPr/>
              <a:t>10/8/2018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79BBCAC-6FC9-47F3-B6D9-73008E4B0F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lectricaltechnology.org/2015/06/cable-faults-how-to-locate-faults-in-cabl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lectricaltechnology.org/2015/05/earthing-and-electrical-grounding-types-of-earthing.html" TargetMode="External"/><Relationship Id="rId2" Type="http://schemas.openxmlformats.org/officeDocument/2006/relationships/hyperlink" Target="https://www.electricaltechnology.org/2015/03/insulation-resistance-of-a-cable.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electricaltechnology.org/2013/10/How-to-determine-the-suitable-size-of-cable-for-Electrical-Wiring-Installation-with-Solved-Examples-in-both-British-and-SI-System.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electricaltechnology.org/2014/11/types-of-switches-electrical.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electricaltechnology.org/2014/12/advance-voltage-drop-calculator-voltage-drop-formula.html" TargetMode="Externa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n.wikipedia.org/wiki/Fuse_(electrica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automationforum.in/t/what-is-the-difference-between-mcb-and-mccb/85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automationforum.in/t/troubleshooting-manual-for-control-panel/25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n.wikipedia.org/wiki/Wi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381000"/>
            <a:ext cx="8991599" cy="647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9326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Cleat Wiring</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This system of wiring comprise of ordinary VIR or PVC insulated wires (occasionally, sheathed and weather proof cable) braided and compounded held on walls or ceilings by means of porcelain cleats, Plastic or wood.</a:t>
            </a:r>
          </a:p>
          <a:p>
            <a:r>
              <a:rPr lang="en-US" dirty="0"/>
              <a:t>Cleat wiring system is a temporary wiring system therefore it is not suitable for domestic premises. The use of cleat wiring system is over nowadays.</a:t>
            </a:r>
          </a:p>
          <a:p>
            <a:endParaRPr lang="en-US" dirty="0"/>
          </a:p>
        </p:txBody>
      </p:sp>
    </p:spTree>
    <p:extLst>
      <p:ext uri="{BB962C8B-B14F-4D97-AF65-F5344CB8AC3E}">
        <p14:creationId xmlns:p14="http://schemas.microsoft.com/office/powerpoint/2010/main" xmlns="" val="2985825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2749973" y="1600200"/>
            <a:ext cx="3644053"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3405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Advantages of Cleat Wiring</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dirty="0"/>
              <a:t>It is simple and cheap wiring system</a:t>
            </a:r>
          </a:p>
          <a:p>
            <a:pPr marL="514350" indent="-514350" algn="just">
              <a:buFont typeface="+mj-lt"/>
              <a:buAutoNum type="arabicPeriod"/>
            </a:pPr>
            <a:r>
              <a:rPr lang="en-US" dirty="0"/>
              <a:t>Most suitable for temporary use i.e. under construction building or army camping</a:t>
            </a:r>
          </a:p>
          <a:p>
            <a:pPr marL="514350" indent="-514350" algn="just">
              <a:buFont typeface="+mj-lt"/>
              <a:buAutoNum type="arabicPeriod"/>
            </a:pPr>
            <a:r>
              <a:rPr lang="en-US" dirty="0"/>
              <a:t>As the cables and wires of cleat wiring system is in open air, Therefore </a:t>
            </a:r>
            <a:r>
              <a:rPr lang="en-US" dirty="0">
                <a:hlinkClick r:id="rId2"/>
              </a:rPr>
              <a:t>fault in </a:t>
            </a:r>
            <a:r>
              <a:rPr lang="en-US" dirty="0" err="1">
                <a:hlinkClick r:id="rId2"/>
              </a:rPr>
              <a:t>cables</a:t>
            </a:r>
            <a:r>
              <a:rPr lang="en-US" dirty="0" err="1"/>
              <a:t>can</a:t>
            </a:r>
            <a:r>
              <a:rPr lang="en-US" dirty="0"/>
              <a:t> be seen and repair easily.</a:t>
            </a:r>
          </a:p>
          <a:p>
            <a:pPr marL="514350" indent="-514350" algn="just">
              <a:buFont typeface="+mj-lt"/>
              <a:buAutoNum type="arabicPeriod"/>
            </a:pPr>
            <a:r>
              <a:rPr lang="en-US" dirty="0"/>
              <a:t>Cleat wiring system installation is easy and simple.</a:t>
            </a:r>
          </a:p>
          <a:p>
            <a:pPr marL="514350" indent="-514350" algn="just">
              <a:buFont typeface="+mj-lt"/>
              <a:buAutoNum type="arabicPeriod"/>
            </a:pPr>
            <a:r>
              <a:rPr lang="en-US" dirty="0"/>
              <a:t>Customization can be easily done in this wiring system e.g. alteration and addition.</a:t>
            </a:r>
          </a:p>
          <a:p>
            <a:pPr marL="514350" indent="-514350" algn="just">
              <a:buFont typeface="+mj-lt"/>
              <a:buAutoNum type="arabicPeriod"/>
            </a:pPr>
            <a:r>
              <a:rPr lang="en-US" dirty="0"/>
              <a:t>Inspection is easy and simple</a:t>
            </a:r>
          </a:p>
          <a:p>
            <a:endParaRPr lang="en-US" dirty="0"/>
          </a:p>
        </p:txBody>
      </p:sp>
    </p:spTree>
    <p:extLst>
      <p:ext uri="{BB962C8B-B14F-4D97-AF65-F5344CB8AC3E}">
        <p14:creationId xmlns:p14="http://schemas.microsoft.com/office/powerpoint/2010/main" xmlns="" val="4171559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Disadvantages of Cleat Wiring</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514350" indent="-514350" algn="just">
              <a:buFont typeface="+mj-lt"/>
              <a:buAutoNum type="arabicPeriod"/>
            </a:pPr>
            <a:r>
              <a:rPr lang="en-US" dirty="0"/>
              <a:t>Appearance is not so good.</a:t>
            </a:r>
          </a:p>
          <a:p>
            <a:pPr marL="514350" indent="-514350" algn="just">
              <a:buFont typeface="+mj-lt"/>
              <a:buAutoNum type="arabicPeriod"/>
            </a:pPr>
            <a:r>
              <a:rPr lang="en-US" dirty="0"/>
              <a:t>Cleat wiring can’t be use for permanent use because, Sag may be occur after sometime of the usage.</a:t>
            </a:r>
          </a:p>
          <a:p>
            <a:pPr marL="514350" indent="-514350" algn="just">
              <a:buFont typeface="+mj-lt"/>
              <a:buAutoNum type="arabicPeriod"/>
            </a:pPr>
            <a:r>
              <a:rPr lang="en-US" dirty="0"/>
              <a:t>In this wiring system, the cables and wiring is in open air, therefore, oil, Steam, humidity, smoke, rain, chemical and acidic effect may damage the cables and wires.</a:t>
            </a:r>
            <a:br>
              <a:rPr lang="en-US" dirty="0"/>
            </a:br>
            <a:endParaRPr lang="en-US" dirty="0"/>
          </a:p>
          <a:p>
            <a:pPr marL="514350" indent="-514350" algn="just">
              <a:buFont typeface="+mj-lt"/>
              <a:buAutoNum type="arabicPeriod"/>
            </a:pPr>
            <a:r>
              <a:rPr lang="en-US" dirty="0"/>
              <a:t>it is not lasting wire system because of the weather effect , risk of fire and wear &amp; tear.</a:t>
            </a:r>
          </a:p>
          <a:p>
            <a:pPr marL="514350" indent="-514350" algn="just">
              <a:buFont typeface="+mj-lt"/>
              <a:buAutoNum type="arabicPeriod"/>
            </a:pPr>
            <a:r>
              <a:rPr lang="en-US" dirty="0"/>
              <a:t>it can be only used on 250/440 Volts on low temperature.</a:t>
            </a:r>
          </a:p>
          <a:p>
            <a:pPr marL="514350" indent="-514350" algn="just">
              <a:buFont typeface="+mj-lt"/>
              <a:buAutoNum type="arabicPeriod"/>
            </a:pPr>
            <a:r>
              <a:rPr lang="en-US" dirty="0"/>
              <a:t>There is always a risk of fire and electric shock.</a:t>
            </a:r>
          </a:p>
          <a:p>
            <a:pPr marL="514350" indent="-514350" algn="just">
              <a:buFont typeface="+mj-lt"/>
              <a:buAutoNum type="arabicPeriod"/>
            </a:pPr>
            <a:r>
              <a:rPr lang="en-US" dirty="0"/>
              <a:t>it can’t be used in important and sensitive location and places.</a:t>
            </a:r>
          </a:p>
          <a:p>
            <a:pPr marL="514350" indent="-514350" algn="just">
              <a:buFont typeface="+mj-lt"/>
              <a:buAutoNum type="arabicPeriod"/>
            </a:pPr>
            <a:r>
              <a:rPr lang="en-US" dirty="0"/>
              <a:t>It is not lasting, reliable and sustainable wiring system.</a:t>
            </a:r>
          </a:p>
          <a:p>
            <a:endParaRPr lang="en-US" dirty="0"/>
          </a:p>
        </p:txBody>
      </p:sp>
    </p:spTree>
    <p:extLst>
      <p:ext uri="{BB962C8B-B14F-4D97-AF65-F5344CB8AC3E}">
        <p14:creationId xmlns:p14="http://schemas.microsoft.com/office/powerpoint/2010/main" xmlns="" val="2524415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Casing and Capping wiring</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
            <a:r>
              <a:rPr lang="en-US" dirty="0"/>
              <a:t>Casing and Capping wiring system was famous wiring system in the past but, it is considered obsolete this days because of Conduit and sheathed wiring system. The cables used in this kind of wiring were either VIR or PVC or any other approved insulated cables.</a:t>
            </a:r>
          </a:p>
          <a:p>
            <a:pPr algn="just"/>
            <a:r>
              <a:rPr lang="en-US" dirty="0"/>
              <a:t>The cables were carried through the wooden casing enclosures. The casing is made up of a strip of wood with parallel grooves cut length wise so as to accommodate VIR cables. The grooves were made to separate opposite polarity. the capping (also made of wood) used to cover the wires and cables installed and fitted in the casing</a:t>
            </a:r>
          </a:p>
          <a:p>
            <a:endParaRPr lang="en-US" dirty="0"/>
          </a:p>
        </p:txBody>
      </p:sp>
    </p:spTree>
    <p:extLst>
      <p:ext uri="{BB962C8B-B14F-4D97-AF65-F5344CB8AC3E}">
        <p14:creationId xmlns:p14="http://schemas.microsoft.com/office/powerpoint/2010/main" xmlns="" val="1785473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914400" y="1909762"/>
            <a:ext cx="7315200" cy="4257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1979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Advantages of Casing Capping Wiring</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dirty="0"/>
              <a:t>It is cheap wiring system as compared to sheathed and conduit wiring systems.</a:t>
            </a:r>
          </a:p>
          <a:p>
            <a:pPr marL="514350" indent="-514350" algn="just">
              <a:buFont typeface="+mj-lt"/>
              <a:buAutoNum type="arabicPeriod"/>
            </a:pPr>
            <a:r>
              <a:rPr lang="en-US" dirty="0"/>
              <a:t>It is strong and long-lasting wiring system.</a:t>
            </a:r>
          </a:p>
          <a:p>
            <a:pPr marL="514350" indent="-514350" algn="just">
              <a:buFont typeface="+mj-lt"/>
              <a:buAutoNum type="arabicPeriod"/>
            </a:pPr>
            <a:r>
              <a:rPr lang="en-US" dirty="0"/>
              <a:t>Customization can be easily done in this wiring system.</a:t>
            </a:r>
          </a:p>
          <a:p>
            <a:pPr marL="514350" indent="-514350" algn="just">
              <a:buFont typeface="+mj-lt"/>
              <a:buAutoNum type="arabicPeriod"/>
            </a:pPr>
            <a:r>
              <a:rPr lang="en-US" dirty="0"/>
              <a:t>If Phase and Neutral wire is installed in separate slots, then repairing is easy.</a:t>
            </a:r>
          </a:p>
          <a:p>
            <a:pPr marL="514350" indent="-514350" algn="just">
              <a:buFont typeface="+mj-lt"/>
              <a:buAutoNum type="arabicPeriod"/>
            </a:pPr>
            <a:r>
              <a:rPr lang="en-US" dirty="0"/>
              <a:t>Stay for long time in the field due to strong insulation of capping and casing..</a:t>
            </a:r>
          </a:p>
          <a:p>
            <a:pPr marL="514350" indent="-514350" algn="just">
              <a:buFont typeface="+mj-lt"/>
              <a:buAutoNum type="arabicPeriod"/>
            </a:pPr>
            <a:r>
              <a:rPr lang="en-US" dirty="0"/>
              <a:t>It stays safe from oil, Steam, smoke and rain.</a:t>
            </a:r>
          </a:p>
          <a:p>
            <a:pPr marL="514350" indent="-514350" algn="just">
              <a:buFont typeface="+mj-lt"/>
              <a:buAutoNum type="arabicPeriod"/>
            </a:pPr>
            <a:r>
              <a:rPr lang="en-US" dirty="0"/>
              <a:t>No risk of electric shock due to covered wires and cables in casing &amp; capping.</a:t>
            </a:r>
          </a:p>
          <a:p>
            <a:endParaRPr lang="en-US" dirty="0"/>
          </a:p>
        </p:txBody>
      </p:sp>
    </p:spTree>
    <p:extLst>
      <p:ext uri="{BB962C8B-B14F-4D97-AF65-F5344CB8AC3E}">
        <p14:creationId xmlns:p14="http://schemas.microsoft.com/office/powerpoint/2010/main" xmlns="" val="2772950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Disadvantages Casing Capping Wiring</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dirty="0"/>
              <a:t>There is a high risk of fire in casing &amp; capping wiring system.</a:t>
            </a:r>
          </a:p>
          <a:p>
            <a:pPr marL="514350" indent="-514350" algn="just">
              <a:buFont typeface="+mj-lt"/>
              <a:buAutoNum type="arabicPeriod"/>
            </a:pPr>
            <a:r>
              <a:rPr lang="en-US" dirty="0"/>
              <a:t>Not suitable in the acidic, </a:t>
            </a:r>
            <a:r>
              <a:rPr lang="en-US" dirty="0" err="1"/>
              <a:t>alkalies</a:t>
            </a:r>
            <a:r>
              <a:rPr lang="en-US" dirty="0"/>
              <a:t> and humidity conditions</a:t>
            </a:r>
          </a:p>
          <a:p>
            <a:pPr marL="514350" indent="-514350" algn="just">
              <a:buFont typeface="+mj-lt"/>
              <a:buAutoNum type="arabicPeriod"/>
            </a:pPr>
            <a:r>
              <a:rPr lang="en-US" dirty="0"/>
              <a:t>Costly repairing and need more material.</a:t>
            </a:r>
          </a:p>
          <a:p>
            <a:pPr marL="514350" indent="-514350" algn="just">
              <a:buFont typeface="+mj-lt"/>
              <a:buAutoNum type="arabicPeriod"/>
            </a:pPr>
            <a:r>
              <a:rPr lang="en-US" dirty="0"/>
              <a:t>Material can’t be found easily in the contemporary</a:t>
            </a:r>
          </a:p>
          <a:p>
            <a:pPr marL="514350" indent="-514350" algn="just">
              <a:buFont typeface="+mj-lt"/>
              <a:buAutoNum type="arabicPeriod"/>
            </a:pPr>
            <a:r>
              <a:rPr lang="en-US" dirty="0"/>
              <a:t>White ants may damage the casing &amp; capping of wood.</a:t>
            </a:r>
          </a:p>
          <a:p>
            <a:endParaRPr lang="en-US" dirty="0"/>
          </a:p>
        </p:txBody>
      </p:sp>
    </p:spTree>
    <p:extLst>
      <p:ext uri="{BB962C8B-B14F-4D97-AF65-F5344CB8AC3E}">
        <p14:creationId xmlns:p14="http://schemas.microsoft.com/office/powerpoint/2010/main" xmlns="" val="410045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Batten Wiring</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
            <a:r>
              <a:rPr lang="en-US" dirty="0"/>
              <a:t>Single core or double core or three core TRS cables with a circular oval shape cables are used in this kind of wiring. Mostly, single core cables are preferred. TRS cables are chemical proof, water proof, steam proof, but are slightly affected by lubricating oil. The TRS cables are run on well seasoned and straight teak wood batten with at least a thickness of 10mm.</a:t>
            </a:r>
          </a:p>
          <a:p>
            <a:pPr algn="just"/>
            <a:r>
              <a:rPr lang="en-US" dirty="0"/>
              <a:t>The cables are held on the wooden batten by means of tinned brass link clips (buckle clip) already fixed on the batten with brass pins and spaced at an interval of 10cm for horizontal runs and 15cm for vertical runs.</a:t>
            </a:r>
          </a:p>
          <a:p>
            <a:endParaRPr lang="en-US" dirty="0"/>
          </a:p>
        </p:txBody>
      </p:sp>
    </p:spTree>
    <p:extLst>
      <p:ext uri="{BB962C8B-B14F-4D97-AF65-F5344CB8AC3E}">
        <p14:creationId xmlns:p14="http://schemas.microsoft.com/office/powerpoint/2010/main" xmlns="" val="3803889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914400" y="685800"/>
            <a:ext cx="7315200" cy="563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83341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Govt. Poly. </a:t>
            </a:r>
            <a:r>
              <a:rPr lang="en-US" dirty="0" err="1"/>
              <a:t>Dhangar</a:t>
            </a:r>
            <a:r>
              <a:rPr lang="en-US" dirty="0"/>
              <a:t>, </a:t>
            </a:r>
            <a:r>
              <a:rPr lang="en-US" dirty="0" err="1"/>
              <a:t>Fatehabad</a:t>
            </a:r>
            <a:endParaRPr lang="en-US" dirty="0"/>
          </a:p>
        </p:txBody>
      </p:sp>
      <p:sp>
        <p:nvSpPr>
          <p:cNvPr id="3" name="Content Placeholder 2"/>
          <p:cNvSpPr>
            <a:spLocks noGrp="1"/>
          </p:cNvSpPr>
          <p:nvPr>
            <p:ph idx="1"/>
          </p:nvPr>
        </p:nvSpPr>
        <p:spPr>
          <a:xfrm>
            <a:off x="1752600" y="3886200"/>
            <a:ext cx="4648200" cy="1371600"/>
          </a:xfrm>
        </p:spPr>
        <p:txBody>
          <a:bodyPr/>
          <a:lstStyle/>
          <a:p>
            <a:pPr marL="0" indent="0">
              <a:buNone/>
            </a:pPr>
            <a:r>
              <a:rPr lang="en-US" dirty="0"/>
              <a:t>Branch:-Electrical </a:t>
            </a:r>
            <a:r>
              <a:rPr lang="en-US" dirty="0" err="1"/>
              <a:t>Engg</a:t>
            </a:r>
            <a:r>
              <a:rPr lang="en-US" dirty="0"/>
              <a:t>.</a:t>
            </a:r>
          </a:p>
          <a:p>
            <a:pPr marL="0" indent="0">
              <a:buNone/>
            </a:pPr>
            <a:r>
              <a:rPr lang="en-US" dirty="0"/>
              <a:t>Sem.:-3rd</a:t>
            </a:r>
          </a:p>
          <a:p>
            <a:pPr marL="0" indent="0">
              <a:buNone/>
            </a:pPr>
            <a:r>
              <a:rPr lang="en-US" dirty="0"/>
              <a:t>Sub</a:t>
            </a:r>
            <a:r>
              <a:rPr lang="en-US" dirty="0" smtClean="0"/>
              <a:t>:-ECEE</a:t>
            </a:r>
            <a:endParaRPr lang="en-US" dirty="0"/>
          </a:p>
          <a:p>
            <a:endParaRPr lang="en-US" dirty="0"/>
          </a:p>
        </p:txBody>
      </p:sp>
      <p:sp>
        <p:nvSpPr>
          <p:cNvPr id="4" name="Rectangle 3"/>
          <p:cNvSpPr/>
          <p:nvPr/>
        </p:nvSpPr>
        <p:spPr>
          <a:xfrm>
            <a:off x="1752600" y="2209800"/>
            <a:ext cx="5181600" cy="1200329"/>
          </a:xfrm>
          <a:prstGeom prst="rect">
            <a:avLst/>
          </a:prstGeom>
        </p:spPr>
        <p:txBody>
          <a:bodyPr wrap="square">
            <a:spAutoFit/>
          </a:bodyPr>
          <a:lstStyle/>
          <a:p>
            <a:r>
              <a:rPr lang="en-US" sz="2400" dirty="0" smtClean="0"/>
              <a:t>Prepared By:-</a:t>
            </a:r>
          </a:p>
          <a:p>
            <a:r>
              <a:rPr lang="en-US" sz="2400" dirty="0" err="1" smtClean="0"/>
              <a:t>Er</a:t>
            </a:r>
            <a:r>
              <a:rPr lang="en-US" sz="2400" dirty="0" smtClean="0"/>
              <a:t>. </a:t>
            </a:r>
            <a:r>
              <a:rPr lang="en-US" sz="2400" dirty="0" err="1" smtClean="0"/>
              <a:t>Pardeep</a:t>
            </a:r>
            <a:r>
              <a:rPr lang="en-US" sz="2400" dirty="0" smtClean="0"/>
              <a:t> Nain</a:t>
            </a:r>
          </a:p>
          <a:p>
            <a:r>
              <a:rPr lang="en-US" sz="2400" dirty="0" smtClean="0"/>
              <a:t>Faculty in Electrical </a:t>
            </a:r>
            <a:r>
              <a:rPr lang="en-US" sz="2400" dirty="0" err="1" smtClean="0"/>
              <a:t>Engg</a:t>
            </a:r>
            <a:r>
              <a:rPr lang="en-US" sz="2400" dirty="0" smtClean="0"/>
              <a:t>. Dept.</a:t>
            </a:r>
          </a:p>
        </p:txBody>
      </p:sp>
    </p:spTree>
    <p:extLst>
      <p:ext uri="{BB962C8B-B14F-4D97-AF65-F5344CB8AC3E}">
        <p14:creationId xmlns:p14="http://schemas.microsoft.com/office/powerpoint/2010/main" xmlns="" val="1494464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Advantages of Batten Wiring</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dirty="0"/>
              <a:t>Wiring installation is simple and easy</a:t>
            </a:r>
          </a:p>
          <a:p>
            <a:pPr marL="514350" indent="-514350" algn="just">
              <a:buFont typeface="+mj-lt"/>
              <a:buAutoNum type="arabicPeriod"/>
            </a:pPr>
            <a:r>
              <a:rPr lang="en-US" dirty="0"/>
              <a:t>cheap as compared to other electrical wiring systems</a:t>
            </a:r>
          </a:p>
          <a:p>
            <a:pPr marL="514350" indent="-514350" algn="just">
              <a:buFont typeface="+mj-lt"/>
              <a:buAutoNum type="arabicPeriod"/>
            </a:pPr>
            <a:r>
              <a:rPr lang="en-US" dirty="0"/>
              <a:t>Paraphrase is good and beautiful</a:t>
            </a:r>
          </a:p>
          <a:p>
            <a:pPr marL="514350" indent="-514350" algn="just">
              <a:buFont typeface="+mj-lt"/>
              <a:buAutoNum type="arabicPeriod"/>
            </a:pPr>
            <a:r>
              <a:rPr lang="en-US" dirty="0"/>
              <a:t>Repairing is easy</a:t>
            </a:r>
          </a:p>
          <a:p>
            <a:pPr marL="514350" indent="-514350" algn="just">
              <a:buFont typeface="+mj-lt"/>
              <a:buAutoNum type="arabicPeriod"/>
            </a:pPr>
            <a:r>
              <a:rPr lang="en-US" dirty="0"/>
              <a:t>strong and long-lasting</a:t>
            </a:r>
          </a:p>
          <a:p>
            <a:pPr marL="514350" indent="-514350" algn="just">
              <a:buFont typeface="+mj-lt"/>
              <a:buAutoNum type="arabicPeriod"/>
            </a:pPr>
            <a:r>
              <a:rPr lang="en-US" dirty="0"/>
              <a:t>Customization can be easily done in this wiring system.</a:t>
            </a:r>
          </a:p>
          <a:p>
            <a:pPr marL="514350" indent="-514350" algn="just">
              <a:buFont typeface="+mj-lt"/>
              <a:buAutoNum type="arabicPeriod"/>
            </a:pPr>
            <a:r>
              <a:rPr lang="en-US" dirty="0"/>
              <a:t>less chance of leakage current in batten wiring system</a:t>
            </a:r>
          </a:p>
          <a:p>
            <a:endParaRPr lang="en-US" dirty="0"/>
          </a:p>
        </p:txBody>
      </p:sp>
    </p:spTree>
    <p:extLst>
      <p:ext uri="{BB962C8B-B14F-4D97-AF65-F5344CB8AC3E}">
        <p14:creationId xmlns:p14="http://schemas.microsoft.com/office/powerpoint/2010/main" xmlns="" val="4126595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Disadvantages of Batten Wiring</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dirty="0"/>
              <a:t>Can’t be install in the humidity, Chemical effects, open and outdoor areas.</a:t>
            </a:r>
          </a:p>
          <a:p>
            <a:pPr marL="514350" indent="-514350" algn="just">
              <a:buFont typeface="+mj-lt"/>
              <a:buAutoNum type="arabicPeriod"/>
            </a:pPr>
            <a:r>
              <a:rPr lang="en-US" dirty="0"/>
              <a:t>High risk of firs</a:t>
            </a:r>
          </a:p>
          <a:p>
            <a:pPr marL="514350" indent="-514350" algn="just">
              <a:buFont typeface="+mj-lt"/>
              <a:buAutoNum type="arabicPeriod"/>
            </a:pPr>
            <a:r>
              <a:rPr lang="en-US" dirty="0"/>
              <a:t>Not safe from external wear &amp; tear and weather effects (because, the wires are openly visible to heat, dust, steam and smoke.</a:t>
            </a:r>
          </a:p>
          <a:p>
            <a:pPr marL="514350" indent="-514350" algn="just">
              <a:buFont typeface="+mj-lt"/>
              <a:buAutoNum type="arabicPeriod"/>
            </a:pPr>
            <a:r>
              <a:rPr lang="en-US" dirty="0"/>
              <a:t>Heavy wires can’t be used in batten wiring system.</a:t>
            </a:r>
          </a:p>
          <a:p>
            <a:pPr marL="514350" indent="-514350" algn="just">
              <a:buFont typeface="+mj-lt"/>
              <a:buAutoNum type="arabicPeriod"/>
            </a:pPr>
            <a:r>
              <a:rPr lang="en-US" dirty="0"/>
              <a:t>Only suitable below then 250V.</a:t>
            </a:r>
          </a:p>
          <a:p>
            <a:pPr marL="514350" indent="-514350" algn="just">
              <a:buFont typeface="+mj-lt"/>
              <a:buAutoNum type="arabicPeriod"/>
            </a:pPr>
            <a:r>
              <a:rPr lang="en-US" dirty="0"/>
              <a:t>Need more cables and wires.</a:t>
            </a:r>
          </a:p>
          <a:p>
            <a:endParaRPr lang="en-US" dirty="0"/>
          </a:p>
        </p:txBody>
      </p:sp>
    </p:spTree>
    <p:extLst>
      <p:ext uri="{BB962C8B-B14F-4D97-AF65-F5344CB8AC3E}">
        <p14:creationId xmlns:p14="http://schemas.microsoft.com/office/powerpoint/2010/main" xmlns="" val="1801436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Conduit Wiring</a:t>
            </a:r>
            <a:r>
              <a:rPr lang="en-US" dirty="0"/>
              <a:t/>
            </a:r>
            <a:br>
              <a:rPr lang="en-US" dirty="0"/>
            </a:br>
            <a:endParaRPr lang="en-US" dirty="0"/>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pPr marL="0" indent="0" algn="just">
              <a:buNone/>
            </a:pPr>
            <a:r>
              <a:rPr lang="en-US" dirty="0"/>
              <a:t>There are two additional types of conduit wiring according to pipe installation</a:t>
            </a:r>
          </a:p>
          <a:p>
            <a:pPr marL="0" indent="0" algn="just">
              <a:buNone/>
            </a:pPr>
            <a:r>
              <a:rPr lang="en-US" dirty="0" smtClean="0"/>
              <a:t>i) Surface </a:t>
            </a:r>
            <a:r>
              <a:rPr lang="en-US" dirty="0"/>
              <a:t>Conduit Wiring</a:t>
            </a:r>
          </a:p>
          <a:p>
            <a:pPr marL="0" indent="0" algn="just">
              <a:buNone/>
            </a:pPr>
            <a:r>
              <a:rPr lang="en-US" dirty="0" smtClean="0"/>
              <a:t>ii) Concealed </a:t>
            </a:r>
            <a:r>
              <a:rPr lang="en-US" dirty="0"/>
              <a:t>Conduit Wiring</a:t>
            </a:r>
          </a:p>
          <a:p>
            <a:pPr marL="0" indent="0" algn="just">
              <a:buNone/>
            </a:pPr>
            <a:r>
              <a:rPr lang="en-US" b="1" u="sng" dirty="0" smtClean="0"/>
              <a:t>i) Surface </a:t>
            </a:r>
            <a:r>
              <a:rPr lang="en-US" b="1" u="sng" dirty="0"/>
              <a:t>Conduit Wiring</a:t>
            </a:r>
          </a:p>
          <a:p>
            <a:pPr algn="just"/>
            <a:r>
              <a:rPr lang="en-US" dirty="0"/>
              <a:t>If conduits installed on roof or wall, It is known as surface conduit wiring. in this wiring method, they make holes on the surface of wall on equal distances and conduit is installed then with the help of </a:t>
            </a:r>
            <a:r>
              <a:rPr lang="en-US" dirty="0" err="1"/>
              <a:t>rawal</a:t>
            </a:r>
            <a:r>
              <a:rPr lang="en-US" dirty="0"/>
              <a:t> </a:t>
            </a:r>
            <a:r>
              <a:rPr lang="en-US" dirty="0" smtClean="0"/>
              <a:t>plugs.</a:t>
            </a:r>
          </a:p>
          <a:p>
            <a:pPr marL="0" indent="0" algn="just">
              <a:buNone/>
            </a:pPr>
            <a:r>
              <a:rPr lang="en-US" b="1" u="sng" dirty="0" smtClean="0"/>
              <a:t>ii) Concealed </a:t>
            </a:r>
            <a:r>
              <a:rPr lang="en-US" b="1" u="sng" dirty="0"/>
              <a:t>Conduit wiring</a:t>
            </a:r>
          </a:p>
          <a:p>
            <a:pPr algn="just"/>
            <a:r>
              <a:rPr lang="en-US" dirty="0"/>
              <a:t>If the conduits is hidden inside the wall slots with the help of plastering, it is called concealed conduit wiring. In other words, the electrical wiring system inside wall, roof or floor with the help of plastic or metallic piping is called concealed conduit wiring. obliviously, It is the </a:t>
            </a:r>
            <a:r>
              <a:rPr lang="en-US" b="1" dirty="0"/>
              <a:t>most popular, beautiful, stronger and common electrical wiring system</a:t>
            </a:r>
            <a:r>
              <a:rPr lang="en-US" dirty="0"/>
              <a:t> nowadays.</a:t>
            </a:r>
          </a:p>
        </p:txBody>
      </p:sp>
    </p:spTree>
    <p:extLst>
      <p:ext uri="{BB962C8B-B14F-4D97-AF65-F5344CB8AC3E}">
        <p14:creationId xmlns:p14="http://schemas.microsoft.com/office/powerpoint/2010/main" xmlns="" val="3990894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508814" y="1600200"/>
            <a:ext cx="6126371"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9279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Advantage of Conduit Wiring Systems</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a:t>It is the safest wiring system (Concealed conduit wring)</a:t>
            </a:r>
          </a:p>
          <a:p>
            <a:pPr marL="514350" indent="-514350">
              <a:buFont typeface="+mj-lt"/>
              <a:buAutoNum type="arabicPeriod"/>
            </a:pPr>
            <a:r>
              <a:rPr lang="en-US" dirty="0"/>
              <a:t>Appearance is very beautiful (in case of concealed conduit wiring)</a:t>
            </a:r>
          </a:p>
          <a:p>
            <a:pPr marL="514350" indent="-514350">
              <a:buFont typeface="+mj-lt"/>
              <a:buAutoNum type="arabicPeriod"/>
            </a:pPr>
            <a:r>
              <a:rPr lang="en-US" dirty="0"/>
              <a:t>No risk of mechanical wear &amp; tear and fire in case of metallic pipes.</a:t>
            </a:r>
          </a:p>
          <a:p>
            <a:pPr marL="514350" indent="-514350">
              <a:buFont typeface="+mj-lt"/>
              <a:buAutoNum type="arabicPeriod"/>
            </a:pPr>
            <a:r>
              <a:rPr lang="en-US" dirty="0"/>
              <a:t>Customization can be easily done according to the future needs.</a:t>
            </a:r>
          </a:p>
          <a:p>
            <a:pPr marL="514350" indent="-514350">
              <a:buFont typeface="+mj-lt"/>
              <a:buAutoNum type="arabicPeriod"/>
            </a:pPr>
            <a:r>
              <a:rPr lang="en-US" dirty="0"/>
              <a:t>Repairing and maintenance is easy.</a:t>
            </a:r>
          </a:p>
          <a:p>
            <a:pPr marL="514350" indent="-514350">
              <a:buFont typeface="+mj-lt"/>
              <a:buAutoNum type="arabicPeriod"/>
            </a:pPr>
            <a:r>
              <a:rPr lang="en-US" dirty="0"/>
              <a:t>There is no risk of damage the </a:t>
            </a:r>
            <a:r>
              <a:rPr lang="en-US" dirty="0">
                <a:hlinkClick r:id="rId2"/>
              </a:rPr>
              <a:t>cables insulation</a:t>
            </a:r>
            <a:r>
              <a:rPr lang="en-US" dirty="0"/>
              <a:t>.</a:t>
            </a:r>
          </a:p>
          <a:p>
            <a:pPr marL="514350" indent="-514350">
              <a:buFont typeface="+mj-lt"/>
              <a:buAutoNum type="arabicPeriod"/>
            </a:pPr>
            <a:r>
              <a:rPr lang="en-US" dirty="0"/>
              <a:t>it is safe from corrosion (in case of PVC conduit) and risk of fire.</a:t>
            </a:r>
          </a:p>
          <a:p>
            <a:pPr marL="514350" indent="-514350">
              <a:buFont typeface="+mj-lt"/>
              <a:buAutoNum type="arabicPeriod"/>
            </a:pPr>
            <a:r>
              <a:rPr lang="en-US" dirty="0"/>
              <a:t>It can be used even in humidity , chemical effect and smoky areas.</a:t>
            </a:r>
          </a:p>
          <a:p>
            <a:pPr marL="514350" indent="-514350">
              <a:buFont typeface="+mj-lt"/>
              <a:buAutoNum type="arabicPeriod"/>
            </a:pPr>
            <a:r>
              <a:rPr lang="en-US" dirty="0"/>
              <a:t>No risk of electric shock (In case of proper </a:t>
            </a:r>
            <a:r>
              <a:rPr lang="en-US" b="1" dirty="0" err="1">
                <a:hlinkClick r:id="rId3"/>
              </a:rPr>
              <a:t>earthing</a:t>
            </a:r>
            <a:r>
              <a:rPr lang="en-US" b="1" dirty="0">
                <a:hlinkClick r:id="rId3"/>
              </a:rPr>
              <a:t> and grounding</a:t>
            </a:r>
            <a:r>
              <a:rPr lang="en-US" dirty="0"/>
              <a:t> of metallic pipes).</a:t>
            </a:r>
          </a:p>
          <a:p>
            <a:pPr marL="514350" indent="-514350">
              <a:buFont typeface="+mj-lt"/>
              <a:buAutoNum type="arabicPeriod"/>
            </a:pPr>
            <a:r>
              <a:rPr lang="en-US" dirty="0"/>
              <a:t>It is reliable and popular wiring system.</a:t>
            </a:r>
          </a:p>
          <a:p>
            <a:pPr marL="514350" indent="-514350">
              <a:buFont typeface="+mj-lt"/>
              <a:buAutoNum type="arabicPeriod"/>
            </a:pPr>
            <a:r>
              <a:rPr lang="en-US" dirty="0"/>
              <a:t>sustainable and long-lasting wiring system</a:t>
            </a:r>
          </a:p>
          <a:p>
            <a:endParaRPr lang="en-US" dirty="0"/>
          </a:p>
        </p:txBody>
      </p:sp>
    </p:spTree>
    <p:extLst>
      <p:ext uri="{BB962C8B-B14F-4D97-AF65-F5344CB8AC3E}">
        <p14:creationId xmlns:p14="http://schemas.microsoft.com/office/powerpoint/2010/main" xmlns="" val="3296116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Disadvantages </a:t>
            </a:r>
            <a:r>
              <a:rPr lang="en-US" b="1" dirty="0"/>
              <a:t>of Conduit Wiring Systems</a:t>
            </a:r>
            <a:r>
              <a:rPr lang="en-US" dirty="0"/>
              <a:t/>
            </a:r>
            <a:br>
              <a:rPr lang="en-US" dirty="0"/>
            </a:br>
            <a:endParaRPr lang="en-US" b="1" dirty="0"/>
          </a:p>
        </p:txBody>
      </p:sp>
      <p:sp>
        <p:nvSpPr>
          <p:cNvPr id="3" name="Content Placeholder 2"/>
          <p:cNvSpPr>
            <a:spLocks noGrp="1"/>
          </p:cNvSpPr>
          <p:nvPr>
            <p:ph idx="1"/>
          </p:nvPr>
        </p:nvSpPr>
        <p:spPr/>
        <p:txBody>
          <a:bodyPr>
            <a:normAutofit/>
          </a:bodyPr>
          <a:lstStyle/>
          <a:p>
            <a:pPr marL="514350" indent="-514350" algn="just">
              <a:buFont typeface="+mj-lt"/>
              <a:buAutoNum type="arabicPeriod"/>
            </a:pPr>
            <a:r>
              <a:rPr lang="en-US" dirty="0"/>
              <a:t>It is expensive wiring system (Due to PVC and Metallic pipes, Additional </a:t>
            </a:r>
            <a:r>
              <a:rPr lang="en-US" dirty="0" err="1"/>
              <a:t>earthing</a:t>
            </a:r>
            <a:r>
              <a:rPr lang="en-US" dirty="0"/>
              <a:t> for metallic pipes Tee(s) and elbows etc.</a:t>
            </a:r>
          </a:p>
          <a:p>
            <a:pPr marL="514350" indent="-514350" algn="just">
              <a:buFont typeface="+mj-lt"/>
              <a:buAutoNum type="arabicPeriod"/>
            </a:pPr>
            <a:r>
              <a:rPr lang="en-US" dirty="0"/>
              <a:t>Very hard to find the defects in the wiring.</a:t>
            </a:r>
          </a:p>
          <a:p>
            <a:pPr marL="514350" indent="-514350" algn="just">
              <a:buFont typeface="+mj-lt"/>
              <a:buAutoNum type="arabicPeriod"/>
            </a:pPr>
            <a:r>
              <a:rPr lang="en-US" dirty="0"/>
              <a:t>installation is not easy and simple.</a:t>
            </a:r>
          </a:p>
          <a:p>
            <a:pPr marL="514350" indent="-514350" algn="just">
              <a:buFont typeface="+mj-lt"/>
              <a:buAutoNum type="arabicPeriod"/>
            </a:pPr>
            <a:r>
              <a:rPr lang="en-US" dirty="0"/>
              <a:t>Risk of Electric shock (In case of metallic pipes without proper </a:t>
            </a:r>
            <a:r>
              <a:rPr lang="en-US" dirty="0" err="1"/>
              <a:t>earthing</a:t>
            </a:r>
            <a:r>
              <a:rPr lang="en-US" dirty="0"/>
              <a:t> system)</a:t>
            </a:r>
          </a:p>
          <a:p>
            <a:pPr marL="514350" indent="-514350" algn="just">
              <a:buFont typeface="+mj-lt"/>
              <a:buAutoNum type="arabicPeriod"/>
            </a:pPr>
            <a:r>
              <a:rPr lang="en-US" dirty="0"/>
              <a:t>Very complicated to manage additional connection in the future.</a:t>
            </a:r>
          </a:p>
          <a:p>
            <a:endParaRPr lang="en-US" dirty="0"/>
          </a:p>
        </p:txBody>
      </p:sp>
    </p:spTree>
    <p:extLst>
      <p:ext uri="{BB962C8B-B14F-4D97-AF65-F5344CB8AC3E}">
        <p14:creationId xmlns:p14="http://schemas.microsoft.com/office/powerpoint/2010/main" xmlns="" val="4030092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sz="3600" b="1" dirty="0" smtClean="0"/>
              <a:t/>
            </a:r>
            <a:br>
              <a:rPr lang="en-US" sz="3600" b="1" dirty="0" smtClean="0"/>
            </a:br>
            <a:r>
              <a:rPr lang="en-US" sz="3600" b="1" dirty="0"/>
              <a:t/>
            </a:r>
            <a:br>
              <a:rPr lang="en-US" sz="3600" b="1" dirty="0"/>
            </a:br>
            <a:r>
              <a:rPr lang="en-US" sz="3600" b="1" dirty="0" smtClean="0"/>
              <a:t>Comparison </a:t>
            </a:r>
            <a:r>
              <a:rPr lang="en-US" sz="3600" b="1" dirty="0"/>
              <a:t>between Different Wiring Systems</a:t>
            </a:r>
            <a:r>
              <a:rPr lang="en-US" dirty="0"/>
              <a:t/>
            </a:r>
            <a:br>
              <a:rPr lang="en-US" dirty="0"/>
            </a:b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457200" y="2408285"/>
            <a:ext cx="8229600" cy="32606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7231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Methods of Electrical Wiring Systems</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pPr marL="0" indent="0" algn="just">
              <a:buNone/>
            </a:pPr>
            <a:r>
              <a:rPr lang="en-US" b="1" dirty="0" smtClean="0"/>
              <a:t>i) Joint </a:t>
            </a:r>
            <a:r>
              <a:rPr lang="en-US" b="1" dirty="0"/>
              <a:t>box system or Tee system</a:t>
            </a:r>
            <a:endParaRPr lang="en-US" dirty="0"/>
          </a:p>
          <a:p>
            <a:pPr marL="0" indent="0" algn="just">
              <a:buNone/>
            </a:pPr>
            <a:r>
              <a:rPr lang="en-US" b="1" dirty="0" smtClean="0"/>
              <a:t>ii) Loop </a:t>
            </a:r>
            <a:r>
              <a:rPr lang="en-US" b="1" dirty="0"/>
              <a:t>– in </a:t>
            </a:r>
            <a:r>
              <a:rPr lang="en-US" b="1" dirty="0" smtClean="0"/>
              <a:t>system</a:t>
            </a:r>
          </a:p>
          <a:p>
            <a:pPr marL="0" indent="0" algn="just">
              <a:buNone/>
            </a:pPr>
            <a:endParaRPr lang="en-US" dirty="0"/>
          </a:p>
          <a:p>
            <a:pPr marL="0" indent="0" algn="just">
              <a:buNone/>
            </a:pPr>
            <a:r>
              <a:rPr lang="en-US" b="1" dirty="0" smtClean="0"/>
              <a:t>i) </a:t>
            </a:r>
            <a:r>
              <a:rPr lang="en-US" b="1" u="sng" dirty="0" smtClean="0"/>
              <a:t>Joint </a:t>
            </a:r>
            <a:r>
              <a:rPr lang="en-US" b="1" u="sng" dirty="0"/>
              <a:t>Box or Tee or Jointing System</a:t>
            </a:r>
            <a:endParaRPr lang="en-US" u="sng" dirty="0"/>
          </a:p>
          <a:p>
            <a:pPr marL="0" indent="0" algn="just">
              <a:buNone/>
            </a:pPr>
            <a:r>
              <a:rPr lang="en-US" dirty="0"/>
              <a:t>In this method of wiring, connections to appliances are made through joints. These joints are made in joint boxes by means of suitable connectors or joints cutouts. This method of wiring doesn’t consume too much </a:t>
            </a:r>
            <a:r>
              <a:rPr lang="en-US" dirty="0">
                <a:hlinkClick r:id="rId2"/>
              </a:rPr>
              <a:t>cables size</a:t>
            </a:r>
            <a:r>
              <a:rPr lang="en-US" dirty="0"/>
              <a:t>.</a:t>
            </a:r>
          </a:p>
          <a:p>
            <a:pPr marL="0" indent="0" algn="just">
              <a:buNone/>
            </a:pPr>
            <a:r>
              <a:rPr lang="en-US" dirty="0"/>
              <a:t>You might think because this method of wiring doesn’t require too much cable it is therefore cheaper. It is of course but the money you saved from buying cables will be used in buying joint boxes, thus equation is balanced. This method is suitable for temporary installations and it is cheap.</a:t>
            </a:r>
          </a:p>
          <a:p>
            <a:endParaRPr lang="en-US" dirty="0"/>
          </a:p>
        </p:txBody>
      </p:sp>
    </p:spTree>
    <p:extLst>
      <p:ext uri="{BB962C8B-B14F-4D97-AF65-F5344CB8AC3E}">
        <p14:creationId xmlns:p14="http://schemas.microsoft.com/office/powerpoint/2010/main" xmlns="" val="2393006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2300287" y="2409825"/>
            <a:ext cx="4543425" cy="3257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9153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buNone/>
            </a:pPr>
            <a:endParaRPr lang="en-US" b="1" dirty="0" smtClean="0"/>
          </a:p>
          <a:p>
            <a:pPr marL="0" indent="0">
              <a:buNone/>
            </a:pPr>
            <a:r>
              <a:rPr lang="en-US" b="1" dirty="0" smtClean="0"/>
              <a:t>ii) </a:t>
            </a:r>
            <a:r>
              <a:rPr lang="en-US" b="1" u="sng" dirty="0" smtClean="0"/>
              <a:t>Loop-in </a:t>
            </a:r>
            <a:r>
              <a:rPr lang="en-US" b="1" u="sng" dirty="0"/>
              <a:t>or Looping </a:t>
            </a:r>
            <a:r>
              <a:rPr lang="en-US" b="1" u="sng" dirty="0" smtClean="0"/>
              <a:t>System</a:t>
            </a:r>
          </a:p>
          <a:p>
            <a:pPr marL="0" indent="0">
              <a:buNone/>
            </a:pPr>
            <a:r>
              <a:rPr lang="en-US" dirty="0"/>
              <a:t>This method of wiring is universally used in wiring. Lamps and other appliances are connected in parallel so that each of the appliances can be controlled individually. When a connection is required at a light or </a:t>
            </a:r>
            <a:r>
              <a:rPr lang="en-US" dirty="0">
                <a:hlinkClick r:id="rId2"/>
              </a:rPr>
              <a:t>switch</a:t>
            </a:r>
            <a:r>
              <a:rPr lang="en-US" dirty="0"/>
              <a:t>, the feed conductor is looped in by bringing it directly to the terminal and then carrying it forward again to the next point to be fed.</a:t>
            </a:r>
          </a:p>
          <a:p>
            <a:pPr marL="0" indent="0">
              <a:buNone/>
            </a:pPr>
            <a:r>
              <a:rPr lang="en-US" dirty="0"/>
              <a:t>The switch and light feeds are carried round the circuit in a series of loops from one point to another until the last on the circuit is reached. The phase or line conductors are looped either in switchboard or box and neutrals are looped either in switchboard or from light or fan. Line or phase should never be looped from light or fan.</a:t>
            </a:r>
          </a:p>
          <a:p>
            <a:pPr marL="0" indent="0">
              <a:buNone/>
            </a:pPr>
            <a:endParaRPr lang="en-US" u="sng" dirty="0"/>
          </a:p>
          <a:p>
            <a:endParaRPr lang="en-US" dirty="0"/>
          </a:p>
        </p:txBody>
      </p:sp>
    </p:spTree>
    <p:extLst>
      <p:ext uri="{BB962C8B-B14F-4D97-AF65-F5344CB8AC3E}">
        <p14:creationId xmlns:p14="http://schemas.microsoft.com/office/powerpoint/2010/main" xmlns="" val="2321333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Contents</a:t>
            </a:r>
            <a:endParaRPr lang="en-US" dirty="0"/>
          </a:p>
        </p:txBody>
      </p:sp>
      <p:sp>
        <p:nvSpPr>
          <p:cNvPr id="3" name="Content Placeholder 2"/>
          <p:cNvSpPr>
            <a:spLocks noGrp="1"/>
          </p:cNvSpPr>
          <p:nvPr>
            <p:ph idx="1"/>
          </p:nvPr>
        </p:nvSpPr>
        <p:spPr/>
        <p:txBody>
          <a:bodyPr/>
          <a:lstStyle/>
          <a:p>
            <a:r>
              <a:rPr lang="en-US" dirty="0" smtClean="0"/>
              <a:t>Estimating &amp; costing</a:t>
            </a:r>
          </a:p>
          <a:p>
            <a:r>
              <a:rPr lang="en-US" dirty="0" smtClean="0"/>
              <a:t>Comparative statement</a:t>
            </a:r>
          </a:p>
          <a:p>
            <a:r>
              <a:rPr lang="en-US" dirty="0" smtClean="0"/>
              <a:t>Market Survey</a:t>
            </a:r>
          </a:p>
          <a:p>
            <a:r>
              <a:rPr lang="en-US" dirty="0" smtClean="0"/>
              <a:t>Profit</a:t>
            </a:r>
          </a:p>
          <a:p>
            <a:r>
              <a:rPr lang="en-US" dirty="0" smtClean="0"/>
              <a:t>Purchase System</a:t>
            </a:r>
          </a:p>
          <a:p>
            <a:r>
              <a:rPr lang="en-US" dirty="0" smtClean="0"/>
              <a:t>Different type of wiring</a:t>
            </a:r>
          </a:p>
          <a:p>
            <a:r>
              <a:rPr lang="en-US" dirty="0" smtClean="0"/>
              <a:t>Comparison between different wiring systems </a:t>
            </a:r>
          </a:p>
          <a:p>
            <a:r>
              <a:rPr lang="en-US" dirty="0" smtClean="0"/>
              <a:t>Protective Devices</a:t>
            </a:r>
          </a:p>
          <a:p>
            <a:r>
              <a:rPr lang="en-US" dirty="0" smtClean="0"/>
              <a:t>Different wiring schemes</a:t>
            </a:r>
          </a:p>
          <a:p>
            <a:r>
              <a:rPr lang="en-US" dirty="0" smtClean="0"/>
              <a:t>Wire Gauge</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9697867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62000" y="1219200"/>
            <a:ext cx="6934199"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8694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38200"/>
            <a:ext cx="4040188" cy="639762"/>
          </a:xfrm>
        </p:spPr>
        <p:txBody>
          <a:bodyPr>
            <a:normAutofit fontScale="92500" lnSpcReduction="10000"/>
          </a:bodyPr>
          <a:lstStyle/>
          <a:p>
            <a:r>
              <a:rPr lang="en-US" dirty="0"/>
              <a:t>Advantages of Loop-In Method of Wiring</a:t>
            </a:r>
            <a:endParaRPr lang="en-US" b="0" dirty="0"/>
          </a:p>
          <a:p>
            <a:endParaRPr lang="en-US" dirty="0"/>
          </a:p>
        </p:txBody>
      </p:sp>
      <p:sp>
        <p:nvSpPr>
          <p:cNvPr id="4" name="Content Placeholder 3"/>
          <p:cNvSpPr>
            <a:spLocks noGrp="1"/>
          </p:cNvSpPr>
          <p:nvPr>
            <p:ph sz="half" idx="2"/>
          </p:nvPr>
        </p:nvSpPr>
        <p:spPr>
          <a:xfrm>
            <a:off x="457200" y="1447800"/>
            <a:ext cx="4040188" cy="4678363"/>
          </a:xfrm>
        </p:spPr>
        <p:txBody>
          <a:bodyPr>
            <a:normAutofit/>
          </a:bodyPr>
          <a:lstStyle/>
          <a:p>
            <a:pPr marL="457200" indent="-457200">
              <a:buFont typeface="+mj-lt"/>
              <a:buAutoNum type="arabicPeriod"/>
            </a:pPr>
            <a:r>
              <a:rPr lang="en-US" dirty="0"/>
              <a:t>It doesn’t require joint boxes and so money is saved</a:t>
            </a:r>
          </a:p>
          <a:p>
            <a:pPr marL="457200" indent="-457200">
              <a:buFont typeface="+mj-lt"/>
              <a:buAutoNum type="arabicPeriod"/>
            </a:pPr>
            <a:r>
              <a:rPr lang="en-US" dirty="0"/>
              <a:t>In loop – in systems, no joint is concealed beneath floors or in roof spaces.</a:t>
            </a:r>
          </a:p>
          <a:p>
            <a:pPr marL="457200" indent="-457200">
              <a:buFont typeface="+mj-lt"/>
              <a:buAutoNum type="arabicPeriod"/>
            </a:pPr>
            <a:r>
              <a:rPr lang="en-US" dirty="0"/>
              <a:t>Fault location is made easy as the points are made only at outlets so that they are accessible.</a:t>
            </a:r>
          </a:p>
          <a:p>
            <a:endParaRPr lang="en-US" dirty="0"/>
          </a:p>
        </p:txBody>
      </p:sp>
      <p:sp>
        <p:nvSpPr>
          <p:cNvPr id="5" name="Text Placeholder 4"/>
          <p:cNvSpPr>
            <a:spLocks noGrp="1"/>
          </p:cNvSpPr>
          <p:nvPr>
            <p:ph type="body" sz="quarter" idx="3"/>
          </p:nvPr>
        </p:nvSpPr>
        <p:spPr>
          <a:xfrm>
            <a:off x="4572000" y="838200"/>
            <a:ext cx="4041775" cy="639762"/>
          </a:xfrm>
        </p:spPr>
        <p:txBody>
          <a:bodyPr>
            <a:normAutofit fontScale="92500" lnSpcReduction="10000"/>
          </a:bodyPr>
          <a:lstStyle/>
          <a:p>
            <a:r>
              <a:rPr lang="en-US" dirty="0"/>
              <a:t>Disadvantages of Loop-In Method of Wiring</a:t>
            </a:r>
            <a:endParaRPr lang="en-US" b="0" dirty="0"/>
          </a:p>
          <a:p>
            <a:endParaRPr lang="en-US" dirty="0"/>
          </a:p>
        </p:txBody>
      </p:sp>
      <p:sp>
        <p:nvSpPr>
          <p:cNvPr id="6" name="Content Placeholder 5"/>
          <p:cNvSpPr>
            <a:spLocks noGrp="1"/>
          </p:cNvSpPr>
          <p:nvPr>
            <p:ph sz="quarter" idx="4"/>
          </p:nvPr>
        </p:nvSpPr>
        <p:spPr>
          <a:xfrm>
            <a:off x="4645025" y="1447800"/>
            <a:ext cx="4041775" cy="4678363"/>
          </a:xfrm>
        </p:spPr>
        <p:txBody>
          <a:bodyPr/>
          <a:lstStyle/>
          <a:p>
            <a:pPr marL="457200" indent="-457200">
              <a:buFont typeface="+mj-lt"/>
              <a:buAutoNum type="arabicPeriod"/>
            </a:pPr>
            <a:r>
              <a:rPr lang="en-US" dirty="0"/>
              <a:t>Length of wire or cables required is more and </a:t>
            </a:r>
            <a:r>
              <a:rPr lang="en-US" dirty="0">
                <a:hlinkClick r:id="rId2"/>
              </a:rPr>
              <a:t>voltage drop</a:t>
            </a:r>
            <a:r>
              <a:rPr lang="en-US" dirty="0"/>
              <a:t> and copper losses are therefore more</a:t>
            </a:r>
          </a:p>
          <a:p>
            <a:pPr marL="457200" indent="-457200">
              <a:buFont typeface="+mj-lt"/>
              <a:buAutoNum type="arabicPeriod"/>
            </a:pPr>
            <a:r>
              <a:rPr lang="en-US" dirty="0"/>
              <a:t>Looping – in switches and lamp holders is usually difficult.</a:t>
            </a:r>
          </a:p>
          <a:p>
            <a:endParaRPr lang="en-US" dirty="0"/>
          </a:p>
        </p:txBody>
      </p:sp>
    </p:spTree>
    <p:extLst>
      <p:ext uri="{BB962C8B-B14F-4D97-AF65-F5344CB8AC3E}">
        <p14:creationId xmlns:p14="http://schemas.microsoft.com/office/powerpoint/2010/main" xmlns="" val="3090894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Electrical Protective Device</a:t>
            </a:r>
            <a:endParaRPr lang="en-US" dirty="0"/>
          </a:p>
        </p:txBody>
      </p:sp>
      <p:sp>
        <p:nvSpPr>
          <p:cNvPr id="3" name="Content Placeholder 2"/>
          <p:cNvSpPr>
            <a:spLocks noGrp="1"/>
          </p:cNvSpPr>
          <p:nvPr>
            <p:ph idx="1"/>
          </p:nvPr>
        </p:nvSpPr>
        <p:spPr/>
        <p:txBody>
          <a:bodyPr/>
          <a:lstStyle/>
          <a:p>
            <a:pPr algn="just"/>
            <a:r>
              <a:rPr lang="en-US" dirty="0"/>
              <a:t>A device used to protect equipment</a:t>
            </a:r>
            <a:r>
              <a:rPr lang="en-US" dirty="0" smtClean="0"/>
              <a:t>, machinery, components </a:t>
            </a:r>
            <a:r>
              <a:rPr lang="en-US" dirty="0"/>
              <a:t>and devices</a:t>
            </a:r>
            <a:r>
              <a:rPr lang="en-US" dirty="0" smtClean="0"/>
              <a:t>, in </a:t>
            </a:r>
            <a:r>
              <a:rPr lang="en-US" dirty="0"/>
              <a:t>electrical and electronic circuit</a:t>
            </a:r>
            <a:r>
              <a:rPr lang="en-US" dirty="0" smtClean="0"/>
              <a:t>, against </a:t>
            </a:r>
            <a:r>
              <a:rPr lang="en-US" dirty="0"/>
              <a:t>short circuit</a:t>
            </a:r>
            <a:r>
              <a:rPr lang="en-US" dirty="0" smtClean="0"/>
              <a:t>, over </a:t>
            </a:r>
            <a:r>
              <a:rPr lang="en-US" dirty="0"/>
              <a:t>current and earth fault</a:t>
            </a:r>
            <a:r>
              <a:rPr lang="en-US" dirty="0" smtClean="0"/>
              <a:t>, is </a:t>
            </a:r>
            <a:r>
              <a:rPr lang="en-US" dirty="0"/>
              <a:t>called as protective devices.</a:t>
            </a:r>
          </a:p>
        </p:txBody>
      </p:sp>
    </p:spTree>
    <p:extLst>
      <p:ext uri="{BB962C8B-B14F-4D97-AF65-F5344CB8AC3E}">
        <p14:creationId xmlns:p14="http://schemas.microsoft.com/office/powerpoint/2010/main" xmlns="" val="834683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Protective Device</a:t>
            </a:r>
            <a:endParaRPr lang="en-US" dirty="0"/>
          </a:p>
        </p:txBody>
      </p:sp>
      <p:sp>
        <p:nvSpPr>
          <p:cNvPr id="3" name="Content Placeholder 2"/>
          <p:cNvSpPr>
            <a:spLocks noGrp="1"/>
          </p:cNvSpPr>
          <p:nvPr>
            <p:ph idx="1"/>
          </p:nvPr>
        </p:nvSpPr>
        <p:spPr/>
        <p:txBody>
          <a:bodyPr/>
          <a:lstStyle/>
          <a:p>
            <a:pPr marL="0" indent="0">
              <a:buNone/>
            </a:pPr>
            <a:r>
              <a:rPr lang="en-US" dirty="0"/>
              <a:t>1.Fuse Wire or Fuse</a:t>
            </a:r>
            <a:r>
              <a:rPr lang="en-US" dirty="0" smtClean="0"/>
              <a:t/>
            </a:r>
            <a:br>
              <a:rPr lang="en-US" dirty="0" smtClean="0"/>
            </a:br>
            <a:r>
              <a:rPr lang="en-US" dirty="0"/>
              <a:t>2.MCB – Miniature circuit breaker</a:t>
            </a:r>
            <a:r>
              <a:rPr lang="en-US" dirty="0" smtClean="0"/>
              <a:t/>
            </a:r>
            <a:br>
              <a:rPr lang="en-US" dirty="0" smtClean="0"/>
            </a:br>
            <a:r>
              <a:rPr lang="en-US" dirty="0"/>
              <a:t>3.ELCB – Earth Leakage Circuit Breaker</a:t>
            </a:r>
          </a:p>
        </p:txBody>
      </p:sp>
    </p:spTree>
    <p:extLst>
      <p:ext uri="{BB962C8B-B14F-4D97-AF65-F5344CB8AC3E}">
        <p14:creationId xmlns:p14="http://schemas.microsoft.com/office/powerpoint/2010/main" xmlns="" val="3385601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Fuse</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Fuse generally means a fuse wire</a:t>
            </a:r>
            <a:r>
              <a:rPr lang="en-US" dirty="0" smtClean="0"/>
              <a:t>, placed </a:t>
            </a:r>
            <a:r>
              <a:rPr lang="en-US" dirty="0"/>
              <a:t>in a fuse holder</a:t>
            </a:r>
            <a:r>
              <a:rPr lang="en-US" dirty="0" smtClean="0"/>
              <a:t>. It </a:t>
            </a:r>
            <a:r>
              <a:rPr lang="en-US" dirty="0"/>
              <a:t>is a safety device</a:t>
            </a:r>
            <a:r>
              <a:rPr lang="en-US" dirty="0" smtClean="0"/>
              <a:t>, which </a:t>
            </a:r>
            <a:r>
              <a:rPr lang="en-US" dirty="0"/>
              <a:t>protects electrical and electronic circuit against over loads</a:t>
            </a:r>
            <a:r>
              <a:rPr lang="en-US" dirty="0" smtClean="0"/>
              <a:t>, short </a:t>
            </a:r>
            <a:r>
              <a:rPr lang="en-US" dirty="0"/>
              <a:t>circuit and earth faults.</a:t>
            </a:r>
          </a:p>
          <a:p>
            <a:pPr marL="0" indent="0" algn="just">
              <a:buNone/>
            </a:pPr>
            <a:r>
              <a:rPr lang="en-US" dirty="0"/>
              <a:t>The fuse link or fuse wire is made of low resistivity material and low melting point</a:t>
            </a:r>
            <a:r>
              <a:rPr lang="en-US" dirty="0" smtClean="0"/>
              <a:t>.</a:t>
            </a:r>
          </a:p>
          <a:p>
            <a:pPr marL="0" indent="0">
              <a:buNone/>
            </a:pPr>
            <a:r>
              <a:rPr lang="en-US" dirty="0">
                <a:hlinkClick r:id="rId2"/>
              </a:rPr>
              <a:t>Operation of a Fuse</a:t>
            </a:r>
            <a:r>
              <a:rPr lang="en-US" dirty="0"/>
              <a:t> –</a:t>
            </a:r>
          </a:p>
          <a:p>
            <a:pPr marL="514350" indent="-514350">
              <a:buFont typeface="+mj-lt"/>
              <a:buAutoNum type="arabicPeriod"/>
            </a:pPr>
            <a:r>
              <a:rPr lang="en-US" dirty="0"/>
              <a:t>Fuse is a short length of wire designated to melt and separate in case of excessive current.</a:t>
            </a:r>
          </a:p>
          <a:p>
            <a:pPr marL="514350" indent="-514350">
              <a:buFont typeface="+mj-lt"/>
              <a:buAutoNum type="arabicPeriod"/>
            </a:pPr>
            <a:r>
              <a:rPr lang="en-US" dirty="0"/>
              <a:t>The fuse is connected in the phase of the supply.</a:t>
            </a:r>
          </a:p>
          <a:p>
            <a:pPr marL="514350" indent="-514350">
              <a:buFont typeface="+mj-lt"/>
              <a:buAutoNum type="arabicPeriod"/>
            </a:pPr>
            <a:r>
              <a:rPr lang="en-US" dirty="0"/>
              <a:t>It is always connected in series with the circuit / components that need to be protected.</a:t>
            </a:r>
          </a:p>
          <a:p>
            <a:pPr marL="514350" indent="-514350">
              <a:buFont typeface="+mj-lt"/>
              <a:buAutoNum type="arabicPeriod"/>
            </a:pPr>
            <a:r>
              <a:rPr lang="en-US" dirty="0"/>
              <a:t>When the current drawn by the circuit exceeds the rated current of the fuse wire</a:t>
            </a:r>
            <a:r>
              <a:rPr lang="en-US" dirty="0" smtClean="0"/>
              <a:t>, the </a:t>
            </a:r>
            <a:r>
              <a:rPr lang="en-US" dirty="0"/>
              <a:t>fuse wire melts and breaks</a:t>
            </a:r>
            <a:r>
              <a:rPr lang="en-US" dirty="0" smtClean="0"/>
              <a:t>. This </a:t>
            </a:r>
            <a:r>
              <a:rPr lang="en-US" dirty="0"/>
              <a:t>disconnects the supply from the circuit and thus protects the circuit and the components in the circuit.</a:t>
            </a:r>
          </a:p>
          <a:p>
            <a:pPr algn="just"/>
            <a:endParaRPr lang="en-US" dirty="0"/>
          </a:p>
          <a:p>
            <a:endParaRPr lang="en-US" dirty="0"/>
          </a:p>
        </p:txBody>
      </p:sp>
    </p:spTree>
    <p:extLst>
      <p:ext uri="{BB962C8B-B14F-4D97-AF65-F5344CB8AC3E}">
        <p14:creationId xmlns:p14="http://schemas.microsoft.com/office/powerpoint/2010/main" xmlns="" val="10662790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1600200"/>
            <a:ext cx="30480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00600" y="1905000"/>
            <a:ext cx="342900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943600" y="1143000"/>
            <a:ext cx="1554336" cy="369332"/>
          </a:xfrm>
          <a:prstGeom prst="rect">
            <a:avLst/>
          </a:prstGeom>
        </p:spPr>
        <p:txBody>
          <a:bodyPr wrap="none">
            <a:spAutoFit/>
          </a:bodyPr>
          <a:lstStyle/>
          <a:p>
            <a:r>
              <a:rPr lang="en-US" b="1" dirty="0"/>
              <a:t>Cartridge Fuse</a:t>
            </a:r>
            <a:endParaRPr lang="en-US" dirty="0"/>
          </a:p>
        </p:txBody>
      </p:sp>
      <p:sp>
        <p:nvSpPr>
          <p:cNvPr id="5" name="Rectangle 4"/>
          <p:cNvSpPr/>
          <p:nvPr/>
        </p:nvSpPr>
        <p:spPr>
          <a:xfrm>
            <a:off x="1676400" y="1121620"/>
            <a:ext cx="620683" cy="369332"/>
          </a:xfrm>
          <a:prstGeom prst="rect">
            <a:avLst/>
          </a:prstGeom>
        </p:spPr>
        <p:txBody>
          <a:bodyPr wrap="none">
            <a:spAutoFit/>
          </a:bodyPr>
          <a:lstStyle/>
          <a:p>
            <a:r>
              <a:rPr lang="en-US" b="1" dirty="0" smtClean="0"/>
              <a:t>Fuse</a:t>
            </a:r>
            <a:endParaRPr lang="en-US" dirty="0"/>
          </a:p>
        </p:txBody>
      </p:sp>
      <p:pic>
        <p:nvPicPr>
          <p:cNvPr id="9221" name="Picture 5" descr="HRC Fus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05200" y="4800600"/>
            <a:ext cx="2143125" cy="174307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4093144" y="4191000"/>
            <a:ext cx="575350" cy="369332"/>
          </a:xfrm>
          <a:prstGeom prst="rect">
            <a:avLst/>
          </a:prstGeom>
        </p:spPr>
        <p:txBody>
          <a:bodyPr wrap="none">
            <a:spAutoFit/>
          </a:bodyPr>
          <a:lstStyle/>
          <a:p>
            <a:r>
              <a:rPr lang="en-US" dirty="0" smtClean="0"/>
              <a:t>HRC</a:t>
            </a:r>
            <a:endParaRPr lang="en-US" dirty="0"/>
          </a:p>
        </p:txBody>
      </p:sp>
    </p:spTree>
    <p:extLst>
      <p:ext uri="{BB962C8B-B14F-4D97-AF65-F5344CB8AC3E}">
        <p14:creationId xmlns:p14="http://schemas.microsoft.com/office/powerpoint/2010/main" xmlns="" val="2696241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MINIATURE CIRCUIT BREAKER</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a:t>It is safety device which work magneto thermic release principle</a:t>
            </a:r>
            <a:r>
              <a:rPr lang="en-US" dirty="0" smtClean="0"/>
              <a:t>. It </a:t>
            </a:r>
            <a:r>
              <a:rPr lang="en-US" dirty="0"/>
              <a:t>is connected in the phase</a:t>
            </a:r>
            <a:r>
              <a:rPr lang="en-US" dirty="0" smtClean="0"/>
              <a:t>, between </a:t>
            </a:r>
            <a:r>
              <a:rPr lang="en-US" dirty="0"/>
              <a:t>the supply and load</a:t>
            </a:r>
            <a:r>
              <a:rPr lang="en-US" dirty="0" smtClean="0"/>
              <a:t>. It </a:t>
            </a:r>
            <a:r>
              <a:rPr lang="en-US" dirty="0"/>
              <a:t>is manufactured in standard rating of 6A to 40 A</a:t>
            </a:r>
            <a:r>
              <a:rPr lang="en-US" dirty="0" smtClean="0"/>
              <a:t>. We </a:t>
            </a:r>
            <a:r>
              <a:rPr lang="en-US" dirty="0"/>
              <a:t>can see it on the meter board of each and every house.</a:t>
            </a:r>
          </a:p>
          <a:p>
            <a:pPr marL="0" indent="0" algn="just">
              <a:buNone/>
            </a:pPr>
            <a:r>
              <a:rPr lang="en-US" dirty="0"/>
              <a:t>When the current drawn by load exceeds the rated value</a:t>
            </a:r>
            <a:r>
              <a:rPr lang="en-US" dirty="0" smtClean="0"/>
              <a:t>, it </a:t>
            </a:r>
            <a:r>
              <a:rPr lang="en-US" dirty="0"/>
              <a:t>acts and trips the circuit</a:t>
            </a:r>
            <a:r>
              <a:rPr lang="en-US" dirty="0" smtClean="0"/>
              <a:t>, the </a:t>
            </a:r>
            <a:r>
              <a:rPr lang="en-US" dirty="0"/>
              <a:t>protecting the apparatus</a:t>
            </a:r>
            <a:r>
              <a:rPr lang="en-US" dirty="0" smtClean="0"/>
              <a:t>, operator </a:t>
            </a:r>
            <a:r>
              <a:rPr lang="en-US" dirty="0"/>
              <a:t>and appliance.</a:t>
            </a:r>
          </a:p>
          <a:p>
            <a:endParaRPr lang="en-US" dirty="0"/>
          </a:p>
        </p:txBody>
      </p:sp>
    </p:spTree>
    <p:extLst>
      <p:ext uri="{BB962C8B-B14F-4D97-AF65-F5344CB8AC3E}">
        <p14:creationId xmlns:p14="http://schemas.microsoft.com/office/powerpoint/2010/main" xmlns="" val="3586506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MCB</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3400425" y="2624137"/>
            <a:ext cx="2343150" cy="282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2567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a:t>
            </a:r>
            <a:r>
              <a:rPr lang="en-US" b="1" dirty="0">
                <a:hlinkClick r:id="rId2"/>
              </a:rPr>
              <a:t>MCB</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They </a:t>
            </a:r>
            <a:r>
              <a:rPr lang="en-US" dirty="0"/>
              <a:t>act and open the circuit in less than 5 </a:t>
            </a:r>
            <a:r>
              <a:rPr lang="en-US" dirty="0" err="1"/>
              <a:t>milli</a:t>
            </a:r>
            <a:r>
              <a:rPr lang="en-US" dirty="0"/>
              <a:t> </a:t>
            </a:r>
            <a:r>
              <a:rPr lang="en-US" dirty="0" smtClean="0"/>
              <a:t>seconds.</a:t>
            </a:r>
          </a:p>
          <a:p>
            <a:pPr marL="514350" indent="-514350">
              <a:buFont typeface="+mj-lt"/>
              <a:buAutoNum type="arabicPeriod"/>
            </a:pPr>
            <a:r>
              <a:rPr lang="en-US" dirty="0" smtClean="0"/>
              <a:t>Automatic </a:t>
            </a:r>
            <a:r>
              <a:rPr lang="en-US" dirty="0"/>
              <a:t>switch off under overload and short circuit </a:t>
            </a:r>
            <a:r>
              <a:rPr lang="en-US" dirty="0" smtClean="0"/>
              <a:t>condition</a:t>
            </a:r>
            <a:endParaRPr lang="en-US" dirty="0"/>
          </a:p>
          <a:p>
            <a:pPr marL="514350" indent="-514350">
              <a:buFont typeface="+mj-lt"/>
              <a:buAutoNum type="arabicPeriod"/>
            </a:pPr>
            <a:r>
              <a:rPr lang="en-US" dirty="0" smtClean="0"/>
              <a:t>No </a:t>
            </a:r>
            <a:r>
              <a:rPr lang="en-US" dirty="0"/>
              <a:t>fuse to replace or rewire</a:t>
            </a:r>
            <a:r>
              <a:rPr lang="en-US" dirty="0" smtClean="0"/>
              <a:t>. It </a:t>
            </a:r>
            <a:r>
              <a:rPr lang="en-US" dirty="0"/>
              <a:t>needs no </a:t>
            </a:r>
            <a:r>
              <a:rPr lang="en-US" dirty="0" smtClean="0"/>
              <a:t>repairs.</a:t>
            </a:r>
            <a:endParaRPr lang="en-US" dirty="0"/>
          </a:p>
          <a:p>
            <a:pPr marL="514350" indent="-514350">
              <a:buFont typeface="+mj-lt"/>
              <a:buAutoNum type="arabicPeriod"/>
            </a:pPr>
            <a:r>
              <a:rPr lang="en-US" dirty="0" smtClean="0"/>
              <a:t>Supply </a:t>
            </a:r>
            <a:r>
              <a:rPr lang="en-US" dirty="0"/>
              <a:t>is restored by resetting it again</a:t>
            </a:r>
          </a:p>
        </p:txBody>
      </p:sp>
    </p:spTree>
    <p:extLst>
      <p:ext uri="{BB962C8B-B14F-4D97-AF65-F5344CB8AC3E}">
        <p14:creationId xmlns:p14="http://schemas.microsoft.com/office/powerpoint/2010/main" xmlns="" val="19388775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EARTH LEAKAGE CIRCUIT BREAKER</a:t>
            </a:r>
            <a:endParaRPr lang="en-US" dirty="0"/>
          </a:p>
        </p:txBody>
      </p:sp>
      <p:sp>
        <p:nvSpPr>
          <p:cNvPr id="3" name="Content Placeholder 2"/>
          <p:cNvSpPr>
            <a:spLocks noGrp="1"/>
          </p:cNvSpPr>
          <p:nvPr>
            <p:ph idx="1"/>
          </p:nvPr>
        </p:nvSpPr>
        <p:spPr/>
        <p:txBody>
          <a:bodyPr>
            <a:normAutofit/>
          </a:bodyPr>
          <a:lstStyle/>
          <a:p>
            <a:r>
              <a:rPr lang="en-US" dirty="0"/>
              <a:t>This is a domestic safety </a:t>
            </a:r>
            <a:r>
              <a:rPr lang="en-US" dirty="0" err="1"/>
              <a:t>device,which</a:t>
            </a:r>
            <a:r>
              <a:rPr lang="en-US" dirty="0"/>
              <a:t> trips the circuit when there is a small leakage to earth or body of the </a:t>
            </a:r>
            <a:r>
              <a:rPr lang="en-US" dirty="0" err="1"/>
              <a:t>appliance.Thus</a:t>
            </a:r>
            <a:r>
              <a:rPr lang="en-US" dirty="0"/>
              <a:t> it protects the operator from shocks and </a:t>
            </a:r>
            <a:r>
              <a:rPr lang="en-US" dirty="0" err="1"/>
              <a:t>accidents.This</a:t>
            </a:r>
            <a:r>
              <a:rPr lang="en-US" dirty="0"/>
              <a:t> is connected in the circuit of the appliance to be protected.</a:t>
            </a:r>
            <a:r>
              <a:rPr lang="en-US" dirty="0" smtClean="0"/>
              <a:t/>
            </a:r>
            <a:br>
              <a:rPr lang="en-US" dirty="0" smtClean="0"/>
            </a:br>
            <a:r>
              <a:rPr lang="en-US" b="1" dirty="0"/>
              <a:t/>
            </a:r>
            <a:br>
              <a:rPr lang="en-US" b="1" dirty="0"/>
            </a:br>
            <a:r>
              <a:rPr lang="en-US" dirty="0"/>
              <a:t>There are two types of </a:t>
            </a:r>
            <a:r>
              <a:rPr lang="en-US" dirty="0">
                <a:hlinkClick r:id="rId2"/>
              </a:rPr>
              <a:t>ELCB</a:t>
            </a:r>
            <a:r>
              <a:rPr lang="en-US" dirty="0" smtClean="0"/>
              <a:t/>
            </a:r>
            <a:br>
              <a:rPr lang="en-US" dirty="0" smtClean="0"/>
            </a:br>
            <a:r>
              <a:rPr lang="en-US" dirty="0"/>
              <a:t>1. Voltage Earth Leakage Circuit Breaker</a:t>
            </a:r>
            <a:r>
              <a:rPr lang="en-US" dirty="0" smtClean="0"/>
              <a:t/>
            </a:r>
            <a:br>
              <a:rPr lang="en-US" dirty="0" smtClean="0"/>
            </a:br>
            <a:r>
              <a:rPr lang="en-US" dirty="0"/>
              <a:t>2. Current Earth Leakage Circuit Breaker</a:t>
            </a:r>
          </a:p>
        </p:txBody>
      </p:sp>
    </p:spTree>
    <p:extLst>
      <p:ext uri="{BB962C8B-B14F-4D97-AF65-F5344CB8AC3E}">
        <p14:creationId xmlns:p14="http://schemas.microsoft.com/office/powerpoint/2010/main" xmlns="" val="3327057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Estimating and Costing</a:t>
            </a:r>
            <a:endParaRPr lang="en-US" dirty="0"/>
          </a:p>
        </p:txBody>
      </p:sp>
      <p:sp>
        <p:nvSpPr>
          <p:cNvPr id="3" name="Content Placeholder 2"/>
          <p:cNvSpPr>
            <a:spLocks noGrp="1"/>
          </p:cNvSpPr>
          <p:nvPr>
            <p:ph idx="1"/>
          </p:nvPr>
        </p:nvSpPr>
        <p:spPr>
          <a:xfrm>
            <a:off x="415636" y="1143000"/>
            <a:ext cx="8229600" cy="5562599"/>
          </a:xfrm>
        </p:spPr>
        <p:txBody>
          <a:bodyPr>
            <a:normAutofit/>
          </a:bodyPr>
          <a:lstStyle/>
          <a:p>
            <a:pPr marL="0" indent="0" algn="just">
              <a:buNone/>
            </a:pPr>
            <a:r>
              <a:rPr lang="en-US" dirty="0" smtClean="0"/>
              <a:t>Estimating </a:t>
            </a:r>
            <a:r>
              <a:rPr lang="en-US" dirty="0"/>
              <a:t>is an art of assessment of quantities of different items and cost thereof to plan </a:t>
            </a:r>
            <a:r>
              <a:rPr lang="en-US" dirty="0" smtClean="0"/>
              <a:t>the amount </a:t>
            </a:r>
            <a:r>
              <a:rPr lang="en-US" dirty="0"/>
              <a:t>required for executing a work before actually carrying out the work</a:t>
            </a:r>
            <a:r>
              <a:rPr lang="en-US" dirty="0" smtClean="0"/>
              <a:t>. </a:t>
            </a:r>
          </a:p>
          <a:p>
            <a:pPr marL="0" indent="0" algn="just">
              <a:buNone/>
            </a:pPr>
            <a:r>
              <a:rPr lang="en-US" dirty="0" smtClean="0"/>
              <a:t>Electrical </a:t>
            </a:r>
            <a:r>
              <a:rPr lang="en-US" dirty="0"/>
              <a:t>estimating is a process used by electricians, construction managers and engineers </a:t>
            </a:r>
            <a:r>
              <a:rPr lang="en-US" dirty="0" smtClean="0"/>
              <a:t>to determine </a:t>
            </a:r>
            <a:r>
              <a:rPr lang="en-US" dirty="0"/>
              <a:t>the amount and cost of electricity required for a specific location or process. </a:t>
            </a:r>
            <a:endParaRPr lang="en-US" dirty="0" smtClean="0"/>
          </a:p>
          <a:p>
            <a:pPr marL="0" indent="0" algn="just">
              <a:buNone/>
            </a:pPr>
            <a:r>
              <a:rPr lang="en-US" dirty="0" smtClean="0"/>
              <a:t>An </a:t>
            </a:r>
            <a:r>
              <a:rPr lang="en-US" dirty="0"/>
              <a:t>estimating technique is an approach to predicting cost or revenue. Using a </a:t>
            </a:r>
            <a:r>
              <a:rPr lang="en-US" dirty="0" smtClean="0"/>
              <a:t>consistent methodology </a:t>
            </a:r>
            <a:r>
              <a:rPr lang="en-US" dirty="0"/>
              <a:t>is important to achieve reliable and comparable results. </a:t>
            </a:r>
            <a:endParaRPr lang="en-US" dirty="0" smtClean="0"/>
          </a:p>
          <a:p>
            <a:pPr algn="just"/>
            <a:endParaRPr lang="en-US" dirty="0"/>
          </a:p>
        </p:txBody>
      </p:sp>
    </p:spTree>
    <p:extLst>
      <p:ext uri="{BB962C8B-B14F-4D97-AF65-F5344CB8AC3E}">
        <p14:creationId xmlns:p14="http://schemas.microsoft.com/office/powerpoint/2010/main" xmlns="" val="33850631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Wire gauge</a:t>
            </a:r>
            <a:br>
              <a:rPr lang="en-US" dirty="0"/>
            </a:br>
            <a:endParaRPr lang="en-US" dirty="0"/>
          </a:p>
        </p:txBody>
      </p:sp>
      <p:sp>
        <p:nvSpPr>
          <p:cNvPr id="3" name="Content Placeholder 2"/>
          <p:cNvSpPr>
            <a:spLocks noGrp="1"/>
          </p:cNvSpPr>
          <p:nvPr>
            <p:ph idx="1"/>
          </p:nvPr>
        </p:nvSpPr>
        <p:spPr>
          <a:xfrm>
            <a:off x="457200" y="1600200"/>
            <a:ext cx="8458200" cy="4876800"/>
          </a:xfrm>
        </p:spPr>
        <p:txBody>
          <a:bodyPr/>
          <a:lstStyle/>
          <a:p>
            <a:r>
              <a:rPr lang="en-US" b="1" dirty="0"/>
              <a:t>Wire gauge</a:t>
            </a:r>
            <a:r>
              <a:rPr lang="en-US" dirty="0"/>
              <a:t> is a </a:t>
            </a:r>
            <a:r>
              <a:rPr lang="en-US" dirty="0" smtClean="0"/>
              <a:t>measurement of</a:t>
            </a:r>
            <a:r>
              <a:rPr lang="en-US" dirty="0"/>
              <a:t> </a:t>
            </a:r>
            <a:r>
              <a:rPr lang="en-US" dirty="0">
                <a:hlinkClick r:id="rId2" tooltip="Wire"/>
              </a:rPr>
              <a:t>wire</a:t>
            </a:r>
            <a:r>
              <a:rPr lang="en-US" dirty="0"/>
              <a:t> diameter.</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2395538"/>
            <a:ext cx="3962400" cy="400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2665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t>
            </a:r>
            <a:r>
              <a:rPr lang="en-US" b="1" dirty="0" smtClean="0"/>
              <a:t>omparative</a:t>
            </a:r>
            <a:r>
              <a:rPr lang="en-US" b="1" dirty="0"/>
              <a:t> statement.</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pPr>
            <a:r>
              <a:rPr lang="en-US" dirty="0"/>
              <a:t>Bidding goods and services is important for several reasons. The bidding process:</a:t>
            </a:r>
          </a:p>
          <a:p>
            <a:pPr algn="just"/>
            <a:r>
              <a:rPr lang="en-US" dirty="0" smtClean="0"/>
              <a:t>allows </a:t>
            </a:r>
            <a:r>
              <a:rPr lang="en-US" dirty="0"/>
              <a:t>"comparison shopping" for the best pricing and </a:t>
            </a:r>
            <a:r>
              <a:rPr lang="en-US" dirty="0" smtClean="0"/>
              <a:t>service</a:t>
            </a:r>
          </a:p>
          <a:p>
            <a:pPr algn="just"/>
            <a:r>
              <a:rPr lang="en-US" dirty="0" smtClean="0"/>
              <a:t>allows </a:t>
            </a:r>
            <a:r>
              <a:rPr lang="en-US" dirty="0"/>
              <a:t>for an informed and objective choice among potential </a:t>
            </a:r>
            <a:r>
              <a:rPr lang="en-US" dirty="0" smtClean="0"/>
              <a:t>suppliers</a:t>
            </a:r>
          </a:p>
          <a:p>
            <a:pPr algn="just"/>
            <a:r>
              <a:rPr lang="en-US" dirty="0" smtClean="0"/>
              <a:t>encourages </a:t>
            </a:r>
            <a:r>
              <a:rPr lang="en-US" dirty="0"/>
              <a:t>competition among suppliers • provides a standard for comparing price, quality, </a:t>
            </a:r>
            <a:r>
              <a:rPr lang="en-US" dirty="0" smtClean="0"/>
              <a:t>and service </a:t>
            </a:r>
          </a:p>
          <a:p>
            <a:pPr algn="just"/>
            <a:r>
              <a:rPr lang="en-US" dirty="0" smtClean="0"/>
              <a:t>provides </a:t>
            </a:r>
            <a:r>
              <a:rPr lang="en-US" dirty="0"/>
              <a:t>a list of qualified suppliers for future </a:t>
            </a:r>
            <a:r>
              <a:rPr lang="en-US" dirty="0" smtClean="0"/>
              <a:t>bids</a:t>
            </a:r>
            <a:r>
              <a:rPr lang="en-US" dirty="0"/>
              <a:t> </a:t>
            </a:r>
          </a:p>
          <a:p>
            <a:pPr marL="0" indent="0" algn="just">
              <a:buNone/>
            </a:pPr>
            <a:r>
              <a:rPr lang="en-US" dirty="0" smtClean="0"/>
              <a:t>The </a:t>
            </a:r>
            <a:r>
              <a:rPr lang="en-US" dirty="0"/>
              <a:t>bid process begins with the development of a set of specifications or objectives. </a:t>
            </a:r>
            <a:r>
              <a:rPr lang="en-US" dirty="0" smtClean="0"/>
              <a:t>The Contract </a:t>
            </a:r>
            <a:r>
              <a:rPr lang="en-US" dirty="0"/>
              <a:t>Administrator (CA) in conjunction with the requester must define the </a:t>
            </a:r>
            <a:r>
              <a:rPr lang="en-US" dirty="0" smtClean="0"/>
              <a:t>requirements exactly</a:t>
            </a:r>
            <a:r>
              <a:rPr lang="en-US" dirty="0"/>
              <a:t>. Colleagues, technical personnel, trade manuals, and suppliers may be consulted </a:t>
            </a:r>
            <a:r>
              <a:rPr lang="en-US" dirty="0" smtClean="0"/>
              <a:t>for assistance </a:t>
            </a:r>
            <a:r>
              <a:rPr lang="en-US" dirty="0"/>
              <a:t>in developing specifications. The requirements are then communicated to the </a:t>
            </a:r>
            <a:r>
              <a:rPr lang="en-US" dirty="0" smtClean="0"/>
              <a:t>selected suppliers</a:t>
            </a:r>
            <a:r>
              <a:rPr lang="en-US" dirty="0"/>
              <a:t> by a Request for Quotation (RFQ) or a Request for Proposal (RFP).</a:t>
            </a:r>
          </a:p>
          <a:p>
            <a:endParaRPr lang="en-US" dirty="0"/>
          </a:p>
        </p:txBody>
      </p:sp>
    </p:spTree>
    <p:extLst>
      <p:ext uri="{BB962C8B-B14F-4D97-AF65-F5344CB8AC3E}">
        <p14:creationId xmlns:p14="http://schemas.microsoft.com/office/powerpoint/2010/main" xmlns="" val="3390819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Market Survey</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marL="0" indent="0" algn="just">
              <a:buNone/>
            </a:pPr>
            <a:r>
              <a:rPr lang="en-US" dirty="0"/>
              <a:t>Market research is a continuous process for gathering data on product characteristics, </a:t>
            </a:r>
            <a:r>
              <a:rPr lang="en-US" dirty="0" smtClean="0"/>
              <a:t>suppliers‘ capabilities </a:t>
            </a:r>
            <a:r>
              <a:rPr lang="en-US" dirty="0"/>
              <a:t>and the business practices that surround </a:t>
            </a:r>
            <a:r>
              <a:rPr lang="en-US" dirty="0" smtClean="0"/>
              <a:t>them plus</a:t>
            </a:r>
            <a:r>
              <a:rPr lang="en-US" dirty="0"/>
              <a:t> the analysis of that data to </a:t>
            </a:r>
            <a:r>
              <a:rPr lang="en-US" dirty="0" smtClean="0"/>
              <a:t>make acquisition </a:t>
            </a:r>
            <a:r>
              <a:rPr lang="en-US" dirty="0"/>
              <a:t>decisions. This requires one to collect and analyze information about the market </a:t>
            </a:r>
            <a:r>
              <a:rPr lang="en-US" dirty="0" smtClean="0"/>
              <a:t>that subsequently </a:t>
            </a:r>
            <a:r>
              <a:rPr lang="en-US" dirty="0"/>
              <a:t>can be used to determine whether the need can be met by products or </a:t>
            </a:r>
            <a:r>
              <a:rPr lang="en-US" dirty="0" smtClean="0"/>
              <a:t>services available </a:t>
            </a:r>
            <a:r>
              <a:rPr lang="en-US" dirty="0"/>
              <a:t>in the commercial market; whether commercial practices </a:t>
            </a:r>
            <a:r>
              <a:rPr lang="en-US" dirty="0" smtClean="0"/>
              <a:t>regarding customizing, modifying </a:t>
            </a:r>
            <a:r>
              <a:rPr lang="en-US" dirty="0"/>
              <a:t>products or tailoring services are available to meet customer needs; what are </a:t>
            </a:r>
            <a:r>
              <a:rPr lang="en-US" dirty="0" smtClean="0"/>
              <a:t>the customary </a:t>
            </a:r>
            <a:r>
              <a:rPr lang="en-US" dirty="0"/>
              <a:t>terms and conditions, including warranty, buyer financing, and discounts under </a:t>
            </a:r>
            <a:r>
              <a:rPr lang="en-US" dirty="0" smtClean="0"/>
              <a:t>which commercial </a:t>
            </a:r>
            <a:r>
              <a:rPr lang="en-US" dirty="0"/>
              <a:t>sales are made; and whether the distribution and logistics </a:t>
            </a:r>
            <a:r>
              <a:rPr lang="en-US" dirty="0" smtClean="0"/>
              <a:t>support capabilities  of</a:t>
            </a:r>
            <a:r>
              <a:rPr lang="en-US" dirty="0"/>
              <a:t> potential suppliers are sufficient to meet the needs of the government.</a:t>
            </a:r>
          </a:p>
          <a:p>
            <a:endParaRPr lang="en-US" dirty="0"/>
          </a:p>
        </p:txBody>
      </p:sp>
    </p:spTree>
    <p:extLst>
      <p:ext uri="{BB962C8B-B14F-4D97-AF65-F5344CB8AC3E}">
        <p14:creationId xmlns:p14="http://schemas.microsoft.com/office/powerpoint/2010/main" xmlns="" val="4244790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smtClean="0"/>
              <a:t>Estimating the cost of labor for electrical construction can vary greatly from project to project, depending on the installation crew’s experience and the complexity of the project. Charging an hourly installation rate is common for electrical contractors until installation data (number of hours per installer for job completion) can be collected and projects can be estimated based on the amount of work. Electrical contractors are responsible for installing, repairing, and maintaining electrical systems in homes and commercial buildings. Due to the differences in skills and costs between home systems and commercial systems, most companies will focus solely on either residential or commercial work. Fortunately, the process of pricing an electrical job is similar no matter what type of building is involved. For those with a basic understanding of construction and electricity, it is fairly easy to price an electrical job and develop an appropriate estimate.</a:t>
            </a:r>
            <a:endParaRPr lang="en-US" dirty="0"/>
          </a:p>
        </p:txBody>
      </p:sp>
    </p:spTree>
    <p:extLst>
      <p:ext uri="{BB962C8B-B14F-4D97-AF65-F5344CB8AC3E}">
        <p14:creationId xmlns:p14="http://schemas.microsoft.com/office/powerpoint/2010/main" xmlns="" val="341016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System</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A method used by businesses to buy products and/or services. A purchasing system manages the entire acquisition process, from requisition, to purchase order, to product receipt, to payment. Purchasing systems are a key component of effective inventory management in that they monitor existing stock and help companies determine what to buy, how much to buy and when to buy it. A popular purchasing system is based on economic order quantity models.</a:t>
            </a:r>
            <a:endParaRPr lang="en-US" dirty="0"/>
          </a:p>
        </p:txBody>
      </p:sp>
    </p:spTree>
    <p:extLst>
      <p:ext uri="{BB962C8B-B14F-4D97-AF65-F5344CB8AC3E}">
        <p14:creationId xmlns:p14="http://schemas.microsoft.com/office/powerpoint/2010/main" xmlns="" val="2264527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r>
              <a:rPr lang="en-US" sz="3600" b="1" dirty="0" smtClean="0"/>
              <a:t/>
            </a:r>
            <a:br>
              <a:rPr lang="en-US" sz="3600" b="1" dirty="0" smtClean="0"/>
            </a:br>
            <a:r>
              <a:rPr lang="en-US" sz="3600" b="1" dirty="0" smtClean="0"/>
              <a:t>Different </a:t>
            </a:r>
            <a:r>
              <a:rPr lang="en-US" sz="3600" b="1" dirty="0"/>
              <a:t>Types of Electrical Wiring Systems</a:t>
            </a:r>
            <a:r>
              <a:rPr lang="en-US" dirty="0"/>
              <a:t/>
            </a:r>
            <a:br>
              <a:rPr lang="en-US" dirty="0"/>
            </a:br>
            <a:endParaRPr lang="en-US" dirty="0"/>
          </a:p>
        </p:txBody>
      </p:sp>
      <p:sp>
        <p:nvSpPr>
          <p:cNvPr id="3" name="Content Placeholder 2"/>
          <p:cNvSpPr>
            <a:spLocks noGrp="1"/>
          </p:cNvSpPr>
          <p:nvPr>
            <p:ph idx="1"/>
          </p:nvPr>
        </p:nvSpPr>
        <p:spPr>
          <a:xfrm>
            <a:off x="457200" y="1066800"/>
            <a:ext cx="8229600" cy="5059363"/>
          </a:xfrm>
        </p:spPr>
        <p:txBody>
          <a:bodyPr/>
          <a:lstStyle/>
          <a:p>
            <a:pPr marL="514350" indent="-514350">
              <a:buFont typeface="+mj-lt"/>
              <a:buAutoNum type="arabicPeriod"/>
            </a:pPr>
            <a:r>
              <a:rPr lang="en-US" dirty="0"/>
              <a:t>Cleat wiring</a:t>
            </a:r>
          </a:p>
          <a:p>
            <a:pPr marL="514350" indent="-514350">
              <a:buFont typeface="+mj-lt"/>
              <a:buAutoNum type="arabicPeriod"/>
            </a:pPr>
            <a:r>
              <a:rPr lang="en-US" dirty="0" smtClean="0"/>
              <a:t>Casing </a:t>
            </a:r>
            <a:r>
              <a:rPr lang="en-US" dirty="0"/>
              <a:t>and capping wiring</a:t>
            </a:r>
          </a:p>
          <a:p>
            <a:pPr marL="514350" indent="-514350">
              <a:buFont typeface="+mj-lt"/>
              <a:buAutoNum type="arabicPeriod"/>
            </a:pPr>
            <a:r>
              <a:rPr lang="en-US" dirty="0" smtClean="0"/>
              <a:t>Batten</a:t>
            </a:r>
            <a:endParaRPr lang="en-US" dirty="0"/>
          </a:p>
          <a:p>
            <a:pPr marL="514350" indent="-514350">
              <a:buFont typeface="+mj-lt"/>
              <a:buAutoNum type="arabicPeriod"/>
            </a:pPr>
            <a:r>
              <a:rPr lang="en-US" dirty="0"/>
              <a:t>Conduit </a:t>
            </a:r>
            <a:r>
              <a:rPr lang="en-US" dirty="0" smtClean="0"/>
              <a:t>wiring</a:t>
            </a:r>
          </a:p>
          <a:p>
            <a:pPr marL="0" indent="0">
              <a:buNone/>
            </a:pPr>
            <a:r>
              <a:rPr lang="en-US" dirty="0" smtClean="0"/>
              <a:t>           i) Surface </a:t>
            </a:r>
            <a:r>
              <a:rPr lang="en-US" dirty="0"/>
              <a:t>or open  Conduit type</a:t>
            </a:r>
          </a:p>
          <a:p>
            <a:pPr marL="0" indent="0">
              <a:buNone/>
            </a:pPr>
            <a:r>
              <a:rPr lang="en-US" dirty="0" smtClean="0"/>
              <a:t>           ii) concealed </a:t>
            </a:r>
            <a:r>
              <a:rPr lang="en-US" dirty="0"/>
              <a:t>or underground type Conduit</a:t>
            </a:r>
          </a:p>
          <a:p>
            <a:endParaRPr lang="en-US" dirty="0"/>
          </a:p>
          <a:p>
            <a:endParaRPr lang="en-US" dirty="0"/>
          </a:p>
        </p:txBody>
      </p:sp>
    </p:spTree>
    <p:extLst>
      <p:ext uri="{BB962C8B-B14F-4D97-AF65-F5344CB8AC3E}">
        <p14:creationId xmlns:p14="http://schemas.microsoft.com/office/powerpoint/2010/main" xmlns="" val="39613419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88</TotalTime>
  <Words>1641</Words>
  <Application>Microsoft Office PowerPoint</Application>
  <PresentationFormat>On-screen Show (4:3)</PresentationFormat>
  <Paragraphs>173</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Clarity</vt:lpstr>
      <vt:lpstr>Slide 1</vt:lpstr>
      <vt:lpstr>Govt. Poly. Dhangar, Fatehabad</vt:lpstr>
      <vt:lpstr>Contents</vt:lpstr>
      <vt:lpstr>Estimating and Costing</vt:lpstr>
      <vt:lpstr>Comparative statement.</vt:lpstr>
      <vt:lpstr>Market Survey</vt:lpstr>
      <vt:lpstr>Profit</vt:lpstr>
      <vt:lpstr>Purchase System</vt:lpstr>
      <vt:lpstr> Different Types of Electrical Wiring Systems </vt:lpstr>
      <vt:lpstr>Cleat Wiring </vt:lpstr>
      <vt:lpstr>Slide 11</vt:lpstr>
      <vt:lpstr>Advantages of Cleat Wiring </vt:lpstr>
      <vt:lpstr>Disadvantages of Cleat Wiring </vt:lpstr>
      <vt:lpstr>Casing and Capping wiring </vt:lpstr>
      <vt:lpstr>Slide 15</vt:lpstr>
      <vt:lpstr>Advantages of Casing Capping Wiring </vt:lpstr>
      <vt:lpstr>Disadvantages Casing Capping Wiring </vt:lpstr>
      <vt:lpstr>Batten Wiring </vt:lpstr>
      <vt:lpstr>Slide 19</vt:lpstr>
      <vt:lpstr>Advantages of Batten Wiring </vt:lpstr>
      <vt:lpstr>Disadvantages of Batten Wiring </vt:lpstr>
      <vt:lpstr>Conduit Wiring </vt:lpstr>
      <vt:lpstr>Slide 23</vt:lpstr>
      <vt:lpstr>Advantage of Conduit Wiring Systems </vt:lpstr>
      <vt:lpstr> Disadvantages of Conduit Wiring Systems </vt:lpstr>
      <vt:lpstr>  Comparison between Different Wiring Systems </vt:lpstr>
      <vt:lpstr>Methods of Electrical Wiring Systems </vt:lpstr>
      <vt:lpstr>Slide 28</vt:lpstr>
      <vt:lpstr>Slide 29</vt:lpstr>
      <vt:lpstr>Slide 30</vt:lpstr>
      <vt:lpstr>Slide 31</vt:lpstr>
      <vt:lpstr>Electrical Protective Device</vt:lpstr>
      <vt:lpstr>Types of Protective Device</vt:lpstr>
      <vt:lpstr>Fuse</vt:lpstr>
      <vt:lpstr>Slide 35</vt:lpstr>
      <vt:lpstr>MINIATURE CIRCUIT BREAKER</vt:lpstr>
      <vt:lpstr>MCB</vt:lpstr>
      <vt:lpstr>Advantages of MCB</vt:lpstr>
      <vt:lpstr>EARTH LEAKAGE CIRCUIT BREAKER</vt:lpstr>
      <vt:lpstr>Wire gauge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HARDEEP NAIN</dc:creator>
  <cp:lastModifiedBy>Govt. Polytechnic Dhangar</cp:lastModifiedBy>
  <cp:revision>12</cp:revision>
  <dcterms:created xsi:type="dcterms:W3CDTF">2018-09-28T10:41:46Z</dcterms:created>
  <dcterms:modified xsi:type="dcterms:W3CDTF">2018-10-08T08:10:21Z</dcterms:modified>
</cp:coreProperties>
</file>