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6" r:id="rId8"/>
    <p:sldId id="265" r:id="rId9"/>
    <p:sldId id="267" r:id="rId10"/>
    <p:sldId id="274" r:id="rId11"/>
    <p:sldId id="273" r:id="rId12"/>
    <p:sldId id="269" r:id="rId13"/>
    <p:sldId id="270" r:id="rId14"/>
    <p:sldId id="271" r:id="rId15"/>
    <p:sldId id="275" r:id="rId16"/>
    <p:sldId id="264" r:id="rId17"/>
    <p:sldId id="260" r:id="rId18"/>
    <p:sldId id="259" r:id="rId19"/>
    <p:sldId id="268" r:id="rId20"/>
    <p:sldId id="272" r:id="rId21"/>
    <p:sldId id="276" r:id="rId22"/>
    <p:sldId id="277" r:id="rId23"/>
    <p:sldId id="278" r:id="rId24"/>
    <p:sldId id="280" r:id="rId25"/>
    <p:sldId id="279"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237" autoAdjust="0"/>
  </p:normalViewPr>
  <p:slideViewPr>
    <p:cSldViewPr>
      <p:cViewPr varScale="1">
        <p:scale>
          <a:sx n="85" d="100"/>
          <a:sy n="85" d="100"/>
        </p:scale>
        <p:origin x="-71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8E37F010-B349-4538-B7C5-57EED3049B41}" type="datetimeFigureOut">
              <a:rPr lang="en-US" smtClean="0"/>
              <a:pPr/>
              <a:t>10/5/2018</a:t>
            </a:fld>
            <a:endParaRPr lang="en-US"/>
          </a:p>
        </p:txBody>
      </p:sp>
      <p:sp>
        <p:nvSpPr>
          <p:cNvPr id="16" name="Slide Number Placeholder 15"/>
          <p:cNvSpPr>
            <a:spLocks noGrp="1"/>
          </p:cNvSpPr>
          <p:nvPr>
            <p:ph type="sldNum" sz="quarter" idx="11"/>
          </p:nvPr>
        </p:nvSpPr>
        <p:spPr/>
        <p:txBody>
          <a:bodyPr/>
          <a:lstStyle/>
          <a:p>
            <a:fld id="{26A4DC56-F58C-4D2E-85B1-58CFE7ED7D40}"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7F010-B349-4538-B7C5-57EED3049B4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A4DC56-F58C-4D2E-85B1-58CFE7ED7D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7F010-B349-4538-B7C5-57EED3049B4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A4DC56-F58C-4D2E-85B1-58CFE7ED7D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8E37F010-B349-4538-B7C5-57EED3049B41}" type="datetimeFigureOut">
              <a:rPr lang="en-US" smtClean="0"/>
              <a:pPr/>
              <a:t>10/5/2018</a:t>
            </a:fld>
            <a:endParaRPr lang="en-US"/>
          </a:p>
        </p:txBody>
      </p:sp>
      <p:sp>
        <p:nvSpPr>
          <p:cNvPr id="15" name="Slide Number Placeholder 14"/>
          <p:cNvSpPr>
            <a:spLocks noGrp="1"/>
          </p:cNvSpPr>
          <p:nvPr>
            <p:ph type="sldNum" sz="quarter" idx="15"/>
          </p:nvPr>
        </p:nvSpPr>
        <p:spPr/>
        <p:txBody>
          <a:bodyPr/>
          <a:lstStyle>
            <a:lvl1pPr algn="ctr">
              <a:defRPr/>
            </a:lvl1pPr>
          </a:lstStyle>
          <a:p>
            <a:fld id="{26A4DC56-F58C-4D2E-85B1-58CFE7ED7D40}"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37F010-B349-4538-B7C5-57EED3049B4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A4DC56-F58C-4D2E-85B1-58CFE7ED7D40}"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37F010-B349-4538-B7C5-57EED3049B41}"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A4DC56-F58C-4D2E-85B1-58CFE7ED7D40}"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6A4DC56-F58C-4D2E-85B1-58CFE7ED7D40}"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8E37F010-B349-4538-B7C5-57EED3049B41}" type="datetimeFigureOut">
              <a:rPr lang="en-US" smtClean="0"/>
              <a:pPr/>
              <a:t>10/5/2018</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E37F010-B349-4538-B7C5-57EED3049B41}" type="datetimeFigureOut">
              <a:rPr lang="en-US" smtClean="0"/>
              <a:pPr/>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A4DC56-F58C-4D2E-85B1-58CFE7ED7D40}"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7F010-B349-4538-B7C5-57EED3049B41}" type="datetimeFigureOut">
              <a:rPr lang="en-US" smtClean="0"/>
              <a:pPr/>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A4DC56-F58C-4D2E-85B1-58CFE7ED7D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8E37F010-B349-4538-B7C5-57EED3049B41}" type="datetimeFigureOut">
              <a:rPr lang="en-US" smtClean="0"/>
              <a:pPr/>
              <a:t>10/5/2018</a:t>
            </a:fld>
            <a:endParaRPr lang="en-US"/>
          </a:p>
        </p:txBody>
      </p:sp>
      <p:sp>
        <p:nvSpPr>
          <p:cNvPr id="9" name="Slide Number Placeholder 8"/>
          <p:cNvSpPr>
            <a:spLocks noGrp="1"/>
          </p:cNvSpPr>
          <p:nvPr>
            <p:ph type="sldNum" sz="quarter" idx="15"/>
          </p:nvPr>
        </p:nvSpPr>
        <p:spPr/>
        <p:txBody>
          <a:bodyPr/>
          <a:lstStyle/>
          <a:p>
            <a:fld id="{26A4DC56-F58C-4D2E-85B1-58CFE7ED7D40}"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8E37F010-B349-4538-B7C5-57EED3049B41}" type="datetimeFigureOut">
              <a:rPr lang="en-US" smtClean="0"/>
              <a:pPr/>
              <a:t>10/5/2018</a:t>
            </a:fld>
            <a:endParaRPr lang="en-US"/>
          </a:p>
        </p:txBody>
      </p:sp>
      <p:sp>
        <p:nvSpPr>
          <p:cNvPr id="9" name="Slide Number Placeholder 8"/>
          <p:cNvSpPr>
            <a:spLocks noGrp="1"/>
          </p:cNvSpPr>
          <p:nvPr>
            <p:ph type="sldNum" sz="quarter" idx="11"/>
          </p:nvPr>
        </p:nvSpPr>
        <p:spPr/>
        <p:txBody>
          <a:bodyPr/>
          <a:lstStyle/>
          <a:p>
            <a:fld id="{26A4DC56-F58C-4D2E-85B1-58CFE7ED7D40}"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E37F010-B349-4538-B7C5-57EED3049B41}" type="datetimeFigureOut">
              <a:rPr lang="en-US" smtClean="0"/>
              <a:pPr/>
              <a:t>10/5/2018</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6A4DC56-F58C-4D2E-85B1-58CFE7ED7D40}"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533400"/>
            <a:ext cx="8268097" cy="1754326"/>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solidFill>
                  <a:srgbClr val="C00000"/>
                </a:solidFill>
                <a:effectLst>
                  <a:outerShdw blurRad="50800" algn="tl" rotWithShape="0">
                    <a:srgbClr val="000000"/>
                  </a:outerShdw>
                </a:effectLst>
              </a:rPr>
              <a:t>Government Polytechnic</a:t>
            </a:r>
          </a:p>
          <a:p>
            <a:pPr algn="ctr"/>
            <a:r>
              <a:rPr lang="en-US" sz="5400" b="1" dirty="0" smtClean="0">
                <a:ln w="17780" cmpd="sng">
                  <a:solidFill>
                    <a:srgbClr val="FFFFFF"/>
                  </a:solidFill>
                  <a:prstDash val="solid"/>
                  <a:miter lim="800000"/>
                </a:ln>
                <a:solidFill>
                  <a:srgbClr val="C00000"/>
                </a:solidFill>
                <a:effectLst>
                  <a:outerShdw blurRad="50800" algn="tl" rotWithShape="0">
                    <a:srgbClr val="000000"/>
                  </a:outerShdw>
                </a:effectLst>
              </a:rPr>
              <a:t>Dhangar, Fatehabad</a:t>
            </a:r>
            <a:endParaRPr lang="en-US" sz="5400" b="1" cap="none" spc="0" dirty="0">
              <a:ln w="17780" cmpd="sng">
                <a:solidFill>
                  <a:srgbClr val="FFFFFF"/>
                </a:solidFill>
                <a:prstDash val="solid"/>
                <a:miter lim="800000"/>
              </a:ln>
              <a:solidFill>
                <a:srgbClr val="C00000"/>
              </a:solidFill>
              <a:effectLst>
                <a:outerShdw blurRad="50800" algn="tl" rotWithShape="0">
                  <a:srgbClr val="000000"/>
                </a:outerShdw>
              </a:effectLst>
            </a:endParaRPr>
          </a:p>
        </p:txBody>
      </p:sp>
      <p:sp>
        <p:nvSpPr>
          <p:cNvPr id="5" name="Rectangle 4"/>
          <p:cNvSpPr/>
          <p:nvPr/>
        </p:nvSpPr>
        <p:spPr>
          <a:xfrm>
            <a:off x="762000" y="2590800"/>
            <a:ext cx="7879081" cy="2123658"/>
          </a:xfrm>
          <a:prstGeom prst="rect">
            <a:avLst/>
          </a:prstGeom>
          <a:noFill/>
        </p:spPr>
        <p:txBody>
          <a:bodyPr wrap="square" lIns="91440" tIns="45720" rIns="91440" bIns="45720">
            <a:spAutoFit/>
          </a:bodyPr>
          <a:lstStyle/>
          <a:p>
            <a:pPr algn="ctr"/>
            <a:r>
              <a:rPr lang="en-US"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rPr>
              <a:t>Presentation on</a:t>
            </a:r>
          </a:p>
          <a:p>
            <a:pPr algn="ctr"/>
            <a:r>
              <a:rPr lang="en-US" sz="4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rPr>
              <a:t>Electrical</a:t>
            </a:r>
            <a:r>
              <a:rPr lang="en-US"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rPr>
              <a:t> &amp;</a:t>
            </a:r>
            <a:r>
              <a:rPr lang="en-US" sz="4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rPr>
              <a:t> Electronics</a:t>
            </a:r>
          </a:p>
          <a:p>
            <a:pPr algn="ctr"/>
            <a:r>
              <a:rPr lang="en-US"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rPr>
              <a:t>Engineering Materials</a:t>
            </a:r>
            <a:endParaRPr lang="en-US" sz="4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GungsuhChe" pitchFamily="49" charset="-127"/>
              <a:ea typeface="GungsuhChe" pitchFamily="49" charset="-127"/>
            </a:endParaRPr>
          </a:p>
        </p:txBody>
      </p:sp>
      <p:sp>
        <p:nvSpPr>
          <p:cNvPr id="6" name="Rectangle 5"/>
          <p:cNvSpPr/>
          <p:nvPr/>
        </p:nvSpPr>
        <p:spPr>
          <a:xfrm>
            <a:off x="457200" y="4876800"/>
            <a:ext cx="8229600" cy="1569660"/>
          </a:xfrm>
          <a:prstGeom prst="rect">
            <a:avLst/>
          </a:prstGeom>
          <a:noFill/>
        </p:spPr>
        <p:txBody>
          <a:bodyPr wrap="square" lIns="91440" tIns="45720" rIns="91440" bIns="45720">
            <a:spAutoFit/>
          </a:bodyPr>
          <a:lstStyle/>
          <a:p>
            <a:pPr algn="ctr"/>
            <a:r>
              <a:rPr lang="en-US" sz="4800" b="1"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latin typeface="Andalus" pitchFamily="18" charset="-78"/>
                <a:cs typeface="Andalus" pitchFamily="18" charset="-78"/>
              </a:rPr>
              <a:t>Branch Electrical Engineering</a:t>
            </a:r>
          </a:p>
          <a:p>
            <a:pPr algn="ctr"/>
            <a:r>
              <a:rPr lang="en-US" sz="4800" b="1"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latin typeface="Andalus" pitchFamily="18" charset="-78"/>
                <a:cs typeface="Andalus" pitchFamily="18" charset="-78"/>
              </a:rPr>
              <a:t> Semester III</a:t>
            </a:r>
            <a:endParaRPr lang="en-US" sz="4800" b="1" cap="none" spc="0" dirty="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latin typeface="Andalus" pitchFamily="18" charset="-78"/>
              <a:cs typeface="Andalus" pitchFamily="18" charset="-78"/>
            </a:endParaRPr>
          </a:p>
        </p:txBody>
      </p:sp>
    </p:spTree>
  </p:cSld>
  <p:clrMapOvr>
    <a:masterClrMapping/>
  </p:clrMapOvr>
  <p:transition spd="med" advClick="0" advTm="5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Connector 2"/>
          <p:cNvSpPr/>
          <p:nvPr/>
        </p:nvSpPr>
        <p:spPr>
          <a:xfrm>
            <a:off x="2438400" y="1981200"/>
            <a:ext cx="2057400" cy="19812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Connector 3"/>
          <p:cNvSpPr/>
          <p:nvPr/>
        </p:nvSpPr>
        <p:spPr>
          <a:xfrm>
            <a:off x="2667000" y="2209800"/>
            <a:ext cx="1600200" cy="15240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2895600" y="2438400"/>
            <a:ext cx="1143000" cy="10668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3048000" y="2590800"/>
            <a:ext cx="838200" cy="762000"/>
          </a:xfrm>
          <a:prstGeom prst="flowChartConnector">
            <a:avLst/>
          </a:prstGeom>
          <a:solidFill>
            <a:schemeClr val="tx1">
              <a:lumMod val="50000"/>
            </a:schemeClr>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Flowchart: Connector 6"/>
          <p:cNvSpPr/>
          <p:nvPr/>
        </p:nvSpPr>
        <p:spPr>
          <a:xfrm>
            <a:off x="3276600" y="2438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p:cNvSpPr/>
          <p:nvPr/>
        </p:nvSpPr>
        <p:spPr>
          <a:xfrm>
            <a:off x="3505200" y="3429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2667000" y="3200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2743200" y="2514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3124200" y="2209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3657600" y="2209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4114800" y="2590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3581400" y="3657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4191000" y="3124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p:cNvSpPr/>
          <p:nvPr/>
        </p:nvSpPr>
        <p:spPr>
          <a:xfrm>
            <a:off x="2971800" y="3581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2438400" y="2971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3429000" y="3886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p:cNvSpPr/>
          <p:nvPr/>
        </p:nvSpPr>
        <p:spPr>
          <a:xfrm>
            <a:off x="3429000" y="1905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4419600" y="2971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38200" y="5257800"/>
            <a:ext cx="6934200" cy="58477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200" dirty="0" smtClean="0">
                <a:latin typeface="Comic Sans MS" pitchFamily="66" charset="0"/>
              </a:rPr>
              <a:t>Atomic Structure  of Silicon Atom</a:t>
            </a:r>
            <a:endParaRPr lang="en-US" sz="3200" dirty="0">
              <a:latin typeface="Comic Sans MS" pitchFamily="66" charset="0"/>
            </a:endParaRPr>
          </a:p>
        </p:txBody>
      </p:sp>
      <p:cxnSp>
        <p:nvCxnSpPr>
          <p:cNvPr id="24" name="Straight Arrow Connector 23"/>
          <p:cNvCxnSpPr/>
          <p:nvPr/>
        </p:nvCxnSpPr>
        <p:spPr>
          <a:xfrm rot="10800000">
            <a:off x="4495800" y="3276600"/>
            <a:ext cx="13716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600200" y="3352800"/>
            <a:ext cx="10668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2286000" y="1981201"/>
            <a:ext cx="762000" cy="6096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219200" y="1752600"/>
            <a:ext cx="1035348" cy="369332"/>
          </a:xfrm>
          <a:prstGeom prst="rect">
            <a:avLst/>
          </a:prstGeom>
          <a:noFill/>
        </p:spPr>
        <p:txBody>
          <a:bodyPr wrap="none" rtlCol="0">
            <a:spAutoFit/>
          </a:bodyPr>
          <a:lstStyle/>
          <a:p>
            <a:r>
              <a:rPr lang="en-US" dirty="0" smtClean="0"/>
              <a:t>Ist Orbit</a:t>
            </a:r>
            <a:endParaRPr lang="en-US" dirty="0"/>
          </a:p>
        </p:txBody>
      </p:sp>
      <p:sp>
        <p:nvSpPr>
          <p:cNvPr id="34" name="TextBox 33"/>
          <p:cNvSpPr txBox="1"/>
          <p:nvPr/>
        </p:nvSpPr>
        <p:spPr>
          <a:xfrm>
            <a:off x="685800" y="3200400"/>
            <a:ext cx="1213153" cy="369332"/>
          </a:xfrm>
          <a:prstGeom prst="rect">
            <a:avLst/>
          </a:prstGeom>
          <a:noFill/>
        </p:spPr>
        <p:txBody>
          <a:bodyPr wrap="none" rtlCol="0">
            <a:spAutoFit/>
          </a:bodyPr>
          <a:lstStyle/>
          <a:p>
            <a:r>
              <a:rPr lang="en-US" dirty="0" err="1" smtClean="0"/>
              <a:t>IInd</a:t>
            </a:r>
            <a:r>
              <a:rPr lang="en-US" dirty="0" smtClean="0"/>
              <a:t> Orbit</a:t>
            </a:r>
            <a:endParaRPr lang="en-US" dirty="0"/>
          </a:p>
        </p:txBody>
      </p:sp>
      <p:sp>
        <p:nvSpPr>
          <p:cNvPr id="35" name="TextBox 34"/>
          <p:cNvSpPr txBox="1"/>
          <p:nvPr/>
        </p:nvSpPr>
        <p:spPr>
          <a:xfrm>
            <a:off x="5943600" y="3124200"/>
            <a:ext cx="1864485" cy="646331"/>
          </a:xfrm>
          <a:prstGeom prst="rect">
            <a:avLst/>
          </a:prstGeom>
          <a:noFill/>
        </p:spPr>
        <p:txBody>
          <a:bodyPr wrap="none" rtlCol="0">
            <a:spAutoFit/>
          </a:bodyPr>
          <a:lstStyle/>
          <a:p>
            <a:r>
              <a:rPr lang="en-US" dirty="0" smtClean="0"/>
              <a:t>Outermost orbit </a:t>
            </a:r>
          </a:p>
          <a:p>
            <a:r>
              <a:rPr lang="en-US" dirty="0" smtClean="0"/>
              <a:t>(partially filled)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533400" y="457200"/>
            <a:ext cx="8153400" cy="4278094"/>
          </a:xfrm>
          <a:prstGeom prst="rect">
            <a:avLst/>
          </a:prstGeom>
          <a:noFill/>
        </p:spPr>
        <p:txBody>
          <a:bodyPr wrap="square" rtlCol="0">
            <a:spAutoFit/>
          </a:bodyPr>
          <a:lstStyle/>
          <a:p>
            <a:r>
              <a:rPr lang="en-US" sz="3200" u="sng" dirty="0" smtClean="0">
                <a:solidFill>
                  <a:schemeClr val="bg1"/>
                </a:solidFill>
                <a:latin typeface="Comic Sans MS" pitchFamily="66" charset="0"/>
              </a:rPr>
              <a:t>INSULATING MATERIALS</a:t>
            </a:r>
          </a:p>
          <a:p>
            <a:endParaRPr lang="en-US" sz="2000" dirty="0" smtClean="0">
              <a:latin typeface="Comic Sans MS" pitchFamily="66" charset="0"/>
            </a:endParaRPr>
          </a:p>
          <a:p>
            <a:r>
              <a:rPr lang="en-US" sz="2000" dirty="0" smtClean="0">
                <a:solidFill>
                  <a:schemeClr val="accent3">
                    <a:lumMod val="40000"/>
                    <a:lumOff val="60000"/>
                  </a:schemeClr>
                </a:solidFill>
                <a:latin typeface="Comic Sans MS" pitchFamily="66" charset="0"/>
              </a:rPr>
              <a:t>In insulating materials , the electrons are firmly held to their atom and hence, if a potential difference is applied, then a little or no electron flow occurs. Therefore, no electron can be detached from outermost orbit. So, it is not easy to pass the electric current through them e.g. Neon.</a:t>
            </a:r>
          </a:p>
          <a:p>
            <a:r>
              <a:rPr lang="en-US" sz="2000" dirty="0" smtClean="0">
                <a:solidFill>
                  <a:schemeClr val="accent3">
                    <a:lumMod val="40000"/>
                    <a:lumOff val="60000"/>
                  </a:schemeClr>
                </a:solidFill>
                <a:latin typeface="Comic Sans MS" pitchFamily="66" charset="0"/>
              </a:rPr>
              <a:t>NEON. It is denoted by Ne , having atomic number = 10</a:t>
            </a:r>
          </a:p>
          <a:p>
            <a:r>
              <a:rPr lang="en-US" sz="2000" dirty="0" smtClean="0">
                <a:solidFill>
                  <a:schemeClr val="accent3">
                    <a:lumMod val="40000"/>
                    <a:lumOff val="60000"/>
                  </a:schemeClr>
                </a:solidFill>
                <a:latin typeface="Comic Sans MS" pitchFamily="66" charset="0"/>
              </a:rPr>
              <a:t>No. of electrons = Atomic number= 10</a:t>
            </a:r>
          </a:p>
          <a:p>
            <a:r>
              <a:rPr lang="en-US" sz="2000" dirty="0" smtClean="0">
                <a:solidFill>
                  <a:schemeClr val="accent3">
                    <a:lumMod val="40000"/>
                    <a:lumOff val="60000"/>
                  </a:schemeClr>
                </a:solidFill>
                <a:latin typeface="Comic Sans MS" pitchFamily="66" charset="0"/>
              </a:rPr>
              <a:t>No. of electrons in K – Level = 2(1)</a:t>
            </a:r>
            <a:r>
              <a:rPr lang="en-US" sz="2000" baseline="30000" dirty="0" smtClean="0">
                <a:solidFill>
                  <a:schemeClr val="accent3">
                    <a:lumMod val="40000"/>
                    <a:lumOff val="60000"/>
                  </a:schemeClr>
                </a:solidFill>
                <a:latin typeface="Comic Sans MS" pitchFamily="66" charset="0"/>
              </a:rPr>
              <a:t>2</a:t>
            </a:r>
            <a:r>
              <a:rPr lang="en-US" sz="2000" dirty="0" smtClean="0">
                <a:solidFill>
                  <a:schemeClr val="accent3">
                    <a:lumMod val="40000"/>
                    <a:lumOff val="60000"/>
                  </a:schemeClr>
                </a:solidFill>
                <a:latin typeface="Comic Sans MS" pitchFamily="66" charset="0"/>
              </a:rPr>
              <a:t> = 2</a:t>
            </a:r>
          </a:p>
          <a:p>
            <a:r>
              <a:rPr lang="en-US" sz="2000" dirty="0" smtClean="0">
                <a:solidFill>
                  <a:schemeClr val="accent3">
                    <a:lumMod val="40000"/>
                    <a:lumOff val="60000"/>
                  </a:schemeClr>
                </a:solidFill>
                <a:latin typeface="Comic Sans MS" pitchFamily="66" charset="0"/>
              </a:rPr>
              <a:t>                                 L- Level  = 2(2)</a:t>
            </a:r>
            <a:r>
              <a:rPr lang="en-US" sz="2000" baseline="30000" dirty="0" smtClean="0">
                <a:solidFill>
                  <a:schemeClr val="accent3">
                    <a:lumMod val="40000"/>
                    <a:lumOff val="60000"/>
                  </a:schemeClr>
                </a:solidFill>
                <a:latin typeface="Comic Sans MS" pitchFamily="66" charset="0"/>
              </a:rPr>
              <a:t>2</a:t>
            </a:r>
            <a:r>
              <a:rPr lang="en-US" sz="2000" dirty="0" smtClean="0">
                <a:solidFill>
                  <a:schemeClr val="accent3">
                    <a:lumMod val="40000"/>
                    <a:lumOff val="60000"/>
                  </a:schemeClr>
                </a:solidFill>
                <a:latin typeface="Comic Sans MS" pitchFamily="66" charset="0"/>
              </a:rPr>
              <a:t>= 8</a:t>
            </a:r>
          </a:p>
          <a:p>
            <a:r>
              <a:rPr lang="en-US" sz="2000" dirty="0" smtClean="0">
                <a:solidFill>
                  <a:schemeClr val="accent3">
                    <a:lumMod val="40000"/>
                    <a:lumOff val="60000"/>
                  </a:schemeClr>
                </a:solidFill>
                <a:latin typeface="Comic Sans MS" pitchFamily="66" charset="0"/>
              </a:rPr>
              <a:t>Its outermost orbit does not contain any free electrons as its outermost orbit is completely filled</a:t>
            </a:r>
            <a:r>
              <a:rPr lang="en-US" sz="2000" dirty="0" smtClean="0">
                <a:latin typeface="Comic Sans MS" pitchFamily="66" charset="0"/>
              </a:rPr>
              <a:t>.</a:t>
            </a:r>
            <a:endParaRPr lang="en-US" sz="2000" dirty="0">
              <a:latin typeface="Comic Sans MS" pitchFamily="66" charset="0"/>
            </a:endParaRPr>
          </a:p>
        </p:txBody>
      </p:sp>
      <p:sp>
        <p:nvSpPr>
          <p:cNvPr id="3" name="Flowchart: Connector 2"/>
          <p:cNvSpPr/>
          <p:nvPr/>
        </p:nvSpPr>
        <p:spPr>
          <a:xfrm>
            <a:off x="3200400" y="4724400"/>
            <a:ext cx="1600200" cy="15240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Connector 3"/>
          <p:cNvSpPr/>
          <p:nvPr/>
        </p:nvSpPr>
        <p:spPr>
          <a:xfrm>
            <a:off x="3429000" y="4953000"/>
            <a:ext cx="1143000" cy="10668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3733800" y="5181600"/>
            <a:ext cx="533400" cy="533400"/>
          </a:xfrm>
          <a:prstGeom prst="flowChartConnector">
            <a:avLst/>
          </a:prstGeom>
          <a:solidFill>
            <a:schemeClr val="tx1">
              <a:lumMod val="50000"/>
            </a:schemeClr>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Flowchart: Connector 5"/>
          <p:cNvSpPr/>
          <p:nvPr/>
        </p:nvSpPr>
        <p:spPr>
          <a:xfrm>
            <a:off x="4038600" y="4953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3962400" y="5943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p:cNvSpPr/>
          <p:nvPr/>
        </p:nvSpPr>
        <p:spPr>
          <a:xfrm>
            <a:off x="3581400" y="4724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4267200" y="4724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3200400" y="5257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4724400" y="5181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3200400" y="5715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3657600" y="617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4343400" y="6096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4724400" y="5638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a:endCxn id="3" idx="6"/>
          </p:cNvCxnSpPr>
          <p:nvPr/>
        </p:nvCxnSpPr>
        <p:spPr>
          <a:xfrm rot="10800000" flipV="1">
            <a:off x="4800600" y="5334000"/>
            <a:ext cx="1066800" cy="152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4" idx="2"/>
          </p:cNvCxnSpPr>
          <p:nvPr/>
        </p:nvCxnSpPr>
        <p:spPr>
          <a:xfrm>
            <a:off x="2133600" y="5486400"/>
            <a:ext cx="12954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867400" y="4953000"/>
            <a:ext cx="2058577" cy="923330"/>
          </a:xfrm>
          <a:prstGeom prst="rect">
            <a:avLst/>
          </a:prstGeom>
          <a:noFill/>
        </p:spPr>
        <p:txBody>
          <a:bodyPr wrap="none" rtlCol="0">
            <a:spAutoFit/>
          </a:bodyPr>
          <a:lstStyle/>
          <a:p>
            <a:r>
              <a:rPr lang="en-US" dirty="0" smtClean="0">
                <a:latin typeface="Comic Sans MS" pitchFamily="66" charset="0"/>
              </a:rPr>
              <a:t>Outer orbit</a:t>
            </a:r>
          </a:p>
          <a:p>
            <a:r>
              <a:rPr lang="en-US" dirty="0" smtClean="0">
                <a:latin typeface="Comic Sans MS" pitchFamily="66" charset="0"/>
              </a:rPr>
              <a:t>(8 electrons </a:t>
            </a:r>
          </a:p>
          <a:p>
            <a:r>
              <a:rPr lang="en-US" dirty="0" smtClean="0">
                <a:latin typeface="Comic Sans MS" pitchFamily="66" charset="0"/>
              </a:rPr>
              <a:t>completely filled)</a:t>
            </a:r>
            <a:endParaRPr lang="en-US" dirty="0">
              <a:latin typeface="Comic Sans MS" pitchFamily="66" charset="0"/>
            </a:endParaRPr>
          </a:p>
        </p:txBody>
      </p:sp>
      <p:sp>
        <p:nvSpPr>
          <p:cNvPr id="25" name="TextBox 24"/>
          <p:cNvSpPr txBox="1"/>
          <p:nvPr/>
        </p:nvSpPr>
        <p:spPr>
          <a:xfrm>
            <a:off x="990338" y="5269468"/>
            <a:ext cx="1572866" cy="646331"/>
          </a:xfrm>
          <a:prstGeom prst="rect">
            <a:avLst/>
          </a:prstGeom>
          <a:noFill/>
        </p:spPr>
        <p:txBody>
          <a:bodyPr wrap="none" rtlCol="0">
            <a:spAutoFit/>
          </a:bodyPr>
          <a:lstStyle/>
          <a:p>
            <a:r>
              <a:rPr lang="en-US" dirty="0" smtClean="0">
                <a:latin typeface="Comic Sans MS" pitchFamily="66" charset="0"/>
              </a:rPr>
              <a:t>Ist orbit</a:t>
            </a:r>
          </a:p>
          <a:p>
            <a:r>
              <a:rPr lang="en-US" dirty="0" smtClean="0">
                <a:latin typeface="Comic Sans MS" pitchFamily="66" charset="0"/>
              </a:rPr>
              <a:t>(2 electrons)</a:t>
            </a:r>
          </a:p>
        </p:txBody>
      </p:sp>
      <p:sp>
        <p:nvSpPr>
          <p:cNvPr id="26" name="TextBox 25"/>
          <p:cNvSpPr txBox="1"/>
          <p:nvPr/>
        </p:nvSpPr>
        <p:spPr>
          <a:xfrm>
            <a:off x="2362200" y="6336268"/>
            <a:ext cx="3429000" cy="400110"/>
          </a:xfrm>
          <a:prstGeom prst="rect">
            <a:avLst/>
          </a:prstGeom>
          <a:solidFill>
            <a:schemeClr val="accent4">
              <a:lumMod val="75000"/>
            </a:schemeClr>
          </a:solidFill>
        </p:spPr>
        <p:txBody>
          <a:bodyPr wrap="square" rtlCol="0">
            <a:spAutoFit/>
          </a:bodyPr>
          <a:lstStyle/>
          <a:p>
            <a:r>
              <a:rPr lang="en-US" sz="2000" dirty="0" smtClean="0">
                <a:solidFill>
                  <a:schemeClr val="accent4">
                    <a:lumMod val="40000"/>
                    <a:lumOff val="60000"/>
                  </a:schemeClr>
                </a:solidFill>
                <a:latin typeface="Comic Sans MS" pitchFamily="66" charset="0"/>
              </a:rPr>
              <a:t>Atomic structure of Neon</a:t>
            </a:r>
            <a:endParaRPr lang="en-US" sz="2000" dirty="0">
              <a:solidFill>
                <a:schemeClr val="accent4">
                  <a:lumMod val="40000"/>
                  <a:lumOff val="60000"/>
                </a:schemeClr>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52400"/>
            <a:ext cx="8458200" cy="3293209"/>
          </a:xfrm>
          <a:prstGeom prst="rect">
            <a:avLst/>
          </a:prstGeom>
          <a:noFill/>
        </p:spPr>
        <p:txBody>
          <a:bodyPr wrap="square" rtlCol="0">
            <a:spAutoFit/>
          </a:bodyPr>
          <a:lstStyle/>
          <a:p>
            <a:r>
              <a:rPr lang="en-US" sz="2800" u="sng" dirty="0" smtClean="0">
                <a:solidFill>
                  <a:schemeClr val="bg1"/>
                </a:solidFill>
                <a:latin typeface="Comic Sans MS" pitchFamily="66" charset="0"/>
              </a:rPr>
              <a:t>ENERGY BAND THEORY</a:t>
            </a:r>
          </a:p>
          <a:p>
            <a:endParaRPr lang="en-US" sz="2000" dirty="0" smtClean="0">
              <a:solidFill>
                <a:srgbClr val="FFFF00"/>
              </a:solidFill>
              <a:latin typeface="Comic Sans MS" pitchFamily="66" charset="0"/>
            </a:endParaRPr>
          </a:p>
          <a:p>
            <a:r>
              <a:rPr lang="en-US" sz="2000" dirty="0" smtClean="0">
                <a:solidFill>
                  <a:srgbClr val="FFFF00"/>
                </a:solidFill>
                <a:latin typeface="Comic Sans MS" pitchFamily="66" charset="0"/>
              </a:rPr>
              <a:t>In an atom , the electrons revolving in different orbits possesses certain energy levels. The amount of energy on each orbit is fixed. In solids, where the atoms are closely packed the electrons in various  orbits are influenced by the energy of electrons of neighboring orbits. In that case, energies of various electrons in various bands are considered in a single band.</a:t>
            </a:r>
          </a:p>
          <a:p>
            <a:r>
              <a:rPr lang="en-US" sz="2000" dirty="0" smtClean="0">
                <a:solidFill>
                  <a:srgbClr val="FFFF00"/>
                </a:solidFill>
                <a:latin typeface="Comic Sans MS" pitchFamily="66" charset="0"/>
              </a:rPr>
              <a:t>So , the range of energies possessed by  the electrons of the same orbit of different atoms in a solid is known as energy band.</a:t>
            </a:r>
            <a:endParaRPr lang="en-US" sz="2000" dirty="0">
              <a:solidFill>
                <a:srgbClr val="FFFF00"/>
              </a:solidFill>
              <a:latin typeface="Comic Sans MS" pitchFamily="66" charset="0"/>
            </a:endParaRPr>
          </a:p>
        </p:txBody>
      </p:sp>
      <p:cxnSp>
        <p:nvCxnSpPr>
          <p:cNvPr id="6" name="Straight Connector 5"/>
          <p:cNvCxnSpPr/>
          <p:nvPr/>
        </p:nvCxnSpPr>
        <p:spPr>
          <a:xfrm rot="5400000">
            <a:off x="-304800" y="5105400"/>
            <a:ext cx="25908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990600" y="4191000"/>
            <a:ext cx="2818606" cy="79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990600" y="6018211"/>
            <a:ext cx="2819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990600" y="4800600"/>
            <a:ext cx="2818606" cy="79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990600" y="5410200"/>
            <a:ext cx="2818606" cy="79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33400" y="4038600"/>
            <a:ext cx="465192" cy="369332"/>
          </a:xfrm>
          <a:prstGeom prst="rect">
            <a:avLst/>
          </a:prstGeom>
          <a:noFill/>
        </p:spPr>
        <p:txBody>
          <a:bodyPr wrap="none" rtlCol="0">
            <a:spAutoFit/>
          </a:bodyPr>
          <a:lstStyle/>
          <a:p>
            <a:r>
              <a:rPr lang="en-US" dirty="0" smtClean="0">
                <a:latin typeface="Comic Sans MS" pitchFamily="66" charset="0"/>
              </a:rPr>
              <a:t>F3</a:t>
            </a:r>
            <a:endParaRPr lang="en-US" dirty="0">
              <a:latin typeface="Comic Sans MS" pitchFamily="66" charset="0"/>
            </a:endParaRPr>
          </a:p>
        </p:txBody>
      </p:sp>
      <p:sp>
        <p:nvSpPr>
          <p:cNvPr id="21" name="TextBox 20"/>
          <p:cNvSpPr txBox="1"/>
          <p:nvPr/>
        </p:nvSpPr>
        <p:spPr>
          <a:xfrm>
            <a:off x="525408" y="4648200"/>
            <a:ext cx="465192" cy="369332"/>
          </a:xfrm>
          <a:prstGeom prst="rect">
            <a:avLst/>
          </a:prstGeom>
          <a:noFill/>
        </p:spPr>
        <p:txBody>
          <a:bodyPr wrap="none" rtlCol="0">
            <a:spAutoFit/>
          </a:bodyPr>
          <a:lstStyle/>
          <a:p>
            <a:r>
              <a:rPr lang="en-US" dirty="0" smtClean="0">
                <a:latin typeface="Comic Sans MS" pitchFamily="66" charset="0"/>
              </a:rPr>
              <a:t>F2</a:t>
            </a:r>
            <a:endParaRPr lang="en-US" dirty="0">
              <a:latin typeface="Comic Sans MS" pitchFamily="66" charset="0"/>
            </a:endParaRPr>
          </a:p>
        </p:txBody>
      </p:sp>
      <p:sp>
        <p:nvSpPr>
          <p:cNvPr id="22" name="TextBox 21"/>
          <p:cNvSpPr txBox="1"/>
          <p:nvPr/>
        </p:nvSpPr>
        <p:spPr>
          <a:xfrm>
            <a:off x="533400" y="5269468"/>
            <a:ext cx="428322" cy="369332"/>
          </a:xfrm>
          <a:prstGeom prst="rect">
            <a:avLst/>
          </a:prstGeom>
          <a:noFill/>
        </p:spPr>
        <p:txBody>
          <a:bodyPr wrap="none" rtlCol="0">
            <a:spAutoFit/>
          </a:bodyPr>
          <a:lstStyle/>
          <a:p>
            <a:r>
              <a:rPr lang="en-US" dirty="0" smtClean="0">
                <a:latin typeface="Comic Sans MS" pitchFamily="66" charset="0"/>
              </a:rPr>
              <a:t>F1</a:t>
            </a:r>
            <a:endParaRPr lang="en-US" dirty="0">
              <a:latin typeface="Comic Sans MS" pitchFamily="66" charset="0"/>
            </a:endParaRPr>
          </a:p>
        </p:txBody>
      </p:sp>
      <p:cxnSp>
        <p:nvCxnSpPr>
          <p:cNvPr id="24" name="Straight Arrow Connector 23"/>
          <p:cNvCxnSpPr/>
          <p:nvPr/>
        </p:nvCxnSpPr>
        <p:spPr>
          <a:xfrm rot="5400000" flipH="1" flipV="1">
            <a:off x="-115094" y="4991100"/>
            <a:ext cx="1143000"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447800" y="3810000"/>
            <a:ext cx="2247731" cy="369332"/>
          </a:xfrm>
          <a:prstGeom prst="rect">
            <a:avLst/>
          </a:prstGeom>
          <a:noFill/>
        </p:spPr>
        <p:txBody>
          <a:bodyPr wrap="none" rtlCol="0">
            <a:spAutoFit/>
          </a:bodyPr>
          <a:lstStyle/>
          <a:p>
            <a:r>
              <a:rPr lang="en-US" dirty="0" smtClean="0">
                <a:solidFill>
                  <a:schemeClr val="bg1"/>
                </a:solidFill>
                <a:latin typeface="Comic Sans MS" pitchFamily="66" charset="0"/>
              </a:rPr>
              <a:t>IIIrd Energy Level</a:t>
            </a:r>
            <a:endParaRPr lang="en-US" dirty="0">
              <a:solidFill>
                <a:schemeClr val="bg1"/>
              </a:solidFill>
              <a:latin typeface="Comic Sans MS" pitchFamily="66" charset="0"/>
            </a:endParaRPr>
          </a:p>
        </p:txBody>
      </p:sp>
      <p:sp>
        <p:nvSpPr>
          <p:cNvPr id="26" name="Rectangle 25"/>
          <p:cNvSpPr/>
          <p:nvPr/>
        </p:nvSpPr>
        <p:spPr>
          <a:xfrm>
            <a:off x="1371600" y="4419600"/>
            <a:ext cx="2199641" cy="369332"/>
          </a:xfrm>
          <a:prstGeom prst="rect">
            <a:avLst/>
          </a:prstGeom>
        </p:spPr>
        <p:txBody>
          <a:bodyPr wrap="none">
            <a:spAutoFit/>
          </a:bodyPr>
          <a:lstStyle/>
          <a:p>
            <a:r>
              <a:rPr lang="en-US" dirty="0" smtClean="0">
                <a:solidFill>
                  <a:schemeClr val="bg1"/>
                </a:solidFill>
                <a:latin typeface="Comic Sans MS" pitchFamily="66" charset="0"/>
              </a:rPr>
              <a:t>II nd Energy Level</a:t>
            </a:r>
            <a:endParaRPr lang="en-US" dirty="0">
              <a:solidFill>
                <a:schemeClr val="bg1"/>
              </a:solidFill>
              <a:latin typeface="Comic Sans MS" pitchFamily="66" charset="0"/>
            </a:endParaRPr>
          </a:p>
        </p:txBody>
      </p:sp>
      <p:sp>
        <p:nvSpPr>
          <p:cNvPr id="27" name="Rectangle 26"/>
          <p:cNvSpPr/>
          <p:nvPr/>
        </p:nvSpPr>
        <p:spPr>
          <a:xfrm>
            <a:off x="1371600" y="4953000"/>
            <a:ext cx="2037737" cy="369332"/>
          </a:xfrm>
          <a:prstGeom prst="rect">
            <a:avLst/>
          </a:prstGeom>
        </p:spPr>
        <p:txBody>
          <a:bodyPr wrap="none">
            <a:spAutoFit/>
          </a:bodyPr>
          <a:lstStyle/>
          <a:p>
            <a:r>
              <a:rPr lang="en-US" dirty="0" smtClean="0">
                <a:solidFill>
                  <a:schemeClr val="bg1"/>
                </a:solidFill>
                <a:latin typeface="Comic Sans MS" pitchFamily="66" charset="0"/>
              </a:rPr>
              <a:t>I st Energy Level</a:t>
            </a:r>
            <a:endParaRPr lang="en-US" dirty="0">
              <a:solidFill>
                <a:schemeClr val="bg1"/>
              </a:solidFill>
              <a:latin typeface="Comic Sans MS" pitchFamily="66" charset="0"/>
            </a:endParaRPr>
          </a:p>
        </p:txBody>
      </p:sp>
      <p:sp>
        <p:nvSpPr>
          <p:cNvPr id="28" name="Rectangle 27"/>
          <p:cNvSpPr/>
          <p:nvPr/>
        </p:nvSpPr>
        <p:spPr>
          <a:xfrm>
            <a:off x="1531353" y="5638800"/>
            <a:ext cx="1669047" cy="369332"/>
          </a:xfrm>
          <a:prstGeom prst="rect">
            <a:avLst/>
          </a:prstGeom>
        </p:spPr>
        <p:txBody>
          <a:bodyPr wrap="none">
            <a:spAutoFit/>
          </a:bodyPr>
          <a:lstStyle/>
          <a:p>
            <a:r>
              <a:rPr lang="en-US" dirty="0" smtClean="0">
                <a:solidFill>
                  <a:schemeClr val="bg1"/>
                </a:solidFill>
                <a:latin typeface="Comic Sans MS" pitchFamily="66" charset="0"/>
              </a:rPr>
              <a:t>Nucleus’ Edge</a:t>
            </a:r>
            <a:endParaRPr lang="en-US" dirty="0">
              <a:solidFill>
                <a:schemeClr val="bg1"/>
              </a:solidFill>
              <a:latin typeface="Comic Sans MS" pitchFamily="66" charset="0"/>
            </a:endParaRPr>
          </a:p>
        </p:txBody>
      </p:sp>
      <p:cxnSp>
        <p:nvCxnSpPr>
          <p:cNvPr id="30" name="Straight Arrow Connector 29"/>
          <p:cNvCxnSpPr/>
          <p:nvPr/>
        </p:nvCxnSpPr>
        <p:spPr>
          <a:xfrm rot="16200000" flipV="1">
            <a:off x="3809206" y="4725194"/>
            <a:ext cx="2515394" cy="75406"/>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5105400" y="6019800"/>
            <a:ext cx="3124200"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5029200" y="3886200"/>
            <a:ext cx="27432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5105400" y="5181600"/>
            <a:ext cx="2743200" cy="381000"/>
          </a:xfrm>
          <a:prstGeom prst="rect">
            <a:avLst/>
          </a:prstGeom>
          <a:solidFill>
            <a:schemeClr val="tx1">
              <a:lumMod val="6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Arrow Connector 51"/>
          <p:cNvCxnSpPr/>
          <p:nvPr/>
        </p:nvCxnSpPr>
        <p:spPr>
          <a:xfrm rot="5400000">
            <a:off x="5638006" y="4724400"/>
            <a:ext cx="762794" cy="794"/>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334000" y="3429000"/>
            <a:ext cx="2670924" cy="369332"/>
          </a:xfrm>
          <a:prstGeom prst="rect">
            <a:avLst/>
          </a:prstGeom>
          <a:noFill/>
        </p:spPr>
        <p:txBody>
          <a:bodyPr wrap="none" rtlCol="0">
            <a:spAutoFit/>
          </a:bodyPr>
          <a:lstStyle/>
          <a:p>
            <a:r>
              <a:rPr lang="en-US" dirty="0" smtClean="0">
                <a:solidFill>
                  <a:schemeClr val="bg1"/>
                </a:solidFill>
                <a:latin typeface="Comic Sans MS" pitchFamily="66" charset="0"/>
              </a:rPr>
              <a:t>Empty conduction Band</a:t>
            </a:r>
            <a:endParaRPr lang="en-US" dirty="0">
              <a:solidFill>
                <a:schemeClr val="bg1"/>
              </a:solidFill>
              <a:latin typeface="Comic Sans MS" pitchFamily="66" charset="0"/>
            </a:endParaRPr>
          </a:p>
        </p:txBody>
      </p:sp>
      <p:sp>
        <p:nvSpPr>
          <p:cNvPr id="55" name="TextBox 54"/>
          <p:cNvSpPr txBox="1"/>
          <p:nvPr/>
        </p:nvSpPr>
        <p:spPr>
          <a:xfrm>
            <a:off x="6172200" y="4495800"/>
            <a:ext cx="1396536" cy="646331"/>
          </a:xfrm>
          <a:prstGeom prst="rect">
            <a:avLst/>
          </a:prstGeom>
          <a:noFill/>
        </p:spPr>
        <p:txBody>
          <a:bodyPr wrap="none" rtlCol="0">
            <a:spAutoFit/>
          </a:bodyPr>
          <a:lstStyle/>
          <a:p>
            <a:r>
              <a:rPr lang="en-US" dirty="0" smtClean="0">
                <a:solidFill>
                  <a:schemeClr val="bg1"/>
                </a:solidFill>
                <a:latin typeface="Comic Sans MS" pitchFamily="66" charset="0"/>
              </a:rPr>
              <a:t>Forbidden </a:t>
            </a:r>
          </a:p>
          <a:p>
            <a:r>
              <a:rPr lang="en-US" dirty="0" smtClean="0">
                <a:solidFill>
                  <a:schemeClr val="bg1"/>
                </a:solidFill>
                <a:latin typeface="Comic Sans MS" pitchFamily="66" charset="0"/>
              </a:rPr>
              <a:t>Energy Gap</a:t>
            </a:r>
            <a:endParaRPr lang="en-US" dirty="0">
              <a:solidFill>
                <a:schemeClr val="bg1"/>
              </a:solidFill>
              <a:latin typeface="Comic Sans MS" pitchFamily="66" charset="0"/>
            </a:endParaRPr>
          </a:p>
        </p:txBody>
      </p:sp>
      <p:sp>
        <p:nvSpPr>
          <p:cNvPr id="56" name="TextBox 55"/>
          <p:cNvSpPr txBox="1"/>
          <p:nvPr/>
        </p:nvSpPr>
        <p:spPr>
          <a:xfrm>
            <a:off x="8020134" y="5181600"/>
            <a:ext cx="1008609" cy="646331"/>
          </a:xfrm>
          <a:prstGeom prst="rect">
            <a:avLst/>
          </a:prstGeom>
          <a:noFill/>
        </p:spPr>
        <p:txBody>
          <a:bodyPr wrap="none" rtlCol="0">
            <a:spAutoFit/>
          </a:bodyPr>
          <a:lstStyle/>
          <a:p>
            <a:r>
              <a:rPr lang="en-US" dirty="0" smtClean="0">
                <a:solidFill>
                  <a:schemeClr val="bg1"/>
                </a:solidFill>
                <a:latin typeface="Comic Sans MS" pitchFamily="66" charset="0"/>
              </a:rPr>
              <a:t>Valence</a:t>
            </a:r>
          </a:p>
          <a:p>
            <a:r>
              <a:rPr lang="en-US" dirty="0" smtClean="0">
                <a:solidFill>
                  <a:schemeClr val="bg1"/>
                </a:solidFill>
                <a:latin typeface="Comic Sans MS" pitchFamily="66" charset="0"/>
              </a:rPr>
              <a:t>  Band</a:t>
            </a:r>
            <a:endParaRPr lang="en-US" dirty="0">
              <a:solidFill>
                <a:schemeClr val="bg1"/>
              </a:solidFill>
              <a:latin typeface="Comic Sans MS" pitchFamily="66" charset="0"/>
            </a:endParaRPr>
          </a:p>
        </p:txBody>
      </p:sp>
      <p:sp>
        <p:nvSpPr>
          <p:cNvPr id="57" name="TextBox 56"/>
          <p:cNvSpPr txBox="1"/>
          <p:nvPr/>
        </p:nvSpPr>
        <p:spPr>
          <a:xfrm>
            <a:off x="1295400" y="6248400"/>
            <a:ext cx="3320140" cy="369332"/>
          </a:xfrm>
          <a:prstGeom prst="rect">
            <a:avLst/>
          </a:prstGeom>
          <a:noFill/>
        </p:spPr>
        <p:txBody>
          <a:bodyPr wrap="none" rtlCol="0">
            <a:spAutoFit/>
          </a:bodyPr>
          <a:lstStyle/>
          <a:p>
            <a:r>
              <a:rPr lang="en-US" dirty="0" smtClean="0">
                <a:solidFill>
                  <a:schemeClr val="bg1"/>
                </a:solidFill>
                <a:latin typeface="Algerian" pitchFamily="82" charset="0"/>
              </a:rPr>
              <a:t>Energy levels on an atom</a:t>
            </a:r>
            <a:endParaRPr lang="en-US" dirty="0">
              <a:solidFill>
                <a:schemeClr val="bg1"/>
              </a:solidFill>
              <a:latin typeface="Algerian" pitchFamily="82" charset="0"/>
            </a:endParaRPr>
          </a:p>
        </p:txBody>
      </p:sp>
      <p:sp>
        <p:nvSpPr>
          <p:cNvPr id="58" name="TextBox 57"/>
          <p:cNvSpPr txBox="1"/>
          <p:nvPr/>
        </p:nvSpPr>
        <p:spPr>
          <a:xfrm>
            <a:off x="5410200" y="6260068"/>
            <a:ext cx="2781531" cy="369332"/>
          </a:xfrm>
          <a:prstGeom prst="rect">
            <a:avLst/>
          </a:prstGeom>
          <a:noFill/>
        </p:spPr>
        <p:txBody>
          <a:bodyPr wrap="none" rtlCol="0">
            <a:spAutoFit/>
          </a:bodyPr>
          <a:lstStyle/>
          <a:p>
            <a:r>
              <a:rPr lang="en-US" dirty="0" smtClean="0">
                <a:solidFill>
                  <a:schemeClr val="bg1"/>
                </a:solidFill>
                <a:latin typeface="Algerian" pitchFamily="82" charset="0"/>
              </a:rPr>
              <a:t>Energy bands in solid</a:t>
            </a:r>
            <a:endParaRPr lang="en-US" dirty="0">
              <a:solidFill>
                <a:schemeClr val="bg1"/>
              </a:solidFill>
              <a:latin typeface="Algerian" pitchFamily="82" charset="0"/>
            </a:endParaRPr>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8001000" cy="6340197"/>
          </a:xfrm>
          <a:prstGeom prst="rect">
            <a:avLst/>
          </a:prstGeom>
          <a:noFill/>
        </p:spPr>
        <p:txBody>
          <a:bodyPr wrap="square" rtlCol="0">
            <a:spAutoFit/>
          </a:bodyPr>
          <a:lstStyle/>
          <a:p>
            <a:r>
              <a:rPr lang="en-US" sz="2800" dirty="0" smtClean="0">
                <a:solidFill>
                  <a:srgbClr val="002060"/>
                </a:solidFill>
                <a:latin typeface="Comic Sans MS" pitchFamily="66" charset="0"/>
              </a:rPr>
              <a:t>TYPES OF ENERGY BANDS</a:t>
            </a:r>
          </a:p>
          <a:p>
            <a:endParaRPr lang="en-US" dirty="0" smtClean="0">
              <a:solidFill>
                <a:srgbClr val="FFFF00"/>
              </a:solidFill>
              <a:latin typeface="Comic Sans MS" pitchFamily="66" charset="0"/>
            </a:endParaRPr>
          </a:p>
          <a:p>
            <a:r>
              <a:rPr lang="en-US" dirty="0" smtClean="0">
                <a:solidFill>
                  <a:srgbClr val="FFFF00"/>
                </a:solidFill>
                <a:latin typeface="Comic Sans MS" pitchFamily="66" charset="0"/>
              </a:rPr>
              <a:t>1 </a:t>
            </a:r>
            <a:r>
              <a:rPr lang="en-US" u="sng" dirty="0" smtClean="0">
                <a:solidFill>
                  <a:srgbClr val="FFFF00"/>
                </a:solidFill>
                <a:latin typeface="Comic Sans MS" pitchFamily="66" charset="0"/>
              </a:rPr>
              <a:t>VALENCE BAND </a:t>
            </a:r>
            <a:r>
              <a:rPr lang="en-US" dirty="0" smtClean="0">
                <a:solidFill>
                  <a:srgbClr val="FFFF00"/>
                </a:solidFill>
              </a:rPr>
              <a:t>: </a:t>
            </a:r>
            <a:r>
              <a:rPr lang="en-US" sz="2400" dirty="0" smtClean="0">
                <a:solidFill>
                  <a:schemeClr val="accent4">
                    <a:lumMod val="60000"/>
                    <a:lumOff val="40000"/>
                  </a:schemeClr>
                </a:solidFill>
              </a:rPr>
              <a:t>The range of energy possessed by valence electrons is called valence band. This band may be completely or partially filled by valence electrons.</a:t>
            </a:r>
          </a:p>
          <a:p>
            <a:endParaRPr lang="en-US" dirty="0" smtClean="0"/>
          </a:p>
          <a:p>
            <a:r>
              <a:rPr lang="en-US" dirty="0" smtClean="0">
                <a:solidFill>
                  <a:srgbClr val="FFFF00"/>
                </a:solidFill>
                <a:latin typeface="Comic Sans MS" pitchFamily="66" charset="0"/>
              </a:rPr>
              <a:t>2</a:t>
            </a:r>
            <a:r>
              <a:rPr lang="en-US" dirty="0" smtClean="0"/>
              <a:t> </a:t>
            </a:r>
            <a:r>
              <a:rPr lang="en-US" u="sng" dirty="0" smtClean="0">
                <a:solidFill>
                  <a:srgbClr val="FFFF00"/>
                </a:solidFill>
                <a:latin typeface="Comic Sans MS" pitchFamily="66" charset="0"/>
              </a:rPr>
              <a:t>CONDUCTION BAND </a:t>
            </a:r>
            <a:r>
              <a:rPr lang="en-US" dirty="0" smtClean="0">
                <a:solidFill>
                  <a:srgbClr val="FFFF00"/>
                </a:solidFill>
              </a:rPr>
              <a:t>: </a:t>
            </a:r>
            <a:r>
              <a:rPr lang="en-US" sz="2400" dirty="0" smtClean="0">
                <a:solidFill>
                  <a:schemeClr val="accent4">
                    <a:lumMod val="60000"/>
                    <a:lumOff val="40000"/>
                  </a:schemeClr>
                </a:solidFill>
              </a:rPr>
              <a:t>The range of energy possessed by free electrons is called  conduction band. The conduction in solids is possible  an only jump only when some electrons are present in conduction band</a:t>
            </a:r>
            <a:r>
              <a:rPr lang="en-US" dirty="0" smtClean="0">
                <a:solidFill>
                  <a:schemeClr val="accent4">
                    <a:lumMod val="60000"/>
                    <a:lumOff val="40000"/>
                  </a:schemeClr>
                </a:solidFill>
              </a:rPr>
              <a:t>.</a:t>
            </a:r>
          </a:p>
          <a:p>
            <a:endParaRPr lang="en-US" dirty="0" smtClean="0"/>
          </a:p>
          <a:p>
            <a:r>
              <a:rPr lang="en-US" dirty="0" smtClean="0">
                <a:solidFill>
                  <a:srgbClr val="FFFF00"/>
                </a:solidFill>
                <a:latin typeface="Comic Sans MS" pitchFamily="66" charset="0"/>
              </a:rPr>
              <a:t>3</a:t>
            </a:r>
            <a:r>
              <a:rPr lang="en-US" dirty="0" smtClean="0">
                <a:latin typeface="Comic Sans MS" pitchFamily="66" charset="0"/>
              </a:rPr>
              <a:t> </a:t>
            </a:r>
            <a:r>
              <a:rPr lang="en-US" u="sng" dirty="0" smtClean="0">
                <a:solidFill>
                  <a:srgbClr val="FFFF00"/>
                </a:solidFill>
                <a:latin typeface="Comic Sans MS" pitchFamily="66" charset="0"/>
              </a:rPr>
              <a:t>FORBIDDEN ENERGY GAP </a:t>
            </a:r>
            <a:r>
              <a:rPr lang="en-US" sz="2400" dirty="0" smtClean="0">
                <a:solidFill>
                  <a:srgbClr val="FFFF00"/>
                </a:solidFill>
              </a:rPr>
              <a:t>: </a:t>
            </a:r>
            <a:r>
              <a:rPr lang="en-US" sz="2400" dirty="0" smtClean="0">
                <a:solidFill>
                  <a:schemeClr val="accent4">
                    <a:lumMod val="60000"/>
                    <a:lumOff val="40000"/>
                  </a:schemeClr>
                </a:solidFill>
              </a:rPr>
              <a:t>The energy gap existing between conduction band and valence band is known as forbidden energy gap. There is no electron  in this region. The electrons can only jump to conduction band when they receive extra energy from an external source</a:t>
            </a:r>
            <a:r>
              <a:rPr lang="en-US" sz="2400" dirty="0" smtClean="0"/>
              <a:t>.</a:t>
            </a:r>
          </a:p>
          <a:p>
            <a:endParaRPr lang="en-US" dirty="0" smtClean="0"/>
          </a:p>
          <a:p>
            <a:endParaRPr lang="en-US" dirty="0"/>
          </a:p>
        </p:txBody>
      </p:sp>
    </p:spTree>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 y="609600"/>
            <a:ext cx="8458200" cy="5355312"/>
          </a:xfrm>
          <a:prstGeom prst="rect">
            <a:avLst/>
          </a:prstGeom>
          <a:noFill/>
        </p:spPr>
        <p:txBody>
          <a:bodyPr wrap="square" rtlCol="0">
            <a:spAutoFit/>
          </a:bodyPr>
          <a:lstStyle/>
          <a:p>
            <a:r>
              <a:rPr lang="en-US" sz="3200" u="sng" dirty="0" smtClean="0">
                <a:solidFill>
                  <a:schemeClr val="bg1"/>
                </a:solidFill>
                <a:latin typeface="Comic Sans MS" pitchFamily="66" charset="0"/>
              </a:rPr>
              <a:t>CLASSIFICATION OF MATERIALS ON          THE BASIS OF ENERGY BANDS.</a:t>
            </a:r>
          </a:p>
          <a:p>
            <a:pPr marL="342900" indent="-342900">
              <a:buAutoNum type="arabicPlain"/>
            </a:pPr>
            <a:r>
              <a:rPr lang="en-US" dirty="0" smtClean="0">
                <a:solidFill>
                  <a:schemeClr val="accent4">
                    <a:lumMod val="60000"/>
                    <a:lumOff val="40000"/>
                  </a:schemeClr>
                </a:solidFill>
              </a:rPr>
              <a:t>INSULATORS </a:t>
            </a:r>
            <a:r>
              <a:rPr lang="en-US" sz="2000" dirty="0" smtClean="0"/>
              <a:t>: </a:t>
            </a:r>
            <a:r>
              <a:rPr lang="en-US" sz="2000" dirty="0" smtClean="0">
                <a:solidFill>
                  <a:srgbClr val="002060"/>
                </a:solidFill>
              </a:rPr>
              <a:t>In insulators , conduction band remain is  empty, while valence band has many electrons. The forbidden energy gap between valence ban d and conduction band is quite large. (20 </a:t>
            </a:r>
            <a:r>
              <a:rPr lang="en-US" sz="2000" dirty="0" err="1" smtClean="0">
                <a:solidFill>
                  <a:srgbClr val="002060"/>
                </a:solidFill>
              </a:rPr>
              <a:t>eV</a:t>
            </a:r>
            <a:r>
              <a:rPr lang="en-US" sz="2000" dirty="0" smtClean="0">
                <a:solidFill>
                  <a:srgbClr val="002060"/>
                </a:solidFill>
              </a:rPr>
              <a:t>). So it is not easy to conduct electric current  through them</a:t>
            </a:r>
            <a:r>
              <a:rPr lang="en-US" dirty="0" smtClean="0">
                <a:solidFill>
                  <a:srgbClr val="002060"/>
                </a:solidFill>
              </a:rPr>
              <a:t>.</a:t>
            </a:r>
          </a:p>
          <a:p>
            <a:pPr marL="342900" indent="-342900">
              <a:buAutoNum type="arabicPlain"/>
            </a:pPr>
            <a:endParaRPr lang="en-US" dirty="0" smtClean="0">
              <a:solidFill>
                <a:srgbClr val="002060"/>
              </a:solidFill>
            </a:endParaRPr>
          </a:p>
          <a:p>
            <a:pPr marL="342900" indent="-342900">
              <a:buAutoNum type="arabicPlain" startAt="2"/>
            </a:pPr>
            <a:r>
              <a:rPr lang="en-US" dirty="0" smtClean="0">
                <a:solidFill>
                  <a:schemeClr val="accent4">
                    <a:lumMod val="60000"/>
                    <a:lumOff val="40000"/>
                  </a:schemeClr>
                </a:solidFill>
              </a:rPr>
              <a:t>SEMICONDUCTORS</a:t>
            </a:r>
            <a:r>
              <a:rPr lang="en-US" dirty="0" smtClean="0"/>
              <a:t> :  </a:t>
            </a:r>
            <a:r>
              <a:rPr lang="en-US" sz="2000" dirty="0" smtClean="0">
                <a:solidFill>
                  <a:srgbClr val="002060"/>
                </a:solidFill>
              </a:rPr>
              <a:t>In these materials , valence band is full of electrons while conduction band is empty. In this case, energy gap is very small (1 </a:t>
            </a:r>
            <a:r>
              <a:rPr lang="en-US" sz="2000" dirty="0" err="1" smtClean="0">
                <a:solidFill>
                  <a:srgbClr val="002060"/>
                </a:solidFill>
              </a:rPr>
              <a:t>eV</a:t>
            </a:r>
            <a:r>
              <a:rPr lang="en-US" sz="2000" dirty="0" smtClean="0">
                <a:solidFill>
                  <a:srgbClr val="002060"/>
                </a:solidFill>
              </a:rPr>
              <a:t>).With the application of small potential difference, electrons can jump from  valence band to conduction band</a:t>
            </a:r>
            <a:r>
              <a:rPr lang="en-US" sz="2000" dirty="0" smtClean="0"/>
              <a:t>.</a:t>
            </a:r>
          </a:p>
          <a:p>
            <a:pPr marL="342900" indent="-342900">
              <a:buAutoNum type="arabicPlain" startAt="2"/>
            </a:pPr>
            <a:endParaRPr lang="en-US" sz="2000" dirty="0" smtClean="0"/>
          </a:p>
          <a:p>
            <a:pPr marL="342900" indent="-342900"/>
            <a:r>
              <a:rPr lang="en-US" dirty="0" smtClean="0">
                <a:solidFill>
                  <a:schemeClr val="accent4">
                    <a:lumMod val="60000"/>
                    <a:lumOff val="40000"/>
                  </a:schemeClr>
                </a:solidFill>
              </a:rPr>
              <a:t>3     CONDUCTORS </a:t>
            </a:r>
            <a:r>
              <a:rPr lang="en-US" dirty="0" smtClean="0"/>
              <a:t>: </a:t>
            </a:r>
            <a:r>
              <a:rPr lang="en-US" sz="2000" dirty="0" smtClean="0">
                <a:solidFill>
                  <a:srgbClr val="002060"/>
                </a:solidFill>
              </a:rPr>
              <a:t>In conductors , conduction band is overlapped with valence band. So , large number of electrons can jump from valence band to conduction band with the application of small potential difference</a:t>
            </a:r>
            <a:r>
              <a:rPr lang="en-US" dirty="0" smtClean="0">
                <a:solidFill>
                  <a:srgbClr val="002060"/>
                </a:solidFill>
              </a:rPr>
              <a:t>.</a:t>
            </a:r>
          </a:p>
        </p:txBody>
      </p:sp>
    </p:spTree>
  </p:cSld>
  <p:clrMapOvr>
    <a:masterClrMapping/>
  </p:clrMapOvr>
  <p:transition>
    <p:plu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rot="16200000" flipV="1">
            <a:off x="1834658" y="1531462"/>
            <a:ext cx="2515394" cy="75406"/>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p:nvPr/>
        </p:nvCxnSpPr>
        <p:spPr>
          <a:xfrm>
            <a:off x="3130852" y="2826068"/>
            <a:ext cx="3124200"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054652" y="692468"/>
            <a:ext cx="27432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30852" y="1987868"/>
            <a:ext cx="2743200" cy="381000"/>
          </a:xfrm>
          <a:prstGeom prst="rect">
            <a:avLst/>
          </a:prstGeom>
          <a:solidFill>
            <a:schemeClr val="tx1">
              <a:lumMod val="6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rot="5400000">
            <a:off x="4418806" y="1530668"/>
            <a:ext cx="762794" cy="794"/>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775664" y="1219200"/>
            <a:ext cx="1396536" cy="646331"/>
          </a:xfrm>
          <a:prstGeom prst="rect">
            <a:avLst/>
          </a:prstGeom>
          <a:noFill/>
        </p:spPr>
        <p:txBody>
          <a:bodyPr wrap="none" rtlCol="0">
            <a:spAutoFit/>
          </a:bodyPr>
          <a:lstStyle/>
          <a:p>
            <a:r>
              <a:rPr lang="en-US" dirty="0" smtClean="0">
                <a:solidFill>
                  <a:schemeClr val="bg1"/>
                </a:solidFill>
                <a:latin typeface="Comic Sans MS" pitchFamily="66" charset="0"/>
              </a:rPr>
              <a:t>Forbidden </a:t>
            </a:r>
          </a:p>
          <a:p>
            <a:r>
              <a:rPr lang="en-US" dirty="0" smtClean="0">
                <a:solidFill>
                  <a:schemeClr val="bg1"/>
                </a:solidFill>
                <a:latin typeface="Comic Sans MS" pitchFamily="66" charset="0"/>
              </a:rPr>
              <a:t>Energy Gap</a:t>
            </a:r>
            <a:endParaRPr lang="en-US" dirty="0">
              <a:solidFill>
                <a:schemeClr val="bg1"/>
              </a:solidFill>
              <a:latin typeface="Comic Sans MS" pitchFamily="66" charset="0"/>
            </a:endParaRPr>
          </a:p>
        </p:txBody>
      </p:sp>
      <p:sp>
        <p:nvSpPr>
          <p:cNvPr id="8" name="TextBox 7"/>
          <p:cNvSpPr txBox="1"/>
          <p:nvPr/>
        </p:nvSpPr>
        <p:spPr>
          <a:xfrm>
            <a:off x="5943600" y="1828800"/>
            <a:ext cx="1008609" cy="646331"/>
          </a:xfrm>
          <a:prstGeom prst="rect">
            <a:avLst/>
          </a:prstGeom>
          <a:noFill/>
        </p:spPr>
        <p:txBody>
          <a:bodyPr wrap="none" rtlCol="0">
            <a:spAutoFit/>
          </a:bodyPr>
          <a:lstStyle/>
          <a:p>
            <a:r>
              <a:rPr lang="en-US" dirty="0" smtClean="0">
                <a:solidFill>
                  <a:schemeClr val="bg1"/>
                </a:solidFill>
                <a:latin typeface="Comic Sans MS" pitchFamily="66" charset="0"/>
              </a:rPr>
              <a:t>Valence</a:t>
            </a:r>
          </a:p>
          <a:p>
            <a:r>
              <a:rPr lang="en-US" dirty="0" smtClean="0">
                <a:solidFill>
                  <a:schemeClr val="bg1"/>
                </a:solidFill>
                <a:latin typeface="Comic Sans MS" pitchFamily="66" charset="0"/>
              </a:rPr>
              <a:t>  Band</a:t>
            </a:r>
            <a:endParaRPr lang="en-US" dirty="0">
              <a:solidFill>
                <a:schemeClr val="bg1"/>
              </a:solidFill>
              <a:latin typeface="Comic Sans MS" pitchFamily="66" charset="0"/>
            </a:endParaRPr>
          </a:p>
        </p:txBody>
      </p:sp>
      <p:sp>
        <p:nvSpPr>
          <p:cNvPr id="9" name="TextBox 8"/>
          <p:cNvSpPr txBox="1"/>
          <p:nvPr/>
        </p:nvSpPr>
        <p:spPr>
          <a:xfrm>
            <a:off x="3352800" y="304800"/>
            <a:ext cx="1946367" cy="369332"/>
          </a:xfrm>
          <a:prstGeom prst="rect">
            <a:avLst/>
          </a:prstGeom>
          <a:noFill/>
        </p:spPr>
        <p:txBody>
          <a:bodyPr wrap="none" rtlCol="0">
            <a:spAutoFit/>
          </a:bodyPr>
          <a:lstStyle/>
          <a:p>
            <a:r>
              <a:rPr lang="en-US" dirty="0" smtClean="0">
                <a:solidFill>
                  <a:schemeClr val="bg1"/>
                </a:solidFill>
                <a:latin typeface="Comic Sans MS" pitchFamily="66" charset="0"/>
              </a:rPr>
              <a:t>Conduction Band</a:t>
            </a:r>
            <a:endParaRPr lang="en-US" dirty="0">
              <a:solidFill>
                <a:schemeClr val="bg1"/>
              </a:solidFill>
              <a:latin typeface="Comic Sans MS" pitchFamily="66" charset="0"/>
            </a:endParaRPr>
          </a:p>
        </p:txBody>
      </p:sp>
      <p:cxnSp>
        <p:nvCxnSpPr>
          <p:cNvPr id="10" name="Straight Arrow Connector 9"/>
          <p:cNvCxnSpPr/>
          <p:nvPr/>
        </p:nvCxnSpPr>
        <p:spPr>
          <a:xfrm rot="5400000">
            <a:off x="3048000" y="1524000"/>
            <a:ext cx="762794" cy="794"/>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505200" y="1295400"/>
            <a:ext cx="838200" cy="369332"/>
          </a:xfrm>
          <a:prstGeom prst="rect">
            <a:avLst/>
          </a:prstGeom>
          <a:noFill/>
        </p:spPr>
        <p:txBody>
          <a:bodyPr wrap="square" rtlCol="0">
            <a:spAutoFit/>
          </a:bodyPr>
          <a:lstStyle/>
          <a:p>
            <a:r>
              <a:rPr lang="en-US" dirty="0" smtClean="0">
                <a:solidFill>
                  <a:schemeClr val="bg1"/>
                </a:solidFill>
                <a:latin typeface="Comic Sans MS" pitchFamily="66" charset="0"/>
              </a:rPr>
              <a:t>20 </a:t>
            </a:r>
            <a:r>
              <a:rPr lang="en-US" dirty="0" err="1" smtClean="0">
                <a:solidFill>
                  <a:schemeClr val="bg1"/>
                </a:solidFill>
                <a:latin typeface="Comic Sans MS" pitchFamily="66" charset="0"/>
              </a:rPr>
              <a:t>eV</a:t>
            </a:r>
            <a:endParaRPr lang="en-US" dirty="0" smtClean="0">
              <a:solidFill>
                <a:schemeClr val="bg1"/>
              </a:solidFill>
              <a:latin typeface="Comic Sans MS" pitchFamily="66" charset="0"/>
            </a:endParaRPr>
          </a:p>
        </p:txBody>
      </p:sp>
      <p:sp>
        <p:nvSpPr>
          <p:cNvPr id="12" name="TextBox 11"/>
          <p:cNvSpPr txBox="1"/>
          <p:nvPr/>
        </p:nvSpPr>
        <p:spPr>
          <a:xfrm>
            <a:off x="2667000" y="2895600"/>
            <a:ext cx="4669868" cy="369332"/>
          </a:xfrm>
          <a:prstGeom prst="rect">
            <a:avLst/>
          </a:prstGeom>
          <a:noFill/>
        </p:spPr>
        <p:txBody>
          <a:bodyPr wrap="none" rtlCol="0">
            <a:spAutoFit/>
          </a:bodyPr>
          <a:lstStyle/>
          <a:p>
            <a:r>
              <a:rPr lang="en-US" dirty="0" smtClean="0">
                <a:solidFill>
                  <a:schemeClr val="bg1"/>
                </a:solidFill>
                <a:latin typeface="Algerian" pitchFamily="82" charset="0"/>
              </a:rPr>
              <a:t>Energy band Diagram for insulators</a:t>
            </a:r>
            <a:endParaRPr lang="en-US" dirty="0">
              <a:solidFill>
                <a:schemeClr val="bg1"/>
              </a:solidFill>
              <a:latin typeface="Algerian" pitchFamily="82" charset="0"/>
            </a:endParaRPr>
          </a:p>
        </p:txBody>
      </p:sp>
      <p:cxnSp>
        <p:nvCxnSpPr>
          <p:cNvPr id="13" name="Straight Arrow Connector 12"/>
          <p:cNvCxnSpPr/>
          <p:nvPr/>
        </p:nvCxnSpPr>
        <p:spPr>
          <a:xfrm rot="16200000" flipV="1">
            <a:off x="-435634" y="4517366"/>
            <a:ext cx="2206484" cy="36384"/>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85800" y="5637212"/>
            <a:ext cx="3124200"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49416" y="3813316"/>
            <a:ext cx="27432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85800" y="4724400"/>
            <a:ext cx="2743200" cy="381000"/>
          </a:xfrm>
          <a:prstGeom prst="rect">
            <a:avLst/>
          </a:prstGeom>
          <a:solidFill>
            <a:schemeClr val="tx1">
              <a:lumMod val="6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rot="5400000">
            <a:off x="1370718" y="4494124"/>
            <a:ext cx="459758" cy="794"/>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066800" y="3440668"/>
            <a:ext cx="1946367" cy="369332"/>
          </a:xfrm>
          <a:prstGeom prst="rect">
            <a:avLst/>
          </a:prstGeom>
          <a:noFill/>
        </p:spPr>
        <p:txBody>
          <a:bodyPr wrap="none" rtlCol="0">
            <a:spAutoFit/>
          </a:bodyPr>
          <a:lstStyle/>
          <a:p>
            <a:r>
              <a:rPr lang="en-US" dirty="0" smtClean="0">
                <a:solidFill>
                  <a:schemeClr val="bg1"/>
                </a:solidFill>
                <a:latin typeface="Comic Sans MS" pitchFamily="66" charset="0"/>
              </a:rPr>
              <a:t>Conduction Band</a:t>
            </a:r>
            <a:endParaRPr lang="en-US" dirty="0">
              <a:solidFill>
                <a:schemeClr val="bg1"/>
              </a:solidFill>
              <a:latin typeface="Comic Sans MS" pitchFamily="66" charset="0"/>
            </a:endParaRPr>
          </a:p>
        </p:txBody>
      </p:sp>
      <p:sp>
        <p:nvSpPr>
          <p:cNvPr id="22" name="TextBox 21"/>
          <p:cNvSpPr txBox="1"/>
          <p:nvPr/>
        </p:nvSpPr>
        <p:spPr>
          <a:xfrm>
            <a:off x="1828800" y="4267200"/>
            <a:ext cx="838200" cy="369332"/>
          </a:xfrm>
          <a:prstGeom prst="rect">
            <a:avLst/>
          </a:prstGeom>
          <a:noFill/>
        </p:spPr>
        <p:txBody>
          <a:bodyPr wrap="square" rtlCol="0">
            <a:spAutoFit/>
          </a:bodyPr>
          <a:lstStyle/>
          <a:p>
            <a:r>
              <a:rPr lang="en-US" dirty="0" smtClean="0">
                <a:solidFill>
                  <a:schemeClr val="bg1"/>
                </a:solidFill>
                <a:latin typeface="Comic Sans MS" pitchFamily="66" charset="0"/>
              </a:rPr>
              <a:t>1 </a:t>
            </a:r>
            <a:r>
              <a:rPr lang="en-US" dirty="0" err="1" smtClean="0">
                <a:solidFill>
                  <a:schemeClr val="bg1"/>
                </a:solidFill>
                <a:latin typeface="Comic Sans MS" pitchFamily="66" charset="0"/>
              </a:rPr>
              <a:t>eV</a:t>
            </a:r>
            <a:endParaRPr lang="en-US" dirty="0" smtClean="0">
              <a:solidFill>
                <a:schemeClr val="bg1"/>
              </a:solidFill>
              <a:latin typeface="Comic Sans MS" pitchFamily="66" charset="0"/>
            </a:endParaRPr>
          </a:p>
        </p:txBody>
      </p:sp>
      <p:sp>
        <p:nvSpPr>
          <p:cNvPr id="24" name="TextBox 23"/>
          <p:cNvSpPr txBox="1"/>
          <p:nvPr/>
        </p:nvSpPr>
        <p:spPr>
          <a:xfrm>
            <a:off x="3352800" y="4673025"/>
            <a:ext cx="914400" cy="584775"/>
          </a:xfrm>
          <a:prstGeom prst="rect">
            <a:avLst/>
          </a:prstGeom>
          <a:noFill/>
        </p:spPr>
        <p:txBody>
          <a:bodyPr wrap="square" rtlCol="0">
            <a:spAutoFit/>
          </a:bodyPr>
          <a:lstStyle/>
          <a:p>
            <a:r>
              <a:rPr lang="en-US" sz="1600" dirty="0" smtClean="0">
                <a:solidFill>
                  <a:schemeClr val="bg1"/>
                </a:solidFill>
                <a:latin typeface="Comic Sans MS" pitchFamily="66" charset="0"/>
              </a:rPr>
              <a:t>Valence</a:t>
            </a:r>
          </a:p>
          <a:p>
            <a:r>
              <a:rPr lang="en-US" sz="1600" dirty="0" smtClean="0">
                <a:solidFill>
                  <a:schemeClr val="bg1"/>
                </a:solidFill>
                <a:latin typeface="Comic Sans MS" pitchFamily="66" charset="0"/>
              </a:rPr>
              <a:t>  Band</a:t>
            </a:r>
            <a:endParaRPr lang="en-US" sz="1600" dirty="0">
              <a:solidFill>
                <a:schemeClr val="bg1"/>
              </a:solidFill>
              <a:latin typeface="Comic Sans MS" pitchFamily="66" charset="0"/>
            </a:endParaRPr>
          </a:p>
        </p:txBody>
      </p:sp>
      <p:sp>
        <p:nvSpPr>
          <p:cNvPr id="25" name="TextBox 24"/>
          <p:cNvSpPr txBox="1"/>
          <p:nvPr/>
        </p:nvSpPr>
        <p:spPr>
          <a:xfrm>
            <a:off x="228600" y="5791200"/>
            <a:ext cx="5234125" cy="369332"/>
          </a:xfrm>
          <a:prstGeom prst="rect">
            <a:avLst/>
          </a:prstGeom>
          <a:noFill/>
        </p:spPr>
        <p:txBody>
          <a:bodyPr wrap="none" rtlCol="0">
            <a:spAutoFit/>
          </a:bodyPr>
          <a:lstStyle/>
          <a:p>
            <a:r>
              <a:rPr lang="en-US" dirty="0" smtClean="0">
                <a:solidFill>
                  <a:schemeClr val="bg1"/>
                </a:solidFill>
                <a:latin typeface="Algerian" pitchFamily="82" charset="0"/>
              </a:rPr>
              <a:t>Energy band diagram for SEMICONDUCTORS</a:t>
            </a:r>
            <a:endParaRPr lang="en-US" dirty="0">
              <a:solidFill>
                <a:schemeClr val="bg1"/>
              </a:solidFill>
              <a:latin typeface="Algerian" pitchFamily="82" charset="0"/>
            </a:endParaRPr>
          </a:p>
        </p:txBody>
      </p:sp>
      <p:cxnSp>
        <p:nvCxnSpPr>
          <p:cNvPr id="26" name="Straight Arrow Connector 25"/>
          <p:cNvCxnSpPr/>
          <p:nvPr/>
        </p:nvCxnSpPr>
        <p:spPr>
          <a:xfrm rot="16200000" flipV="1">
            <a:off x="4275454" y="4974562"/>
            <a:ext cx="2206484" cy="36384"/>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396888" y="6094408"/>
            <a:ext cx="3124200"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5360504" y="4270512"/>
            <a:ext cx="27432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5410200" y="5105400"/>
            <a:ext cx="2743200" cy="381000"/>
          </a:xfrm>
          <a:prstGeom prst="rect">
            <a:avLst/>
          </a:prstGeom>
          <a:solidFill>
            <a:schemeClr val="tx1">
              <a:lumMod val="6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4268832" y="6248400"/>
            <a:ext cx="4722768" cy="369332"/>
          </a:xfrm>
          <a:prstGeom prst="rect">
            <a:avLst/>
          </a:prstGeom>
          <a:noFill/>
        </p:spPr>
        <p:txBody>
          <a:bodyPr wrap="none" rtlCol="0">
            <a:spAutoFit/>
          </a:bodyPr>
          <a:lstStyle/>
          <a:p>
            <a:r>
              <a:rPr lang="en-US" dirty="0" smtClean="0">
                <a:solidFill>
                  <a:schemeClr val="bg1"/>
                </a:solidFill>
                <a:latin typeface="Algerian" pitchFamily="82" charset="0"/>
              </a:rPr>
              <a:t>Energy band diagram for Conductors</a:t>
            </a:r>
            <a:endParaRPr lang="en-US" dirty="0">
              <a:solidFill>
                <a:schemeClr val="bg1"/>
              </a:solidFill>
              <a:latin typeface="Algerian" pitchFamily="82" charset="0"/>
            </a:endParaRPr>
          </a:p>
        </p:txBody>
      </p:sp>
      <p:sp>
        <p:nvSpPr>
          <p:cNvPr id="31" name="TextBox 30"/>
          <p:cNvSpPr txBox="1"/>
          <p:nvPr/>
        </p:nvSpPr>
        <p:spPr>
          <a:xfrm>
            <a:off x="8229600" y="4953000"/>
            <a:ext cx="914400" cy="584775"/>
          </a:xfrm>
          <a:prstGeom prst="rect">
            <a:avLst/>
          </a:prstGeom>
          <a:noFill/>
        </p:spPr>
        <p:txBody>
          <a:bodyPr wrap="square" rtlCol="0">
            <a:spAutoFit/>
          </a:bodyPr>
          <a:lstStyle/>
          <a:p>
            <a:r>
              <a:rPr lang="en-US" sz="1600" dirty="0" smtClean="0">
                <a:solidFill>
                  <a:schemeClr val="bg1"/>
                </a:solidFill>
                <a:latin typeface="Comic Sans MS" pitchFamily="66" charset="0"/>
              </a:rPr>
              <a:t>Valence</a:t>
            </a:r>
          </a:p>
          <a:p>
            <a:r>
              <a:rPr lang="en-US" sz="1600" dirty="0" smtClean="0">
                <a:solidFill>
                  <a:schemeClr val="bg1"/>
                </a:solidFill>
                <a:latin typeface="Comic Sans MS" pitchFamily="66" charset="0"/>
              </a:rPr>
              <a:t>  Band</a:t>
            </a:r>
            <a:endParaRPr lang="en-US" sz="1600" dirty="0">
              <a:solidFill>
                <a:schemeClr val="bg1"/>
              </a:solidFill>
              <a:latin typeface="Comic Sans MS" pitchFamily="66" charset="0"/>
            </a:endParaRPr>
          </a:p>
        </p:txBody>
      </p:sp>
      <p:sp>
        <p:nvSpPr>
          <p:cNvPr id="32" name="TextBox 31"/>
          <p:cNvSpPr txBox="1"/>
          <p:nvPr/>
        </p:nvSpPr>
        <p:spPr>
          <a:xfrm>
            <a:off x="5943600" y="3810000"/>
            <a:ext cx="1946367" cy="369332"/>
          </a:xfrm>
          <a:prstGeom prst="rect">
            <a:avLst/>
          </a:prstGeom>
          <a:noFill/>
        </p:spPr>
        <p:txBody>
          <a:bodyPr wrap="none" rtlCol="0">
            <a:spAutoFit/>
          </a:bodyPr>
          <a:lstStyle/>
          <a:p>
            <a:r>
              <a:rPr lang="en-US" dirty="0" smtClean="0">
                <a:solidFill>
                  <a:schemeClr val="bg1"/>
                </a:solidFill>
                <a:latin typeface="Comic Sans MS" pitchFamily="66" charset="0"/>
              </a:rPr>
              <a:t>Conduction Band</a:t>
            </a:r>
            <a:endParaRPr lang="en-US" dirty="0">
              <a:solidFill>
                <a:schemeClr val="bg1"/>
              </a:solidFill>
              <a:latin typeface="Comic Sans MS" pitchFamily="66" charset="0"/>
            </a:endParaRPr>
          </a:p>
        </p:txBody>
      </p:sp>
      <p:cxnSp>
        <p:nvCxnSpPr>
          <p:cNvPr id="34" name="Straight Arrow Connector 33"/>
          <p:cNvCxnSpPr/>
          <p:nvPr/>
        </p:nvCxnSpPr>
        <p:spPr>
          <a:xfrm rot="5400000" flipH="1" flipV="1">
            <a:off x="4380706" y="4914900"/>
            <a:ext cx="991394" cy="794"/>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648200" y="4038600"/>
            <a:ext cx="533400" cy="369332"/>
          </a:xfrm>
          <a:prstGeom prst="rect">
            <a:avLst/>
          </a:prstGeom>
          <a:noFill/>
        </p:spPr>
        <p:txBody>
          <a:bodyPr wrap="square" rtlCol="0">
            <a:spAutoFit/>
          </a:bodyPr>
          <a:lstStyle/>
          <a:p>
            <a:r>
              <a:rPr lang="en-US" dirty="0" err="1" smtClean="0">
                <a:solidFill>
                  <a:schemeClr val="bg1"/>
                </a:solidFill>
                <a:latin typeface="Comic Sans MS" pitchFamily="66" charset="0"/>
              </a:rPr>
              <a:t>eV</a:t>
            </a:r>
            <a:endParaRPr lang="en-US" dirty="0" smtClean="0">
              <a:solidFill>
                <a:schemeClr val="bg1"/>
              </a:solidFill>
              <a:latin typeface="Comic Sans MS" pitchFamily="66" charset="0"/>
            </a:endParaRPr>
          </a:p>
        </p:txBody>
      </p:sp>
      <p:cxnSp>
        <p:nvCxnSpPr>
          <p:cNvPr id="38" name="Straight Connector 37"/>
          <p:cNvCxnSpPr/>
          <p:nvPr/>
        </p:nvCxnSpPr>
        <p:spPr>
          <a:xfrm rot="16200000" flipH="1">
            <a:off x="5257800" y="4343400"/>
            <a:ext cx="838200" cy="685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5486400" y="4343400"/>
            <a:ext cx="838200" cy="685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endCxn id="29" idx="0"/>
          </p:cNvCxnSpPr>
          <p:nvPr/>
        </p:nvCxnSpPr>
        <p:spPr>
          <a:xfrm rot="16200000" flipH="1">
            <a:off x="5969306" y="4292906"/>
            <a:ext cx="876300" cy="74868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16200000" flipH="1">
            <a:off x="6260794" y="4331006"/>
            <a:ext cx="876300" cy="74868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6200000" flipH="1">
            <a:off x="5753100" y="4305300"/>
            <a:ext cx="838200" cy="762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6489394" y="4331006"/>
            <a:ext cx="876300" cy="74868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6717995" y="4331006"/>
            <a:ext cx="876300" cy="74868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6934200" y="4343400"/>
            <a:ext cx="838200" cy="685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7162800" y="4343400"/>
            <a:ext cx="838200" cy="685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7391400" y="4343400"/>
            <a:ext cx="762000" cy="6096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a:off x="5181600" y="4876800"/>
            <a:ext cx="762000" cy="304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5372100" y="4914900"/>
            <a:ext cx="838200" cy="304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5867400" y="4953000"/>
            <a:ext cx="838200" cy="2286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5400000">
            <a:off x="6096000" y="4953000"/>
            <a:ext cx="838200" cy="2286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5600700" y="4914900"/>
            <a:ext cx="838200" cy="304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6324600" y="4953000"/>
            <a:ext cx="838200" cy="2286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a:off x="6553203" y="4953001"/>
            <a:ext cx="838196" cy="228599"/>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6781800" y="4953000"/>
            <a:ext cx="838200" cy="2286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7048500" y="4991100"/>
            <a:ext cx="838200" cy="1524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5400000">
            <a:off x="7277102" y="4991100"/>
            <a:ext cx="838198" cy="15240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5400000">
            <a:off x="7505701" y="4991099"/>
            <a:ext cx="838200" cy="15240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rot="5400000">
            <a:off x="5295900" y="4762500"/>
            <a:ext cx="381000" cy="1524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p:nvCxnSpPr>
        <p:spPr>
          <a:xfrm rot="16200000" flipH="1">
            <a:off x="7734300" y="4305300"/>
            <a:ext cx="381000" cy="3048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1752600"/>
            <a:ext cx="8153400" cy="5078313"/>
          </a:xfrm>
          <a:prstGeom prst="rect">
            <a:avLst/>
          </a:prstGeom>
          <a:noFill/>
        </p:spPr>
        <p:txBody>
          <a:bodyPr wrap="square" rtlCol="0">
            <a:spAutoFit/>
          </a:bodyPr>
          <a:lstStyle/>
          <a:p>
            <a:r>
              <a:rPr lang="en-US" dirty="0" smtClean="0"/>
              <a:t>Conducting material is the core material  for electrical and electronics engineering materials. It is used for conducting electricity as well as in manufacturing  various electrical and electronic goods.</a:t>
            </a:r>
          </a:p>
          <a:p>
            <a:r>
              <a:rPr lang="en-US" dirty="0" smtClean="0"/>
              <a:t>The conducting materials offer a small resistance that they allow  the electric  current to flow through them. All the metals and their alloys are good conductors of electricity. The resistivity of conducting materials lies between 10</a:t>
            </a:r>
            <a:r>
              <a:rPr lang="en-US" baseline="30000" dirty="0" smtClean="0"/>
              <a:t>-8</a:t>
            </a:r>
            <a:r>
              <a:rPr lang="en-US" dirty="0" smtClean="0"/>
              <a:t> – 10</a:t>
            </a:r>
            <a:r>
              <a:rPr lang="en-US" baseline="30000" dirty="0" smtClean="0"/>
              <a:t>-6</a:t>
            </a:r>
            <a:r>
              <a:rPr lang="el-GR" dirty="0" smtClean="0"/>
              <a:t>Ω</a:t>
            </a:r>
            <a:r>
              <a:rPr lang="en-US" dirty="0" smtClean="0"/>
              <a:t>m which is low as compared to insulators.(10</a:t>
            </a:r>
            <a:r>
              <a:rPr lang="en-US" baseline="30000" dirty="0" smtClean="0"/>
              <a:t>12</a:t>
            </a:r>
            <a:r>
              <a:rPr lang="en-US" dirty="0" smtClean="0"/>
              <a:t>-10</a:t>
            </a:r>
            <a:r>
              <a:rPr lang="en-US" baseline="30000" dirty="0" smtClean="0"/>
              <a:t>18</a:t>
            </a:r>
            <a:r>
              <a:rPr lang="en-US" dirty="0" smtClean="0"/>
              <a:t> </a:t>
            </a:r>
            <a:r>
              <a:rPr lang="el-GR" dirty="0" smtClean="0"/>
              <a:t>Ω</a:t>
            </a:r>
            <a:r>
              <a:rPr lang="en-US" dirty="0" smtClean="0"/>
              <a:t>m).</a:t>
            </a:r>
          </a:p>
          <a:p>
            <a:r>
              <a:rPr lang="en-US" dirty="0" smtClean="0">
                <a:solidFill>
                  <a:schemeClr val="bg1">
                    <a:lumMod val="95000"/>
                    <a:lumOff val="5000"/>
                  </a:schemeClr>
                </a:solidFill>
              </a:rPr>
              <a:t>CONDUCTOR : </a:t>
            </a:r>
            <a:r>
              <a:rPr lang="en-US" dirty="0" smtClean="0"/>
              <a:t>It  may be defined as any substance or material which offers a least resistance to the continuous flow of current, when it is subjected to a difference of potential.</a:t>
            </a:r>
          </a:p>
          <a:p>
            <a:r>
              <a:rPr lang="en-US" dirty="0" smtClean="0">
                <a:solidFill>
                  <a:schemeClr val="bg1">
                    <a:lumMod val="95000"/>
                    <a:lumOff val="5000"/>
                  </a:schemeClr>
                </a:solidFill>
              </a:rPr>
              <a:t>ELECTRICAL CONDUCTORS </a:t>
            </a:r>
            <a:r>
              <a:rPr lang="en-US" dirty="0" smtClean="0"/>
              <a:t>: Electrical conductors may be manufactured in different shapes and forms depending upon their applications purposes. These can be in the form of wires, cables, flat, square or rectangular bars ,angles etc. The most common application  of electrical conductors  is in  the form of round solid wires and stranded conductors. The basic requirement of any electrical conductor is that it must have low resistance, so that desired power can be  transmitted to the other place without considerable  loss of power. </a:t>
            </a:r>
          </a:p>
          <a:p>
            <a:endParaRPr lang="en-US" dirty="0"/>
          </a:p>
        </p:txBody>
      </p:sp>
      <p:sp>
        <p:nvSpPr>
          <p:cNvPr id="4" name="Rectangle 3"/>
          <p:cNvSpPr/>
          <p:nvPr/>
        </p:nvSpPr>
        <p:spPr>
          <a:xfrm>
            <a:off x="990600" y="304800"/>
            <a:ext cx="7413568" cy="923330"/>
          </a:xfrm>
          <a:prstGeom prst="rect">
            <a:avLst/>
          </a:prstGeom>
          <a:noFill/>
        </p:spPr>
        <p:txBody>
          <a:bodyPr wrap="none" lIns="91440" tIns="45720" rIns="91440" bIns="45720">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Conducting Materials </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5" name="Rectangle 4"/>
          <p:cNvSpPr/>
          <p:nvPr/>
        </p:nvSpPr>
        <p:spPr>
          <a:xfrm>
            <a:off x="533400" y="1219200"/>
            <a:ext cx="3054426" cy="584775"/>
          </a:xfrm>
          <a:prstGeom prst="rect">
            <a:avLst/>
          </a:prstGeom>
          <a:noFill/>
        </p:spPr>
        <p:txBody>
          <a:bodyPr wrap="none" lIns="91440" tIns="45720" rIns="91440" bIns="45720">
            <a:spAutoFit/>
          </a:bodyPr>
          <a:lstStyle/>
          <a:p>
            <a:pPr algn="ctr"/>
            <a:r>
              <a:rPr lang="en-US" sz="3200" b="1" u="sng" cap="none" spc="0" dirty="0" smtClean="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rPr>
              <a:t>Introduction</a:t>
            </a:r>
            <a:r>
              <a:rPr lang="en-US" sz="3200" b="1" cap="none" spc="0" dirty="0" smtClean="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rPr>
              <a:t> :-</a:t>
            </a:r>
            <a:endParaRPr lang="en-US" sz="3200" b="1" cap="none" spc="0" dirty="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endParaRPr>
          </a:p>
        </p:txBody>
      </p:sp>
    </p:spTree>
  </p:cSld>
  <p:clrMapOvr>
    <a:masterClrMapping/>
  </p:clrMapOvr>
  <p:transition>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458200" cy="5693866"/>
          </a:xfrm>
          <a:prstGeom prst="rect">
            <a:avLst/>
          </a:prstGeom>
          <a:noFill/>
        </p:spPr>
        <p:txBody>
          <a:bodyPr wrap="square" rtlCol="0">
            <a:spAutoFit/>
          </a:bodyPr>
          <a:lstStyle/>
          <a:p>
            <a:r>
              <a:rPr lang="en-US" sz="2800" u="sng" dirty="0" smtClean="0">
                <a:solidFill>
                  <a:schemeClr val="bg1">
                    <a:lumMod val="95000"/>
                    <a:lumOff val="5000"/>
                  </a:schemeClr>
                </a:solidFill>
                <a:latin typeface="Algerian" pitchFamily="82" charset="0"/>
              </a:rPr>
              <a:t>Selection of conductor material  depends upon the following factors:-</a:t>
            </a:r>
          </a:p>
          <a:p>
            <a:endParaRPr lang="en-US" sz="2800" dirty="0" smtClean="0">
              <a:solidFill>
                <a:schemeClr val="accent6">
                  <a:lumMod val="40000"/>
                  <a:lumOff val="60000"/>
                </a:schemeClr>
              </a:solidFill>
              <a:latin typeface="Comic Sans MS" pitchFamily="66" charset="0"/>
            </a:endParaRPr>
          </a:p>
          <a:p>
            <a:r>
              <a:rPr lang="en-US" sz="2800" dirty="0" smtClean="0">
                <a:solidFill>
                  <a:schemeClr val="accent6">
                    <a:lumMod val="40000"/>
                    <a:lumOff val="60000"/>
                  </a:schemeClr>
                </a:solidFill>
                <a:latin typeface="Comic Sans MS" pitchFamily="66" charset="0"/>
              </a:rPr>
              <a:t>1 Resistivity of the material.</a:t>
            </a:r>
          </a:p>
          <a:p>
            <a:r>
              <a:rPr lang="en-US" sz="2800" dirty="0" smtClean="0">
                <a:solidFill>
                  <a:schemeClr val="accent6">
                    <a:lumMod val="40000"/>
                    <a:lumOff val="60000"/>
                  </a:schemeClr>
                </a:solidFill>
                <a:latin typeface="Comic Sans MS" pitchFamily="66" charset="0"/>
              </a:rPr>
              <a:t>2 Temperature coefficient of the resistance.</a:t>
            </a:r>
          </a:p>
          <a:p>
            <a:r>
              <a:rPr lang="en-US" sz="2800" dirty="0" smtClean="0">
                <a:solidFill>
                  <a:schemeClr val="accent6">
                    <a:lumMod val="40000"/>
                    <a:lumOff val="60000"/>
                  </a:schemeClr>
                </a:solidFill>
                <a:latin typeface="Comic Sans MS" pitchFamily="66" charset="0"/>
              </a:rPr>
              <a:t>3Conductors can be rolled, drawn etc.</a:t>
            </a:r>
          </a:p>
          <a:p>
            <a:r>
              <a:rPr lang="en-US" sz="2800" dirty="0" smtClean="0">
                <a:solidFill>
                  <a:schemeClr val="accent6">
                    <a:lumMod val="40000"/>
                    <a:lumOff val="60000"/>
                  </a:schemeClr>
                </a:solidFill>
                <a:latin typeface="Comic Sans MS" pitchFamily="66" charset="0"/>
              </a:rPr>
              <a:t>4 Ease in soldering and welding.</a:t>
            </a:r>
          </a:p>
          <a:p>
            <a:r>
              <a:rPr lang="en-US" sz="2800" dirty="0" smtClean="0">
                <a:solidFill>
                  <a:schemeClr val="accent6">
                    <a:lumMod val="40000"/>
                    <a:lumOff val="60000"/>
                  </a:schemeClr>
                </a:solidFill>
                <a:latin typeface="Comic Sans MS" pitchFamily="66" charset="0"/>
              </a:rPr>
              <a:t>5 Resistance against corrosion.</a:t>
            </a:r>
          </a:p>
          <a:p>
            <a:r>
              <a:rPr lang="en-US" sz="2800" dirty="0" smtClean="0">
                <a:solidFill>
                  <a:schemeClr val="accent6">
                    <a:lumMod val="40000"/>
                    <a:lumOff val="60000"/>
                  </a:schemeClr>
                </a:solidFill>
                <a:latin typeface="Comic Sans MS" pitchFamily="66" charset="0"/>
              </a:rPr>
              <a:t>6 Conductor materials must be mechanically strong.</a:t>
            </a:r>
          </a:p>
          <a:p>
            <a:r>
              <a:rPr lang="en-US" sz="2800" dirty="0" smtClean="0">
                <a:solidFill>
                  <a:schemeClr val="accent6">
                    <a:lumMod val="40000"/>
                    <a:lumOff val="60000"/>
                  </a:schemeClr>
                </a:solidFill>
                <a:latin typeface="Comic Sans MS" pitchFamily="66" charset="0"/>
              </a:rPr>
              <a:t>7 Resistance to weather and chemicals.</a:t>
            </a:r>
          </a:p>
          <a:p>
            <a:r>
              <a:rPr lang="en-US" sz="2800" dirty="0" smtClean="0">
                <a:solidFill>
                  <a:schemeClr val="accent6">
                    <a:lumMod val="40000"/>
                    <a:lumOff val="60000"/>
                  </a:schemeClr>
                </a:solidFill>
                <a:latin typeface="Comic Sans MS" pitchFamily="66" charset="0"/>
              </a:rPr>
              <a:t>8Durable and less in cost.</a:t>
            </a:r>
          </a:p>
          <a:p>
            <a:r>
              <a:rPr lang="en-US" sz="2800" dirty="0" smtClean="0">
                <a:solidFill>
                  <a:schemeClr val="accent6">
                    <a:lumMod val="40000"/>
                    <a:lumOff val="60000"/>
                  </a:schemeClr>
                </a:solidFill>
                <a:latin typeface="Comic Sans MS" pitchFamily="66" charset="0"/>
              </a:rPr>
              <a:t>9 Flexibility and abundance</a:t>
            </a:r>
            <a:r>
              <a:rPr lang="en-US" dirty="0" smtClean="0">
                <a:solidFill>
                  <a:schemeClr val="accent6">
                    <a:lumMod val="40000"/>
                    <a:lumOff val="60000"/>
                  </a:schemeClr>
                </a:solidFill>
                <a:latin typeface="Comic Sans MS" pitchFamily="66" charset="0"/>
              </a:rPr>
              <a:t>.</a:t>
            </a:r>
            <a:endParaRPr lang="en-US" dirty="0">
              <a:solidFill>
                <a:schemeClr val="accent6">
                  <a:lumMod val="40000"/>
                  <a:lumOff val="60000"/>
                </a:schemeClr>
              </a:solidFill>
              <a:latin typeface="Comic Sans MS" pitchFamily="66" charset="0"/>
            </a:endParaRPr>
          </a:p>
        </p:txBody>
      </p:sp>
    </p:spTree>
  </p:cSld>
  <p:clrMapOvr>
    <a:masterClrMapping/>
  </p:clrMapOvr>
  <p:transition>
    <p:strips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1630263"/>
            <a:ext cx="8382000" cy="4770537"/>
          </a:xfrm>
          <a:prstGeom prst="rect">
            <a:avLst/>
          </a:prstGeom>
          <a:noFill/>
        </p:spPr>
        <p:txBody>
          <a:bodyPr wrap="square" rtlCol="0">
            <a:spAutoFit/>
          </a:bodyPr>
          <a:lstStyle/>
          <a:p>
            <a:r>
              <a:rPr lang="en-US" sz="2800" dirty="0" smtClean="0">
                <a:solidFill>
                  <a:schemeClr val="accent6">
                    <a:lumMod val="40000"/>
                    <a:lumOff val="60000"/>
                  </a:schemeClr>
                </a:solidFill>
                <a:latin typeface="Aharoni" pitchFamily="2" charset="-79"/>
                <a:cs typeface="Aharoni" pitchFamily="2" charset="-79"/>
              </a:rPr>
              <a:t>SUPER CONDUCTORS : </a:t>
            </a:r>
            <a:r>
              <a:rPr lang="en-US" sz="2000" dirty="0" smtClean="0">
                <a:solidFill>
                  <a:srgbClr val="0070C0"/>
                </a:solidFill>
              </a:rPr>
              <a:t>Those materials  which show zero resistance at a particular temperature.</a:t>
            </a:r>
          </a:p>
          <a:p>
            <a:r>
              <a:rPr lang="en-US" sz="2800" dirty="0" smtClean="0">
                <a:solidFill>
                  <a:schemeClr val="accent6">
                    <a:lumMod val="40000"/>
                    <a:lumOff val="60000"/>
                  </a:schemeClr>
                </a:solidFill>
                <a:latin typeface="Aharoni" pitchFamily="2" charset="-79"/>
                <a:cs typeface="Aharoni" pitchFamily="2" charset="-79"/>
              </a:rPr>
              <a:t>TRANSITION TEMPERATURE : </a:t>
            </a:r>
            <a:r>
              <a:rPr lang="en-US" sz="2000" dirty="0" smtClean="0">
                <a:solidFill>
                  <a:srgbClr val="0070C0"/>
                </a:solidFill>
              </a:rPr>
              <a:t>The temperature at which this phenomenon occurs is called superconducting  transition temperature.</a:t>
            </a:r>
          </a:p>
          <a:p>
            <a:r>
              <a:rPr lang="en-US" sz="2800" dirty="0" smtClean="0">
                <a:solidFill>
                  <a:schemeClr val="accent6">
                    <a:lumMod val="40000"/>
                    <a:lumOff val="60000"/>
                  </a:schemeClr>
                </a:solidFill>
                <a:latin typeface="Aharoni" pitchFamily="2" charset="-79"/>
                <a:cs typeface="Aharoni" pitchFamily="2" charset="-79"/>
              </a:rPr>
              <a:t>SUPER CONDUCTIVITY </a:t>
            </a:r>
            <a:r>
              <a:rPr lang="en-US" dirty="0" smtClean="0"/>
              <a:t>: </a:t>
            </a:r>
            <a:r>
              <a:rPr lang="en-US" dirty="0" smtClean="0">
                <a:solidFill>
                  <a:srgbClr val="0070C0"/>
                </a:solidFill>
              </a:rPr>
              <a:t>I</a:t>
            </a:r>
            <a:r>
              <a:rPr lang="en-US" sz="2000" dirty="0" smtClean="0">
                <a:solidFill>
                  <a:srgbClr val="0070C0"/>
                </a:solidFill>
              </a:rPr>
              <a:t>t is the phenomenon in which any conducting material  attains the property of superconductivity i.e. its resistivity becomes zero.</a:t>
            </a:r>
          </a:p>
          <a:p>
            <a:r>
              <a:rPr lang="en-US" sz="2000" dirty="0" smtClean="0">
                <a:solidFill>
                  <a:srgbClr val="0070C0"/>
                </a:solidFill>
              </a:rPr>
              <a:t>The few important points those can be concluded are as follows:</a:t>
            </a:r>
          </a:p>
          <a:p>
            <a:r>
              <a:rPr lang="en-US" sz="2000" dirty="0" smtClean="0">
                <a:solidFill>
                  <a:srgbClr val="0070C0"/>
                </a:solidFill>
              </a:rPr>
              <a:t>1  Most of the metals which have only one electron in the valence shell i.e. monovalent does not show superconductivity.</a:t>
            </a:r>
          </a:p>
          <a:p>
            <a:r>
              <a:rPr lang="en-US" sz="2000" dirty="0" smtClean="0">
                <a:solidFill>
                  <a:srgbClr val="0070C0"/>
                </a:solidFill>
              </a:rPr>
              <a:t>2  All ferromagnetic materials are superconductors i.e. Steel, Iron, Cobalt etc.</a:t>
            </a:r>
          </a:p>
          <a:p>
            <a:r>
              <a:rPr lang="en-US" sz="2000" dirty="0" smtClean="0">
                <a:solidFill>
                  <a:srgbClr val="0070C0"/>
                </a:solidFill>
              </a:rPr>
              <a:t>3  Good conductors such as Gold, Silver are not superconductors  at room temperature.</a:t>
            </a:r>
            <a:endParaRPr lang="en-US" sz="2000" dirty="0">
              <a:solidFill>
                <a:srgbClr val="0070C0"/>
              </a:solidFill>
            </a:endParaRPr>
          </a:p>
        </p:txBody>
      </p:sp>
      <p:sp>
        <p:nvSpPr>
          <p:cNvPr id="4" name="Rectangle 3"/>
          <p:cNvSpPr/>
          <p:nvPr/>
        </p:nvSpPr>
        <p:spPr>
          <a:xfrm>
            <a:off x="990600" y="304800"/>
            <a:ext cx="6248400" cy="923330"/>
          </a:xfrm>
          <a:prstGeom prst="rect">
            <a:avLst/>
          </a:prstGeom>
          <a:noFill/>
        </p:spPr>
        <p:txBody>
          <a:bodyPr wrap="square" lIns="91440" tIns="45720" rIns="91440" bIns="45720">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0070C0"/>
                </a:solidFill>
                <a:effectLst>
                  <a:outerShdw blurRad="50800" dist="40000" dir="5400000" algn="tl" rotWithShape="0">
                    <a:srgbClr val="000000">
                      <a:shade val="5000"/>
                      <a:satMod val="120000"/>
                      <a:alpha val="33000"/>
                    </a:srgbClr>
                  </a:outerShdw>
                </a:effectLst>
              </a:rPr>
              <a:t>Super Conductors</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0070C0"/>
              </a:solidFill>
              <a:effectLst>
                <a:outerShdw blurRad="50800" dist="40000" dir="5400000" algn="tl" rotWithShape="0">
                  <a:srgbClr val="000000">
                    <a:shade val="5000"/>
                    <a:satMod val="120000"/>
                    <a:alpha val="33000"/>
                  </a:srgbClr>
                </a:outerShdw>
              </a:effectLst>
            </a:endParaRPr>
          </a:p>
        </p:txBody>
      </p:sp>
    </p:spTree>
  </p:cSld>
  <p:clrMapOvr>
    <a:masterClrMapping/>
  </p:clrMapOvr>
  <p:transition>
    <p:wheel spokes="2"/>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14400" y="1397000"/>
          <a:ext cx="7543800" cy="4947134"/>
        </p:xfrm>
        <a:graphic>
          <a:graphicData uri="http://schemas.openxmlformats.org/drawingml/2006/table">
            <a:tbl>
              <a:tblPr firstRow="1" bandRow="1">
                <a:tableStyleId>{5C22544A-7EE6-4342-B048-85BDC9FD1C3A}</a:tableStyleId>
              </a:tblPr>
              <a:tblGrid>
                <a:gridCol w="1297858"/>
                <a:gridCol w="3244645"/>
                <a:gridCol w="3001297"/>
              </a:tblGrid>
              <a:tr h="894866">
                <a:tc>
                  <a:txBody>
                    <a:bodyPr/>
                    <a:lstStyle/>
                    <a:p>
                      <a:endParaRPr lang="en-US" dirty="0" smtClean="0"/>
                    </a:p>
                    <a:p>
                      <a:r>
                        <a:rPr lang="en-US" dirty="0" smtClean="0"/>
                        <a:t>   </a:t>
                      </a:r>
                      <a:r>
                        <a:rPr lang="en-US" dirty="0" err="1" smtClean="0"/>
                        <a:t>S.No</a:t>
                      </a:r>
                      <a:r>
                        <a:rPr lang="en-US" dirty="0" smtClean="0"/>
                        <a:t>.</a:t>
                      </a:r>
                      <a:endParaRPr lang="en-US" dirty="0"/>
                    </a:p>
                  </a:txBody>
                  <a:tcPr/>
                </a:tc>
                <a:tc>
                  <a:txBody>
                    <a:bodyPr/>
                    <a:lstStyle/>
                    <a:p>
                      <a:endParaRPr lang="en-US" dirty="0" smtClean="0"/>
                    </a:p>
                    <a:p>
                      <a:pPr algn="ctr"/>
                      <a:r>
                        <a:rPr lang="en-US" dirty="0" smtClean="0"/>
                        <a:t>Metals</a:t>
                      </a:r>
                    </a:p>
                    <a:p>
                      <a:r>
                        <a:rPr lang="en-US" dirty="0" smtClean="0"/>
                        <a:t>      </a:t>
                      </a:r>
                      <a:endParaRPr lang="en-US" dirty="0"/>
                    </a:p>
                  </a:txBody>
                  <a:tcPr/>
                </a:tc>
                <a:tc>
                  <a:txBody>
                    <a:bodyPr/>
                    <a:lstStyle/>
                    <a:p>
                      <a:pPr algn="ctr"/>
                      <a:endParaRPr lang="en-US" dirty="0" smtClean="0"/>
                    </a:p>
                    <a:p>
                      <a:pPr algn="ctr"/>
                      <a:r>
                        <a:rPr lang="en-US" dirty="0" smtClean="0"/>
                        <a:t>Transition Temperature, </a:t>
                      </a:r>
                      <a:r>
                        <a:rPr lang="en-US" dirty="0" err="1" smtClean="0"/>
                        <a:t>T</a:t>
                      </a:r>
                      <a:r>
                        <a:rPr lang="en-US" baseline="-25000" dirty="0" err="1" smtClean="0"/>
                        <a:t>c</a:t>
                      </a:r>
                      <a:r>
                        <a:rPr lang="en-US" baseline="0" dirty="0" smtClean="0"/>
                        <a:t> (K)</a:t>
                      </a:r>
                      <a:endParaRPr lang="en-US" dirty="0"/>
                    </a:p>
                  </a:txBody>
                  <a:tcPr/>
                </a:tc>
              </a:tr>
              <a:tr h="4032734">
                <a:tc>
                  <a:txBody>
                    <a:bodyPr/>
                    <a:lstStyle/>
                    <a:p>
                      <a:pPr algn="ctr"/>
                      <a:endParaRPr lang="en-US" sz="2000" dirty="0" smtClean="0"/>
                    </a:p>
                    <a:p>
                      <a:pPr algn="ctr"/>
                      <a:r>
                        <a:rPr lang="en-US" sz="2000" dirty="0" smtClean="0"/>
                        <a:t>1.</a:t>
                      </a:r>
                    </a:p>
                    <a:p>
                      <a:pPr algn="ctr"/>
                      <a:endParaRPr lang="en-US" sz="2000" dirty="0" smtClean="0"/>
                    </a:p>
                    <a:p>
                      <a:pPr algn="ctr"/>
                      <a:r>
                        <a:rPr lang="en-US" sz="2000" dirty="0" smtClean="0"/>
                        <a:t>2.</a:t>
                      </a:r>
                    </a:p>
                    <a:p>
                      <a:pPr algn="ctr"/>
                      <a:endParaRPr lang="en-US" sz="2000" dirty="0" smtClean="0"/>
                    </a:p>
                    <a:p>
                      <a:pPr algn="ctr"/>
                      <a:r>
                        <a:rPr lang="en-US" sz="2000" dirty="0" smtClean="0"/>
                        <a:t>3.</a:t>
                      </a:r>
                    </a:p>
                    <a:p>
                      <a:pPr algn="ctr"/>
                      <a:endParaRPr lang="en-US" sz="2000" dirty="0" smtClean="0"/>
                    </a:p>
                    <a:p>
                      <a:pPr algn="ctr"/>
                      <a:r>
                        <a:rPr lang="en-US" sz="2000" dirty="0" smtClean="0"/>
                        <a:t>4.</a:t>
                      </a:r>
                    </a:p>
                    <a:p>
                      <a:pPr algn="ctr"/>
                      <a:endParaRPr lang="en-US" sz="2000" dirty="0" smtClean="0"/>
                    </a:p>
                    <a:p>
                      <a:pPr algn="ctr"/>
                      <a:r>
                        <a:rPr lang="en-US" sz="2000" dirty="0" smtClean="0"/>
                        <a:t>5.</a:t>
                      </a:r>
                    </a:p>
                    <a:p>
                      <a:pPr algn="ctr"/>
                      <a:endParaRPr lang="en-US" sz="2000" dirty="0" smtClean="0"/>
                    </a:p>
                    <a:p>
                      <a:pPr algn="ctr"/>
                      <a:r>
                        <a:rPr lang="en-US" sz="2000" dirty="0" smtClean="0"/>
                        <a:t>6.</a:t>
                      </a:r>
                    </a:p>
                  </a:txBody>
                  <a:tcPr/>
                </a:tc>
                <a:tc>
                  <a:txBody>
                    <a:bodyPr/>
                    <a:lstStyle/>
                    <a:p>
                      <a:endParaRPr lang="en-US" sz="2000" dirty="0" smtClean="0"/>
                    </a:p>
                    <a:p>
                      <a:r>
                        <a:rPr lang="en-US" sz="2000" dirty="0" err="1" smtClean="0"/>
                        <a:t>Aluminium</a:t>
                      </a:r>
                      <a:r>
                        <a:rPr lang="en-US" sz="2000" dirty="0" smtClean="0"/>
                        <a:t>(Al)</a:t>
                      </a:r>
                    </a:p>
                    <a:p>
                      <a:endParaRPr lang="en-US" sz="2000" dirty="0" smtClean="0"/>
                    </a:p>
                    <a:p>
                      <a:r>
                        <a:rPr lang="en-US" sz="2000" dirty="0" smtClean="0"/>
                        <a:t>Cadmium (</a:t>
                      </a:r>
                      <a:r>
                        <a:rPr lang="en-US" sz="2000" dirty="0" err="1" smtClean="0"/>
                        <a:t>Cd</a:t>
                      </a:r>
                      <a:r>
                        <a:rPr lang="en-US" sz="2000" dirty="0" smtClean="0"/>
                        <a:t>)</a:t>
                      </a:r>
                    </a:p>
                    <a:p>
                      <a:endParaRPr lang="en-US" sz="2000" dirty="0" smtClean="0"/>
                    </a:p>
                    <a:p>
                      <a:r>
                        <a:rPr lang="en-US" sz="2000" dirty="0" smtClean="0"/>
                        <a:t>Copper </a:t>
                      </a:r>
                      <a:r>
                        <a:rPr lang="en-US" sz="2000" dirty="0" err="1" smtClean="0"/>
                        <a:t>Sulphite</a:t>
                      </a:r>
                      <a:endParaRPr lang="en-US" sz="2000" dirty="0" smtClean="0"/>
                    </a:p>
                    <a:p>
                      <a:endParaRPr lang="en-US" sz="2000" dirty="0" smtClean="0"/>
                    </a:p>
                    <a:p>
                      <a:r>
                        <a:rPr lang="en-US" sz="2000" dirty="0" smtClean="0"/>
                        <a:t>Mercury(Hg)</a:t>
                      </a:r>
                    </a:p>
                    <a:p>
                      <a:endParaRPr lang="en-US" sz="2000" dirty="0" smtClean="0"/>
                    </a:p>
                    <a:p>
                      <a:r>
                        <a:rPr lang="en-US" sz="2000" dirty="0" smtClean="0"/>
                        <a:t>Lead(</a:t>
                      </a:r>
                      <a:r>
                        <a:rPr lang="en-US" sz="2000" dirty="0" err="1" smtClean="0"/>
                        <a:t>Pb</a:t>
                      </a:r>
                      <a:r>
                        <a:rPr lang="en-US" sz="2000" dirty="0" smtClean="0"/>
                        <a:t>)</a:t>
                      </a:r>
                    </a:p>
                    <a:p>
                      <a:endParaRPr lang="en-US" sz="2000" dirty="0" smtClean="0"/>
                    </a:p>
                    <a:p>
                      <a:r>
                        <a:rPr lang="en-US" sz="2000" dirty="0" smtClean="0"/>
                        <a:t>Zinc(Zn)</a:t>
                      </a:r>
                    </a:p>
                  </a:txBody>
                  <a:tcPr/>
                </a:tc>
                <a:tc>
                  <a:txBody>
                    <a:bodyPr/>
                    <a:lstStyle/>
                    <a:p>
                      <a:endParaRPr lang="en-US" dirty="0" smtClean="0"/>
                    </a:p>
                    <a:p>
                      <a:pPr algn="ctr"/>
                      <a:r>
                        <a:rPr lang="en-US" baseline="0" dirty="0" smtClean="0"/>
                        <a:t> </a:t>
                      </a:r>
                      <a:r>
                        <a:rPr lang="en-US" sz="2000" baseline="0" dirty="0" smtClean="0"/>
                        <a:t>1.14</a:t>
                      </a:r>
                    </a:p>
                    <a:p>
                      <a:pPr algn="ctr"/>
                      <a:endParaRPr lang="en-US" sz="2000" baseline="0" dirty="0" smtClean="0"/>
                    </a:p>
                    <a:p>
                      <a:pPr algn="ctr"/>
                      <a:r>
                        <a:rPr lang="en-US" sz="2000" baseline="0" dirty="0" smtClean="0"/>
                        <a:t>0.6</a:t>
                      </a:r>
                    </a:p>
                    <a:p>
                      <a:pPr algn="ctr"/>
                      <a:endParaRPr lang="en-US" sz="2000" baseline="0" dirty="0" smtClean="0"/>
                    </a:p>
                    <a:p>
                      <a:pPr algn="ctr"/>
                      <a:r>
                        <a:rPr lang="en-US" sz="2000" baseline="0" dirty="0" smtClean="0"/>
                        <a:t>1.6</a:t>
                      </a:r>
                    </a:p>
                    <a:p>
                      <a:pPr algn="ctr"/>
                      <a:endParaRPr lang="en-US" sz="2000" baseline="0" dirty="0" smtClean="0"/>
                    </a:p>
                    <a:p>
                      <a:pPr algn="ctr"/>
                      <a:r>
                        <a:rPr lang="en-US" sz="2000" baseline="0" dirty="0" smtClean="0"/>
                        <a:t>4.16</a:t>
                      </a:r>
                    </a:p>
                    <a:p>
                      <a:pPr algn="ctr"/>
                      <a:endParaRPr lang="en-US" sz="2000" baseline="0" dirty="0" smtClean="0"/>
                    </a:p>
                    <a:p>
                      <a:pPr algn="ctr"/>
                      <a:r>
                        <a:rPr lang="en-US" sz="2000" baseline="0" dirty="0" smtClean="0"/>
                        <a:t>7.26</a:t>
                      </a:r>
                    </a:p>
                    <a:p>
                      <a:pPr algn="ctr"/>
                      <a:endParaRPr lang="en-US" sz="2000" baseline="0" dirty="0" smtClean="0"/>
                    </a:p>
                    <a:p>
                      <a:pPr algn="ctr"/>
                      <a:r>
                        <a:rPr lang="en-US" sz="2000" baseline="0" dirty="0" smtClean="0"/>
                        <a:t>0.78</a:t>
                      </a:r>
                      <a:endParaRPr lang="en-US" dirty="0"/>
                    </a:p>
                  </a:txBody>
                  <a:tcPr/>
                </a:tc>
              </a:tr>
            </a:tbl>
          </a:graphicData>
        </a:graphic>
      </p:graphicFrame>
      <p:sp>
        <p:nvSpPr>
          <p:cNvPr id="3" name="TextBox 2"/>
          <p:cNvSpPr txBox="1"/>
          <p:nvPr/>
        </p:nvSpPr>
        <p:spPr>
          <a:xfrm>
            <a:off x="914259" y="381000"/>
            <a:ext cx="5562741" cy="830997"/>
          </a:xfrm>
          <a:prstGeom prst="rect">
            <a:avLst/>
          </a:prstGeom>
          <a:noFill/>
        </p:spPr>
        <p:txBody>
          <a:bodyPr wrap="none" rtlCol="0">
            <a:spAutoFit/>
          </a:bodyPr>
          <a:lstStyle/>
          <a:p>
            <a:r>
              <a:rPr lang="en-US" sz="2400" dirty="0" smtClean="0">
                <a:solidFill>
                  <a:schemeClr val="bg1">
                    <a:lumMod val="95000"/>
                    <a:lumOff val="5000"/>
                  </a:schemeClr>
                </a:solidFill>
                <a:latin typeface="Comic Sans MS" pitchFamily="66" charset="0"/>
              </a:rPr>
              <a:t>Transition temperature of few super </a:t>
            </a:r>
          </a:p>
          <a:p>
            <a:r>
              <a:rPr lang="en-US" sz="2400" dirty="0" smtClean="0">
                <a:solidFill>
                  <a:schemeClr val="bg1">
                    <a:lumMod val="95000"/>
                    <a:lumOff val="5000"/>
                  </a:schemeClr>
                </a:solidFill>
                <a:latin typeface="Comic Sans MS" pitchFamily="66" charset="0"/>
              </a:rPr>
              <a:t>conducting materials:-</a:t>
            </a:r>
            <a:endParaRPr lang="en-US" sz="2400" dirty="0">
              <a:solidFill>
                <a:schemeClr val="bg1">
                  <a:lumMod val="95000"/>
                  <a:lumOff val="5000"/>
                </a:schemeClr>
              </a:solidFill>
              <a:latin typeface="Comic Sans MS" pitchFamily="66" charset="0"/>
            </a:endParaRPr>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3962400" cy="1015663"/>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6000" b="1" u="sng" cap="all" spc="0" dirty="0" smtClean="0">
                <a:ln/>
                <a:solidFill>
                  <a:schemeClr val="accent4">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lgerian" pitchFamily="82" charset="0"/>
              </a:rPr>
              <a:t>Contents</a:t>
            </a:r>
            <a:endParaRPr lang="en-US" sz="6000" b="1" u="sng" cap="all" spc="0" dirty="0">
              <a:ln/>
              <a:solidFill>
                <a:schemeClr val="accent4">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lgerian" pitchFamily="82" charset="0"/>
            </a:endParaRPr>
          </a:p>
        </p:txBody>
      </p:sp>
      <p:sp>
        <p:nvSpPr>
          <p:cNvPr id="3" name="Rectangle 2"/>
          <p:cNvSpPr/>
          <p:nvPr/>
        </p:nvSpPr>
        <p:spPr>
          <a:xfrm>
            <a:off x="457200" y="1905000"/>
            <a:ext cx="7457106" cy="707886"/>
          </a:xfrm>
          <a:prstGeom prst="rect">
            <a:avLst/>
          </a:prstGeom>
          <a:noFill/>
        </p:spPr>
        <p:txBody>
          <a:bodyPr wrap="none" lIns="91440" tIns="45720" rIns="91440" bIns="45720">
            <a:spAutoFit/>
          </a:bodyPr>
          <a:lstStyle/>
          <a:p>
            <a:pPr algn="ctr">
              <a:buFont typeface="Arial" pitchFamily="34" charset="0"/>
              <a:buChar char="•"/>
            </a:pPr>
            <a:r>
              <a:rPr lang="en-US" sz="4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Classification of Material</a:t>
            </a:r>
            <a:endParaRPr lang="en-US"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Rectangle 4"/>
          <p:cNvSpPr/>
          <p:nvPr/>
        </p:nvSpPr>
        <p:spPr>
          <a:xfrm>
            <a:off x="0" y="3048000"/>
            <a:ext cx="6705600" cy="769441"/>
          </a:xfrm>
          <a:prstGeom prst="rect">
            <a:avLst/>
          </a:prstGeom>
          <a:noFill/>
        </p:spPr>
        <p:txBody>
          <a:bodyPr wrap="square" lIns="91440" tIns="45720" rIns="91440" bIns="45720">
            <a:spAutoFit/>
          </a:bodyPr>
          <a:lstStyle/>
          <a:p>
            <a:pPr algn="ctr">
              <a:buFont typeface="Arial" pitchFamily="34" charset="0"/>
              <a:buChar char="•"/>
            </a:pPr>
            <a:r>
              <a:rPr lang="en-US" sz="4400" b="1" cap="none" spc="0" dirty="0" smtClean="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rPr>
              <a:t>Conducting Material</a:t>
            </a:r>
            <a:endParaRPr lang="en-US" sz="4400" b="1" cap="none" spc="0" dirty="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endParaRPr>
          </a:p>
        </p:txBody>
      </p:sp>
      <p:sp>
        <p:nvSpPr>
          <p:cNvPr id="6" name="Rectangle 5"/>
          <p:cNvSpPr/>
          <p:nvPr/>
        </p:nvSpPr>
        <p:spPr>
          <a:xfrm>
            <a:off x="457200" y="4335959"/>
            <a:ext cx="8230676" cy="769441"/>
          </a:xfrm>
          <a:prstGeom prst="rect">
            <a:avLst/>
          </a:prstGeom>
          <a:noFill/>
        </p:spPr>
        <p:txBody>
          <a:bodyPr wrap="square" lIns="91440" tIns="45720" rIns="91440" bIns="45720">
            <a:spAutoFit/>
          </a:bodyPr>
          <a:lstStyle/>
          <a:p>
            <a:pPr algn="ctr">
              <a:buFont typeface="Arial" pitchFamily="34" charset="0"/>
              <a:buChar char="•"/>
            </a:pPr>
            <a:r>
              <a:rPr lang="en-US" sz="4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Semi conducting Material</a:t>
            </a:r>
            <a:endParaRPr lang="en-US" sz="4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458200" cy="6217087"/>
          </a:xfrm>
          <a:prstGeom prst="rect">
            <a:avLst/>
          </a:prstGeom>
          <a:noFill/>
        </p:spPr>
        <p:txBody>
          <a:bodyPr wrap="square" rtlCol="0">
            <a:spAutoFit/>
          </a:bodyPr>
          <a:lstStyle/>
          <a:p>
            <a:r>
              <a:rPr lang="en-US" sz="2400" dirty="0" smtClean="0">
                <a:solidFill>
                  <a:schemeClr val="tx2">
                    <a:lumMod val="10000"/>
                  </a:schemeClr>
                </a:solidFill>
                <a:latin typeface="Aharoni" pitchFamily="2" charset="-79"/>
                <a:cs typeface="Aharoni" pitchFamily="2" charset="-79"/>
              </a:rPr>
              <a:t>APPLICATIONS OF SUPERCONDUCTORS</a:t>
            </a:r>
          </a:p>
          <a:p>
            <a:endParaRPr lang="en-US" sz="2400" dirty="0" smtClean="0">
              <a:solidFill>
                <a:schemeClr val="tx2">
                  <a:lumMod val="10000"/>
                </a:schemeClr>
              </a:solidFill>
              <a:latin typeface="Aharoni" pitchFamily="2" charset="-79"/>
              <a:cs typeface="Aharoni" pitchFamily="2" charset="-79"/>
            </a:endParaRPr>
          </a:p>
          <a:p>
            <a:r>
              <a:rPr lang="en-US" sz="2000" dirty="0" smtClean="0">
                <a:solidFill>
                  <a:srgbClr val="0070C0"/>
                </a:solidFill>
                <a:latin typeface="Comic Sans MS" pitchFamily="66" charset="0"/>
              </a:rPr>
              <a:t>1 ELECTRICAL MACHINES </a:t>
            </a:r>
            <a:r>
              <a:rPr lang="en-US" dirty="0" smtClean="0">
                <a:solidFill>
                  <a:srgbClr val="0070C0"/>
                </a:solidFill>
              </a:rPr>
              <a:t>:</a:t>
            </a:r>
            <a:r>
              <a:rPr lang="en-US" dirty="0" smtClean="0"/>
              <a:t> </a:t>
            </a:r>
            <a:r>
              <a:rPr lang="en-US" dirty="0" smtClean="0">
                <a:solidFill>
                  <a:schemeClr val="accent6">
                    <a:lumMod val="60000"/>
                    <a:lumOff val="40000"/>
                  </a:schemeClr>
                </a:solidFill>
              </a:rPr>
              <a:t>Superconducting  materials can be used  for winding wires in transformers, electric motors, electric generators etc. By using  these , we can achieve nearly  100% efficiency and we can also reduce the size and weight of machines at desired level.</a:t>
            </a:r>
          </a:p>
          <a:p>
            <a:r>
              <a:rPr lang="en-US" sz="2000" dirty="0" smtClean="0">
                <a:solidFill>
                  <a:srgbClr val="0070C0"/>
                </a:solidFill>
                <a:latin typeface="Comic Sans MS" pitchFamily="66" charset="0"/>
              </a:rPr>
              <a:t>2 TRANSMISSION AND DISTRIBUTION LINES </a:t>
            </a:r>
            <a:r>
              <a:rPr lang="en-US" dirty="0" smtClean="0">
                <a:solidFill>
                  <a:srgbClr val="0070C0"/>
                </a:solidFill>
                <a:latin typeface="Comic Sans MS" pitchFamily="66" charset="0"/>
              </a:rPr>
              <a:t>: </a:t>
            </a:r>
            <a:r>
              <a:rPr lang="en-US" dirty="0" smtClean="0">
                <a:solidFill>
                  <a:schemeClr val="accent6">
                    <a:lumMod val="60000"/>
                    <a:lumOff val="40000"/>
                  </a:schemeClr>
                </a:solidFill>
              </a:rPr>
              <a:t>Superconducting materials  can be used in transmission  and distribution lines for transmitting and distributing electrical power. With the help of these, we can  achieve cent percent efficiency in transmission and distribution</a:t>
            </a:r>
            <a:r>
              <a:rPr lang="en-US" dirty="0" smtClean="0"/>
              <a:t>.</a:t>
            </a:r>
          </a:p>
          <a:p>
            <a:r>
              <a:rPr lang="en-US" sz="2000" dirty="0" smtClean="0">
                <a:solidFill>
                  <a:srgbClr val="0070C0"/>
                </a:solidFill>
                <a:latin typeface="Comic Sans MS" pitchFamily="66" charset="0"/>
              </a:rPr>
              <a:t>3 ELECTROMAGNETS </a:t>
            </a:r>
            <a:r>
              <a:rPr lang="en-US" dirty="0" smtClean="0">
                <a:solidFill>
                  <a:srgbClr val="0070C0"/>
                </a:solidFill>
              </a:rPr>
              <a:t>: </a:t>
            </a:r>
            <a:r>
              <a:rPr lang="en-US" dirty="0" smtClean="0">
                <a:solidFill>
                  <a:schemeClr val="accent6">
                    <a:lumMod val="60000"/>
                    <a:lumOff val="40000"/>
                  </a:schemeClr>
                </a:solidFill>
              </a:rPr>
              <a:t>Solenoid made from superconducting materials do not produce any heat losses during operation. So , it is easy to design   electromagnets using superconducting materials.</a:t>
            </a:r>
          </a:p>
          <a:p>
            <a:r>
              <a:rPr lang="en-US" sz="2000" dirty="0" smtClean="0">
                <a:solidFill>
                  <a:srgbClr val="0070C0"/>
                </a:solidFill>
                <a:latin typeface="Comic Sans MS" pitchFamily="66" charset="0"/>
              </a:rPr>
              <a:t>4 COMPUTERS </a:t>
            </a:r>
            <a:r>
              <a:rPr lang="en-US" dirty="0" smtClean="0">
                <a:solidFill>
                  <a:srgbClr val="0070C0"/>
                </a:solidFill>
              </a:rPr>
              <a:t>:</a:t>
            </a:r>
            <a:r>
              <a:rPr lang="en-US" dirty="0" smtClean="0"/>
              <a:t> </a:t>
            </a:r>
            <a:r>
              <a:rPr lang="en-US" dirty="0" smtClean="0">
                <a:solidFill>
                  <a:schemeClr val="accent6">
                    <a:lumMod val="60000"/>
                    <a:lumOff val="40000"/>
                  </a:schemeClr>
                </a:solidFill>
              </a:rPr>
              <a:t>Superconducting materials can be used in making components of computers and T.V. With the help of these, we can design state of art computer and T.V. components.</a:t>
            </a:r>
          </a:p>
          <a:p>
            <a:endParaRPr lang="en-US" dirty="0" smtClean="0">
              <a:solidFill>
                <a:schemeClr val="accent6">
                  <a:lumMod val="60000"/>
                  <a:lumOff val="40000"/>
                </a:schemeClr>
              </a:solidFill>
            </a:endParaRPr>
          </a:p>
          <a:p>
            <a:r>
              <a:rPr lang="en-US" dirty="0" smtClean="0">
                <a:solidFill>
                  <a:schemeClr val="accent4">
                    <a:lumMod val="60000"/>
                    <a:lumOff val="40000"/>
                  </a:schemeClr>
                </a:solidFill>
              </a:rPr>
              <a:t>All the above applications require the conductor whose temperature is very close to  </a:t>
            </a:r>
            <a:r>
              <a:rPr lang="en-US" dirty="0" smtClean="0">
                <a:solidFill>
                  <a:schemeClr val="accent4">
                    <a:lumMod val="60000"/>
                    <a:lumOff val="40000"/>
                  </a:schemeClr>
                </a:solidFill>
                <a:latin typeface="Comic Sans MS" pitchFamily="66" charset="0"/>
              </a:rPr>
              <a:t>0˚ </a:t>
            </a:r>
            <a:r>
              <a:rPr lang="en-US" dirty="0" smtClean="0">
                <a:solidFill>
                  <a:schemeClr val="accent4">
                    <a:lumMod val="60000"/>
                    <a:lumOff val="40000"/>
                  </a:schemeClr>
                </a:solidFill>
              </a:rPr>
              <a:t>K i.e. we have to keep 0 K near  equipment associated with super  conductor, which is great challenge in front of scientists.</a:t>
            </a:r>
          </a:p>
          <a:p>
            <a:endParaRPr lang="en-US" dirty="0"/>
          </a:p>
        </p:txBody>
      </p:sp>
    </p:spTree>
  </p:cSld>
  <p:clrMapOvr>
    <a:masterClrMapping/>
  </p:clrMapOvr>
  <p:transition>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1"/>
            <a:ext cx="8229600" cy="6032421"/>
          </a:xfrm>
          <a:prstGeom prst="rect">
            <a:avLst/>
          </a:prstGeom>
          <a:noFill/>
        </p:spPr>
        <p:txBody>
          <a:bodyPr wrap="square" rtlCol="0">
            <a:spAutoFit/>
          </a:bodyPr>
          <a:lstStyle/>
          <a:p>
            <a:r>
              <a:rPr lang="en-US" sz="2000" dirty="0" smtClean="0">
                <a:solidFill>
                  <a:schemeClr val="bg1">
                    <a:lumMod val="95000"/>
                    <a:lumOff val="5000"/>
                  </a:schemeClr>
                </a:solidFill>
                <a:latin typeface="Comic Sans MS" pitchFamily="66" charset="0"/>
              </a:rPr>
              <a:t>CLASSIFICATION OF CONDUCTING MATERIALS.</a:t>
            </a:r>
          </a:p>
          <a:p>
            <a:pPr marL="342900" indent="-342900">
              <a:buAutoNum type="arabicPlain"/>
            </a:pPr>
            <a:r>
              <a:rPr lang="en-US" sz="2000" dirty="0" smtClean="0">
                <a:solidFill>
                  <a:srgbClr val="C00000"/>
                </a:solidFill>
                <a:latin typeface="Comic Sans MS" pitchFamily="66" charset="0"/>
              </a:rPr>
              <a:t>LOW RESISTIVITY MATERIALS</a:t>
            </a:r>
          </a:p>
          <a:p>
            <a:pPr marL="342900" indent="-342900">
              <a:buAutoNum type="arabicPlain"/>
            </a:pPr>
            <a:r>
              <a:rPr lang="en-US" sz="2000" dirty="0" smtClean="0">
                <a:solidFill>
                  <a:srgbClr val="C00000"/>
                </a:solidFill>
                <a:latin typeface="Comic Sans MS" pitchFamily="66" charset="0"/>
              </a:rPr>
              <a:t>HIGH RESISTIVITY  MATERIALS</a:t>
            </a:r>
            <a:endParaRPr lang="en-US" sz="2000" dirty="0" smtClean="0">
              <a:solidFill>
                <a:srgbClr val="C00000"/>
              </a:solidFill>
            </a:endParaRPr>
          </a:p>
          <a:p>
            <a:pPr marL="342900" indent="-342900">
              <a:buAutoNum type="arabicPlain"/>
            </a:pPr>
            <a:endParaRPr lang="en-US" sz="2000" dirty="0" smtClean="0"/>
          </a:p>
          <a:p>
            <a:pPr marL="342900" indent="-342900"/>
            <a:r>
              <a:rPr lang="en-US" dirty="0" smtClean="0">
                <a:solidFill>
                  <a:schemeClr val="accent6">
                    <a:lumMod val="60000"/>
                    <a:lumOff val="40000"/>
                  </a:schemeClr>
                </a:solidFill>
              </a:rPr>
              <a:t>LOW RESISTIVITY MATERIALS: </a:t>
            </a:r>
            <a:r>
              <a:rPr lang="en-US" dirty="0" smtClean="0">
                <a:solidFill>
                  <a:srgbClr val="0070C0"/>
                </a:solidFill>
              </a:rPr>
              <a:t>These are those materials which have  low value of resistivity. Copper and aluminium are the  examples of low resistivity materials.</a:t>
            </a:r>
          </a:p>
          <a:p>
            <a:pPr marL="342900" indent="-342900"/>
            <a:endParaRPr lang="en-US" dirty="0" smtClean="0">
              <a:solidFill>
                <a:srgbClr val="0070C0"/>
              </a:solidFill>
            </a:endParaRPr>
          </a:p>
          <a:p>
            <a:pPr marL="342900" indent="-342900"/>
            <a:r>
              <a:rPr lang="en-US" dirty="0" smtClean="0">
                <a:solidFill>
                  <a:schemeClr val="accent1">
                    <a:lumMod val="75000"/>
                  </a:schemeClr>
                </a:solidFill>
                <a:latin typeface="Comic Sans MS" pitchFamily="66" charset="0"/>
              </a:rPr>
              <a:t>PROPERTIES  OF LOW RESISTIVITY MATERIALS.</a:t>
            </a:r>
          </a:p>
          <a:p>
            <a:pPr marL="342900" indent="-342900"/>
            <a:endParaRPr lang="en-US" dirty="0" smtClean="0">
              <a:solidFill>
                <a:schemeClr val="bg1">
                  <a:lumMod val="95000"/>
                  <a:lumOff val="5000"/>
                </a:schemeClr>
              </a:solidFill>
              <a:latin typeface="Comic Sans MS" pitchFamily="66" charset="0"/>
            </a:endParaRPr>
          </a:p>
          <a:p>
            <a:pPr marL="342900" indent="-342900">
              <a:buAutoNum type="arabicPlain"/>
            </a:pPr>
            <a:r>
              <a:rPr lang="en-US" dirty="0" smtClean="0">
                <a:solidFill>
                  <a:schemeClr val="accent6">
                    <a:lumMod val="60000"/>
                    <a:lumOff val="40000"/>
                  </a:schemeClr>
                </a:solidFill>
              </a:rPr>
              <a:t>LOW RESISTANCE TEMPERATURE CO-EFFICIENT</a:t>
            </a:r>
            <a:r>
              <a:rPr lang="en-US" dirty="0" smtClean="0"/>
              <a:t>: </a:t>
            </a:r>
            <a:r>
              <a:rPr lang="en-US" dirty="0" smtClean="0">
                <a:solidFill>
                  <a:srgbClr val="0070C0"/>
                </a:solidFill>
              </a:rPr>
              <a:t>It means that the change of resistance with the change in temperature should be low. This is necessary to avoid variation on resistance which is responsible for variation in voltage drop and power loss. To keep these losses low, the conducting materials should have low resistance temperature  co-efficient.</a:t>
            </a:r>
          </a:p>
          <a:p>
            <a:pPr marL="342900" indent="-342900">
              <a:buAutoNum type="arabicPlain"/>
            </a:pPr>
            <a:endParaRPr lang="en-US" dirty="0" smtClean="0">
              <a:solidFill>
                <a:srgbClr val="0070C0"/>
              </a:solidFill>
            </a:endParaRPr>
          </a:p>
          <a:p>
            <a:pPr marL="342900" indent="-342900">
              <a:buAutoNum type="arabicPlain"/>
            </a:pPr>
            <a:r>
              <a:rPr lang="en-US" dirty="0" smtClean="0">
                <a:solidFill>
                  <a:schemeClr val="accent6">
                    <a:lumMod val="60000"/>
                    <a:lumOff val="40000"/>
                  </a:schemeClr>
                </a:solidFill>
              </a:rPr>
              <a:t>SUFFICIENT MECHANICAL STRENGTH. </a:t>
            </a:r>
            <a:r>
              <a:rPr lang="en-US" dirty="0" smtClean="0">
                <a:solidFill>
                  <a:srgbClr val="0070C0"/>
                </a:solidFill>
              </a:rPr>
              <a:t>These materials must possess high mechanical strength. As line conductors used for transmission and distribution  of electrical power should have high mechanical strength, therefore winding used on motors , generators or transformers should have sufficient mechanical strength.</a:t>
            </a:r>
          </a:p>
        </p:txBody>
      </p:sp>
    </p:spTree>
  </p:cSld>
  <p:clrMapOvr>
    <a:masterClrMapping/>
  </p:clrMapOvr>
  <p:transition>
    <p:spli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200" cy="5909310"/>
          </a:xfrm>
          <a:prstGeom prst="rect">
            <a:avLst/>
          </a:prstGeom>
          <a:noFill/>
        </p:spPr>
        <p:txBody>
          <a:bodyPr wrap="square" rtlCol="0">
            <a:spAutoFit/>
          </a:bodyPr>
          <a:lstStyle/>
          <a:p>
            <a:r>
              <a:rPr lang="en-US" dirty="0" smtClean="0">
                <a:solidFill>
                  <a:schemeClr val="accent6">
                    <a:lumMod val="60000"/>
                    <a:lumOff val="40000"/>
                  </a:schemeClr>
                </a:solidFill>
              </a:rPr>
              <a:t>DUCTILITY:</a:t>
            </a:r>
            <a:r>
              <a:rPr lang="en-US" dirty="0" smtClean="0"/>
              <a:t> </a:t>
            </a:r>
            <a:r>
              <a:rPr lang="en-US" dirty="0" smtClean="0">
                <a:solidFill>
                  <a:srgbClr val="0070C0"/>
                </a:solidFill>
              </a:rPr>
              <a:t>The process  by which a metal can be drawn into thin wires is called ductility. The conducting material  should be ductile enough to enable it to be drawn into different sizes and shapes.</a:t>
            </a:r>
          </a:p>
          <a:p>
            <a:endParaRPr lang="en-US" dirty="0" smtClean="0">
              <a:solidFill>
                <a:schemeClr val="accent6">
                  <a:lumMod val="60000"/>
                  <a:lumOff val="40000"/>
                </a:schemeClr>
              </a:solidFill>
            </a:endParaRPr>
          </a:p>
          <a:p>
            <a:r>
              <a:rPr lang="en-US" dirty="0" smtClean="0">
                <a:solidFill>
                  <a:schemeClr val="accent6">
                    <a:lumMod val="60000"/>
                    <a:lumOff val="40000"/>
                  </a:schemeClr>
                </a:solidFill>
              </a:rPr>
              <a:t>4</a:t>
            </a:r>
            <a:r>
              <a:rPr lang="en-US" dirty="0" smtClean="0"/>
              <a:t> </a:t>
            </a:r>
            <a:r>
              <a:rPr lang="en-US" dirty="0" smtClean="0">
                <a:solidFill>
                  <a:schemeClr val="accent6">
                    <a:lumMod val="60000"/>
                    <a:lumOff val="40000"/>
                  </a:schemeClr>
                </a:solidFill>
              </a:rPr>
              <a:t>SOLDERABILITY AND CONTACT RESISTANCE:</a:t>
            </a:r>
            <a:r>
              <a:rPr lang="en-US" dirty="0" smtClean="0"/>
              <a:t> </a:t>
            </a:r>
            <a:r>
              <a:rPr lang="en-US" dirty="0" smtClean="0">
                <a:solidFill>
                  <a:srgbClr val="0070C0"/>
                </a:solidFill>
              </a:rPr>
              <a:t>Conducting materials are required  to be joined very often. The joint should offer minimum contact resistance. Thus solder ability is also considered as a required property.</a:t>
            </a:r>
          </a:p>
          <a:p>
            <a:endParaRPr lang="en-US" dirty="0" smtClean="0">
              <a:solidFill>
                <a:srgbClr val="0070C0"/>
              </a:solidFill>
            </a:endParaRPr>
          </a:p>
          <a:p>
            <a:r>
              <a:rPr lang="en-US" dirty="0" smtClean="0">
                <a:solidFill>
                  <a:schemeClr val="accent6">
                    <a:lumMod val="60000"/>
                    <a:lumOff val="40000"/>
                  </a:schemeClr>
                </a:solidFill>
              </a:rPr>
              <a:t>5</a:t>
            </a:r>
            <a:r>
              <a:rPr lang="en-US" dirty="0" smtClean="0"/>
              <a:t> </a:t>
            </a:r>
            <a:r>
              <a:rPr lang="en-US" dirty="0" smtClean="0">
                <a:solidFill>
                  <a:schemeClr val="accent6">
                    <a:lumMod val="60000"/>
                    <a:lumOff val="40000"/>
                  </a:schemeClr>
                </a:solidFill>
              </a:rPr>
              <a:t>RESISTANCE TO CORROSION : </a:t>
            </a:r>
            <a:r>
              <a:rPr lang="en-US" dirty="0" smtClean="0">
                <a:solidFill>
                  <a:srgbClr val="0070C0"/>
                </a:solidFill>
              </a:rPr>
              <a:t>The conducting material should not be easily corroded. </a:t>
            </a:r>
          </a:p>
          <a:p>
            <a:endParaRPr lang="en-US" dirty="0" smtClean="0">
              <a:solidFill>
                <a:srgbClr val="0070C0"/>
              </a:solidFill>
            </a:endParaRPr>
          </a:p>
          <a:p>
            <a:r>
              <a:rPr lang="en-US" dirty="0" smtClean="0">
                <a:solidFill>
                  <a:schemeClr val="accent6">
                    <a:lumMod val="60000"/>
                    <a:lumOff val="40000"/>
                  </a:schemeClr>
                </a:solidFill>
              </a:rPr>
              <a:t>6</a:t>
            </a:r>
            <a:r>
              <a:rPr lang="en-US" dirty="0" smtClean="0"/>
              <a:t> </a:t>
            </a:r>
            <a:r>
              <a:rPr lang="en-US" dirty="0" smtClean="0">
                <a:solidFill>
                  <a:schemeClr val="accent6">
                    <a:lumMod val="60000"/>
                    <a:lumOff val="40000"/>
                  </a:schemeClr>
                </a:solidFill>
              </a:rPr>
              <a:t>DENSITY: </a:t>
            </a:r>
            <a:r>
              <a:rPr lang="en-US" dirty="0" smtClean="0">
                <a:solidFill>
                  <a:srgbClr val="0070C0"/>
                </a:solidFill>
              </a:rPr>
              <a:t>Low resistivity materials must possess low density so that actual weight of the system where they are used should be less.</a:t>
            </a:r>
          </a:p>
          <a:p>
            <a:endParaRPr lang="en-US" dirty="0" smtClean="0">
              <a:solidFill>
                <a:srgbClr val="0070C0"/>
              </a:solidFill>
            </a:endParaRPr>
          </a:p>
          <a:p>
            <a:r>
              <a:rPr lang="en-US" dirty="0" smtClean="0">
                <a:solidFill>
                  <a:schemeClr val="accent1">
                    <a:lumMod val="75000"/>
                  </a:schemeClr>
                </a:solidFill>
              </a:rPr>
              <a:t>APPLICATIONS OF LOW RESISTIVITY MATERIALS:-</a:t>
            </a:r>
          </a:p>
          <a:p>
            <a:endParaRPr lang="en-US" dirty="0" smtClean="0">
              <a:solidFill>
                <a:schemeClr val="accent1">
                  <a:lumMod val="75000"/>
                </a:schemeClr>
              </a:solidFill>
            </a:endParaRPr>
          </a:p>
          <a:p>
            <a:r>
              <a:rPr lang="en-US" dirty="0" smtClean="0">
                <a:solidFill>
                  <a:srgbClr val="0070C0"/>
                </a:solidFill>
              </a:rPr>
              <a:t>Low resistivity materials are used in house wiring, as a conductor  for power transmission and distribution, on the winding of electrical machines such as generators, motors and transformers. Low resistivity materials are used where the power loss and voltage drop should be low. Copper and aluminium are examples of low resistivity materials.</a:t>
            </a:r>
            <a:endParaRPr lang="en-US" dirty="0">
              <a:solidFill>
                <a:srgbClr val="0070C0"/>
              </a:solidFill>
            </a:endParaRPr>
          </a:p>
        </p:txBody>
      </p:sp>
    </p:spTree>
  </p:cSld>
  <p:clrMapOvr>
    <a:masterClrMapping/>
  </p:clrMapOvr>
  <p:transition>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10800000" flipH="1" flipV="1">
            <a:off x="228600" y="304800"/>
            <a:ext cx="8610600" cy="5909310"/>
          </a:xfrm>
          <a:prstGeom prst="rect">
            <a:avLst/>
          </a:prstGeom>
          <a:noFill/>
        </p:spPr>
        <p:txBody>
          <a:bodyPr wrap="square" rtlCol="0">
            <a:spAutoFit/>
          </a:bodyPr>
          <a:lstStyle/>
          <a:p>
            <a:r>
              <a:rPr lang="en-US" dirty="0" smtClean="0">
                <a:solidFill>
                  <a:srgbClr val="C00000"/>
                </a:solidFill>
                <a:latin typeface="Comic Sans MS" pitchFamily="66" charset="0"/>
              </a:rPr>
              <a:t>PROPERTIES AND APPLICATIONS OF LOW RESISTIVITY CONDUCTING MATERIALS</a:t>
            </a:r>
          </a:p>
          <a:p>
            <a:r>
              <a:rPr lang="en-US" dirty="0" smtClean="0"/>
              <a:t>                                                                                                                                                                              </a:t>
            </a:r>
          </a:p>
          <a:p>
            <a:r>
              <a:rPr lang="en-US" dirty="0" smtClean="0">
                <a:solidFill>
                  <a:schemeClr val="bg1">
                    <a:lumMod val="75000"/>
                    <a:lumOff val="25000"/>
                  </a:schemeClr>
                </a:solidFill>
              </a:rPr>
              <a:t>1 SILVER </a:t>
            </a:r>
            <a:r>
              <a:rPr lang="en-US" dirty="0" smtClean="0">
                <a:solidFill>
                  <a:srgbClr val="7030A0"/>
                </a:solidFill>
              </a:rPr>
              <a:t>( Symbol Ag, Atomic number- 47, Atomic weight-107)</a:t>
            </a:r>
          </a:p>
          <a:p>
            <a:r>
              <a:rPr lang="en-US" dirty="0" smtClean="0">
                <a:solidFill>
                  <a:srgbClr val="7030A0"/>
                </a:solidFill>
              </a:rPr>
              <a:t> Silver is at the top among all good conducting materials. It has high electrical conductivity and corrosion resistance. It possesses the following physical, electrical and chemical properties.</a:t>
            </a:r>
          </a:p>
          <a:p>
            <a:pPr marL="400050" indent="-400050">
              <a:buAutoNum type="romanLcParenBoth"/>
            </a:pPr>
            <a:r>
              <a:rPr lang="en-US" dirty="0" smtClean="0">
                <a:solidFill>
                  <a:srgbClr val="7030A0"/>
                </a:solidFill>
              </a:rPr>
              <a:t>It is highly ductile and malleable.  </a:t>
            </a:r>
          </a:p>
          <a:p>
            <a:pPr marL="400050" indent="-400050">
              <a:buAutoNum type="romanLcParenBoth"/>
            </a:pPr>
            <a:r>
              <a:rPr lang="en-US" dirty="0" smtClean="0">
                <a:solidFill>
                  <a:srgbClr val="7030A0"/>
                </a:solidFill>
              </a:rPr>
              <a:t>It has highest electrical and thermal conductivity.</a:t>
            </a:r>
          </a:p>
          <a:p>
            <a:pPr marL="400050" indent="-400050">
              <a:buAutoNum type="romanLcParenBoth"/>
            </a:pPr>
            <a:r>
              <a:rPr lang="en-US" dirty="0" smtClean="0">
                <a:solidFill>
                  <a:srgbClr val="7030A0"/>
                </a:solidFill>
              </a:rPr>
              <a:t>Its atomic number is 47 and atomic weight is 10</a:t>
            </a:r>
            <a:r>
              <a:rPr lang="en-US" baseline="30000" dirty="0" smtClean="0">
                <a:solidFill>
                  <a:srgbClr val="7030A0"/>
                </a:solidFill>
              </a:rPr>
              <a:t>7</a:t>
            </a:r>
          </a:p>
          <a:p>
            <a:pPr marL="400050" indent="-400050">
              <a:buAutoNum type="romanLcParenBoth"/>
            </a:pPr>
            <a:r>
              <a:rPr lang="en-US" dirty="0" smtClean="0">
                <a:solidFill>
                  <a:srgbClr val="7030A0"/>
                </a:solidFill>
              </a:rPr>
              <a:t>Its melting point is 960 ˚C.</a:t>
            </a:r>
          </a:p>
          <a:p>
            <a:pPr marL="400050" indent="-400050">
              <a:buAutoNum type="romanLcParenBoth"/>
            </a:pPr>
            <a:r>
              <a:rPr lang="en-US" dirty="0" smtClean="0">
                <a:solidFill>
                  <a:srgbClr val="7030A0"/>
                </a:solidFill>
              </a:rPr>
              <a:t>It has low resistivity of the order of 1.5 x 10</a:t>
            </a:r>
            <a:r>
              <a:rPr lang="en-US" baseline="30000" dirty="0" smtClean="0">
                <a:solidFill>
                  <a:srgbClr val="7030A0"/>
                </a:solidFill>
              </a:rPr>
              <a:t>-8 </a:t>
            </a:r>
            <a:r>
              <a:rPr lang="el-GR" dirty="0" smtClean="0">
                <a:solidFill>
                  <a:srgbClr val="7030A0"/>
                </a:solidFill>
              </a:rPr>
              <a:t>Ω</a:t>
            </a:r>
            <a:r>
              <a:rPr lang="en-US" dirty="0" smtClean="0">
                <a:solidFill>
                  <a:srgbClr val="7030A0"/>
                </a:solidFill>
              </a:rPr>
              <a:t>m.</a:t>
            </a:r>
          </a:p>
          <a:p>
            <a:pPr marL="400050" indent="-400050">
              <a:buAutoNum type="romanLcParenBoth"/>
            </a:pPr>
            <a:r>
              <a:rPr lang="en-US" dirty="0" smtClean="0">
                <a:solidFill>
                  <a:srgbClr val="7030A0"/>
                </a:solidFill>
              </a:rPr>
              <a:t>Its density is 10.5 gm/cc</a:t>
            </a:r>
          </a:p>
          <a:p>
            <a:pPr marL="400050" indent="-400050">
              <a:buAutoNum type="romanLcParenBoth"/>
            </a:pPr>
            <a:r>
              <a:rPr lang="en-US" dirty="0" smtClean="0">
                <a:solidFill>
                  <a:srgbClr val="7030A0"/>
                </a:solidFill>
              </a:rPr>
              <a:t>It has better resistance to oxidation as compared to copper.</a:t>
            </a:r>
          </a:p>
          <a:p>
            <a:pPr marL="400050" indent="-400050">
              <a:buAutoNum type="romanLcParenBoth"/>
            </a:pPr>
            <a:r>
              <a:rPr lang="en-US" dirty="0" smtClean="0">
                <a:solidFill>
                  <a:srgbClr val="7030A0"/>
                </a:solidFill>
              </a:rPr>
              <a:t>It has a low surface contact resistance.</a:t>
            </a:r>
          </a:p>
          <a:p>
            <a:pPr marL="400050" indent="-400050">
              <a:buAutoNum type="romanLcParenBoth"/>
            </a:pPr>
            <a:r>
              <a:rPr lang="en-US" dirty="0" smtClean="0">
                <a:solidFill>
                  <a:srgbClr val="7030A0"/>
                </a:solidFill>
              </a:rPr>
              <a:t>It has a high value of thermal conductivity.</a:t>
            </a:r>
          </a:p>
          <a:p>
            <a:pPr marL="400050" indent="-400050"/>
            <a:r>
              <a:rPr lang="en-US" dirty="0" smtClean="0">
                <a:solidFill>
                  <a:srgbClr val="7030A0"/>
                </a:solidFill>
              </a:rPr>
              <a:t>APPLICATIONS:</a:t>
            </a:r>
          </a:p>
          <a:p>
            <a:pPr marL="400050" indent="-400050"/>
            <a:r>
              <a:rPr lang="en-US" dirty="0" smtClean="0">
                <a:solidFill>
                  <a:srgbClr val="7030A0"/>
                </a:solidFill>
              </a:rPr>
              <a:t>Silver is widely used in making the contact of relays, generator cut-outs, thermal</a:t>
            </a:r>
          </a:p>
          <a:p>
            <a:pPr marL="400050" indent="-400050"/>
            <a:r>
              <a:rPr lang="en-US" dirty="0" smtClean="0">
                <a:solidFill>
                  <a:srgbClr val="7030A0"/>
                </a:solidFill>
              </a:rPr>
              <a:t>overload devices. It can be used in making high rupturing devices such as HRC</a:t>
            </a:r>
          </a:p>
          <a:p>
            <a:pPr marL="400050" indent="-400050"/>
            <a:r>
              <a:rPr lang="en-US" dirty="0" smtClean="0">
                <a:solidFill>
                  <a:srgbClr val="7030A0"/>
                </a:solidFill>
              </a:rPr>
              <a:t>fuses. It may be used for making radio frequency conducting bodies as well as</a:t>
            </a:r>
          </a:p>
          <a:p>
            <a:pPr marL="400050" indent="-400050"/>
            <a:r>
              <a:rPr lang="en-US" dirty="0" smtClean="0">
                <a:solidFill>
                  <a:srgbClr val="7030A0"/>
                </a:solidFill>
              </a:rPr>
              <a:t>component leads. </a:t>
            </a:r>
          </a:p>
        </p:txBody>
      </p:sp>
    </p:spTree>
  </p:cSld>
  <p:clrMapOvr>
    <a:masterClrMapping/>
  </p:clrMapOvr>
  <p:transition>
    <p:whee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8305800" cy="4708981"/>
          </a:xfrm>
          <a:prstGeom prst="rect">
            <a:avLst/>
          </a:prstGeom>
          <a:noFill/>
        </p:spPr>
        <p:txBody>
          <a:bodyPr wrap="square" rtlCol="0">
            <a:spAutoFit/>
          </a:bodyPr>
          <a:lstStyle/>
          <a:p>
            <a:r>
              <a:rPr lang="en-US" sz="2000" dirty="0" smtClean="0">
                <a:solidFill>
                  <a:schemeClr val="tx2">
                    <a:lumMod val="10000"/>
                  </a:schemeClr>
                </a:solidFill>
              </a:rPr>
              <a:t>2 GOLD  </a:t>
            </a:r>
            <a:r>
              <a:rPr lang="en-US" sz="2000" dirty="0" smtClean="0">
                <a:solidFill>
                  <a:srgbClr val="7030A0"/>
                </a:solidFill>
              </a:rPr>
              <a:t>( Symbol-Au, Atomic number-79, Atomic weight-197)</a:t>
            </a:r>
          </a:p>
          <a:p>
            <a:r>
              <a:rPr lang="en-US" sz="2000" dirty="0" smtClean="0">
                <a:solidFill>
                  <a:srgbClr val="7030A0"/>
                </a:solidFill>
              </a:rPr>
              <a:t>Gold is at the second position in the list of top good conducting materials. It possesses the following physical, electrical and chemical properties.</a:t>
            </a:r>
          </a:p>
          <a:p>
            <a:pPr marL="400050" indent="-400050">
              <a:buAutoNum type="romanLcParenBoth"/>
            </a:pPr>
            <a:r>
              <a:rPr lang="en-US" sz="2000" dirty="0" smtClean="0">
                <a:solidFill>
                  <a:srgbClr val="7030A0"/>
                </a:solidFill>
              </a:rPr>
              <a:t>It is highly ductile and malleable.</a:t>
            </a:r>
          </a:p>
          <a:p>
            <a:pPr marL="400050" indent="-400050">
              <a:buAutoNum type="romanLcParenBoth"/>
            </a:pPr>
            <a:r>
              <a:rPr lang="en-US" sz="2000" dirty="0" smtClean="0">
                <a:solidFill>
                  <a:srgbClr val="7030A0"/>
                </a:solidFill>
              </a:rPr>
              <a:t>It has low resistivity of the order of 2.2 x 10</a:t>
            </a:r>
            <a:r>
              <a:rPr lang="en-US" sz="2000" baseline="30000" dirty="0" smtClean="0">
                <a:solidFill>
                  <a:srgbClr val="7030A0"/>
                </a:solidFill>
              </a:rPr>
              <a:t>-8</a:t>
            </a:r>
            <a:r>
              <a:rPr lang="el-GR" sz="2000" dirty="0" smtClean="0">
                <a:solidFill>
                  <a:srgbClr val="7030A0"/>
                </a:solidFill>
              </a:rPr>
              <a:t> Ω</a:t>
            </a:r>
            <a:r>
              <a:rPr lang="en-US" sz="2000" dirty="0" smtClean="0">
                <a:solidFill>
                  <a:srgbClr val="7030A0"/>
                </a:solidFill>
              </a:rPr>
              <a:t>m..</a:t>
            </a:r>
          </a:p>
          <a:p>
            <a:pPr marL="400050" indent="-400050">
              <a:buAutoNum type="romanLcParenBoth"/>
            </a:pPr>
            <a:r>
              <a:rPr lang="en-US" sz="2000" dirty="0" smtClean="0">
                <a:solidFill>
                  <a:srgbClr val="7030A0"/>
                </a:solidFill>
              </a:rPr>
              <a:t>It is very soft and low mechanical strength and it is always alloyed with some impurities in order to improve its hardness and strength.</a:t>
            </a:r>
          </a:p>
          <a:p>
            <a:pPr marL="400050" indent="-400050">
              <a:buAutoNum type="romanLcParenBoth"/>
            </a:pPr>
            <a:r>
              <a:rPr lang="en-US" sz="2000" dirty="0" smtClean="0">
                <a:solidFill>
                  <a:srgbClr val="7030A0"/>
                </a:solidFill>
              </a:rPr>
              <a:t>It offers high resistance to corrosion.</a:t>
            </a:r>
          </a:p>
          <a:p>
            <a:pPr marL="400050" indent="-400050">
              <a:buAutoNum type="romanLcParenBoth"/>
            </a:pPr>
            <a:r>
              <a:rPr lang="en-US" sz="2000" dirty="0" smtClean="0">
                <a:solidFill>
                  <a:srgbClr val="7030A0"/>
                </a:solidFill>
              </a:rPr>
              <a:t>Its melting point is 1063 ˚C</a:t>
            </a:r>
          </a:p>
          <a:p>
            <a:pPr marL="400050" indent="-400050">
              <a:buAutoNum type="romanLcParenBoth"/>
            </a:pPr>
            <a:r>
              <a:rPr lang="en-US" sz="2000" dirty="0" smtClean="0">
                <a:solidFill>
                  <a:srgbClr val="7030A0"/>
                </a:solidFill>
              </a:rPr>
              <a:t>Its boiling point is 2970 ˚C</a:t>
            </a:r>
          </a:p>
          <a:p>
            <a:pPr marL="400050" indent="-400050">
              <a:buAutoNum type="romanLcParenBoth"/>
            </a:pPr>
            <a:r>
              <a:rPr lang="en-US" sz="2000" dirty="0" smtClean="0">
                <a:solidFill>
                  <a:srgbClr val="7030A0"/>
                </a:solidFill>
              </a:rPr>
              <a:t>It is very light  metal having specific weight of 19.32 x 10</a:t>
            </a:r>
            <a:r>
              <a:rPr lang="en-US" sz="2000" baseline="30000" dirty="0" smtClean="0">
                <a:solidFill>
                  <a:srgbClr val="7030A0"/>
                </a:solidFill>
              </a:rPr>
              <a:t>3</a:t>
            </a:r>
            <a:r>
              <a:rPr lang="en-US" sz="2000" dirty="0" smtClean="0">
                <a:solidFill>
                  <a:srgbClr val="7030A0"/>
                </a:solidFill>
              </a:rPr>
              <a:t>kg/m</a:t>
            </a:r>
            <a:r>
              <a:rPr lang="en-US" sz="2000" baseline="30000" dirty="0" smtClean="0">
                <a:solidFill>
                  <a:srgbClr val="7030A0"/>
                </a:solidFill>
              </a:rPr>
              <a:t>2</a:t>
            </a:r>
          </a:p>
          <a:p>
            <a:pPr marL="400050" indent="-400050"/>
            <a:endParaRPr lang="en-US" sz="2000" dirty="0" smtClean="0">
              <a:solidFill>
                <a:srgbClr val="7030A0"/>
              </a:solidFill>
            </a:endParaRPr>
          </a:p>
          <a:p>
            <a:pPr marL="400050" indent="-400050"/>
            <a:r>
              <a:rPr lang="en-US" sz="2000" u="sng" dirty="0" smtClean="0">
                <a:solidFill>
                  <a:srgbClr val="7030A0"/>
                </a:solidFill>
              </a:rPr>
              <a:t>APPLICATIONS</a:t>
            </a:r>
            <a:r>
              <a:rPr lang="en-US" sz="2000" dirty="0" smtClean="0">
                <a:solidFill>
                  <a:srgbClr val="7030A0"/>
                </a:solidFill>
              </a:rPr>
              <a:t> :-</a:t>
            </a:r>
          </a:p>
          <a:p>
            <a:pPr marL="400050" indent="-400050"/>
            <a:r>
              <a:rPr lang="en-US" sz="2000" dirty="0" smtClean="0">
                <a:solidFill>
                  <a:srgbClr val="7030A0"/>
                </a:solidFill>
              </a:rPr>
              <a:t>It is used for making contact of highly sensitive devices and of integrated circuits. Due to its high cost, its use is quite limited.</a:t>
            </a:r>
            <a:endParaRPr lang="en-US" sz="2000" dirty="0">
              <a:solidFill>
                <a:srgbClr val="7030A0"/>
              </a:solidFill>
            </a:endParaRPr>
          </a:p>
        </p:txBody>
      </p:sp>
    </p:spTree>
  </p:cSld>
  <p:clrMapOvr>
    <a:masterClrMapping/>
  </p:clrMapOvr>
  <p:transition>
    <p:strips dir="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81000"/>
            <a:ext cx="8001000" cy="6186309"/>
          </a:xfrm>
          <a:prstGeom prst="rect">
            <a:avLst/>
          </a:prstGeom>
          <a:noFill/>
        </p:spPr>
        <p:txBody>
          <a:bodyPr wrap="square" rtlCol="0">
            <a:spAutoFit/>
          </a:bodyPr>
          <a:lstStyle/>
          <a:p>
            <a:r>
              <a:rPr lang="en-US" dirty="0" smtClean="0">
                <a:solidFill>
                  <a:schemeClr val="bg1">
                    <a:lumMod val="95000"/>
                    <a:lumOff val="5000"/>
                  </a:schemeClr>
                </a:solidFill>
              </a:rPr>
              <a:t>3 COPPER</a:t>
            </a:r>
            <a:r>
              <a:rPr lang="en-US" dirty="0" smtClean="0"/>
              <a:t> </a:t>
            </a:r>
            <a:r>
              <a:rPr lang="en-US" dirty="0" smtClean="0">
                <a:solidFill>
                  <a:srgbClr val="7030A0"/>
                </a:solidFill>
              </a:rPr>
              <a:t>(Symbol-Cu, Atomic number-29, Atomic weight-64)</a:t>
            </a:r>
          </a:p>
          <a:p>
            <a:r>
              <a:rPr lang="en-US" dirty="0" smtClean="0">
                <a:solidFill>
                  <a:srgbClr val="7030A0"/>
                </a:solidFill>
              </a:rPr>
              <a:t>Copper is a metal with reddish colour. It is widely used conducting material because it has higher conductivity and low cost. The conductivity of copper is less than silver and gold, but due to its cost , it is more preferred metal. The main ores of copper are Cuprites(Cu O) AND Copper pyrites(CuFeS2). It possesses the following properties.</a:t>
            </a:r>
          </a:p>
          <a:p>
            <a:pPr marL="400050" indent="-400050">
              <a:buAutoNum type="romanLcParenBoth"/>
            </a:pPr>
            <a:r>
              <a:rPr lang="en-US" dirty="0" smtClean="0">
                <a:solidFill>
                  <a:srgbClr val="7030A0"/>
                </a:solidFill>
              </a:rPr>
              <a:t>It is reddish in colour. </a:t>
            </a:r>
          </a:p>
          <a:p>
            <a:pPr marL="400050" indent="-400050">
              <a:buAutoNum type="romanLcParenBoth"/>
            </a:pPr>
            <a:r>
              <a:rPr lang="en-US" dirty="0" smtClean="0">
                <a:solidFill>
                  <a:srgbClr val="7030A0"/>
                </a:solidFill>
              </a:rPr>
              <a:t>It is ductile and malleable in nature.</a:t>
            </a:r>
          </a:p>
          <a:p>
            <a:pPr marL="400050" indent="-400050">
              <a:buAutoNum type="romanLcParenBoth"/>
            </a:pPr>
            <a:r>
              <a:rPr lang="en-US" dirty="0" smtClean="0">
                <a:solidFill>
                  <a:srgbClr val="7030A0"/>
                </a:solidFill>
              </a:rPr>
              <a:t>It is non- magnetic.</a:t>
            </a:r>
          </a:p>
          <a:p>
            <a:pPr marL="400050" indent="-400050">
              <a:buAutoNum type="romanLcParenBoth"/>
            </a:pPr>
            <a:r>
              <a:rPr lang="en-US" dirty="0" smtClean="0">
                <a:solidFill>
                  <a:srgbClr val="7030A0"/>
                </a:solidFill>
              </a:rPr>
              <a:t>It has low contact resistance.</a:t>
            </a:r>
          </a:p>
          <a:p>
            <a:pPr marL="400050" indent="-400050">
              <a:buAutoNum type="romanLcParenBoth"/>
            </a:pPr>
            <a:r>
              <a:rPr lang="en-US" dirty="0" smtClean="0">
                <a:solidFill>
                  <a:srgbClr val="7030A0"/>
                </a:solidFill>
              </a:rPr>
              <a:t>Its resistivity is about 1.7 x 10-8 </a:t>
            </a:r>
            <a:r>
              <a:rPr lang="el-GR" dirty="0" smtClean="0">
                <a:solidFill>
                  <a:srgbClr val="7030A0"/>
                </a:solidFill>
              </a:rPr>
              <a:t>Ω</a:t>
            </a:r>
            <a:r>
              <a:rPr lang="en-US" dirty="0" smtClean="0">
                <a:solidFill>
                  <a:srgbClr val="7030A0"/>
                </a:solidFill>
              </a:rPr>
              <a:t>-m.</a:t>
            </a:r>
          </a:p>
          <a:p>
            <a:pPr marL="400050" indent="-400050"/>
            <a:r>
              <a:rPr lang="en-US" dirty="0" smtClean="0">
                <a:solidFill>
                  <a:srgbClr val="7030A0"/>
                </a:solidFill>
              </a:rPr>
              <a:t> (vi) Its melting point is 1083 ˚C</a:t>
            </a:r>
          </a:p>
          <a:p>
            <a:pPr marL="400050" indent="-400050"/>
            <a:r>
              <a:rPr lang="en-US" dirty="0" smtClean="0">
                <a:solidFill>
                  <a:srgbClr val="7030A0"/>
                </a:solidFill>
              </a:rPr>
              <a:t>(vii) Its boiling point is 2320˚ C</a:t>
            </a:r>
          </a:p>
          <a:p>
            <a:pPr marL="400050" indent="-400050"/>
            <a:r>
              <a:rPr lang="en-US" dirty="0" smtClean="0">
                <a:solidFill>
                  <a:srgbClr val="7030A0"/>
                </a:solidFill>
              </a:rPr>
              <a:t>(viii) Its density is about 8.9 gm/cc.</a:t>
            </a:r>
          </a:p>
          <a:p>
            <a:pPr marL="400050" indent="-400050"/>
            <a:r>
              <a:rPr lang="en-US" dirty="0" smtClean="0">
                <a:solidFill>
                  <a:srgbClr val="7030A0"/>
                </a:solidFill>
              </a:rPr>
              <a:t>(ix) It can be easily soldered and welded which are necessary to electrical wiring.</a:t>
            </a:r>
          </a:p>
          <a:p>
            <a:pPr marL="400050" indent="-400050"/>
            <a:r>
              <a:rPr lang="en-US" dirty="0" smtClean="0">
                <a:solidFill>
                  <a:srgbClr val="7030A0"/>
                </a:solidFill>
              </a:rPr>
              <a:t>COPPER is mainly divided into two forms :</a:t>
            </a:r>
          </a:p>
          <a:p>
            <a:pPr marL="400050" indent="-400050">
              <a:buAutoNum type="alphaLcParenBoth"/>
            </a:pPr>
            <a:r>
              <a:rPr lang="en-US" dirty="0" smtClean="0">
                <a:solidFill>
                  <a:srgbClr val="7030A0"/>
                </a:solidFill>
              </a:rPr>
              <a:t>Hard drawn copper.</a:t>
            </a:r>
          </a:p>
          <a:p>
            <a:pPr marL="400050" indent="-400050">
              <a:buAutoNum type="alphaLcParenBoth"/>
            </a:pPr>
            <a:r>
              <a:rPr lang="en-US" dirty="0" smtClean="0">
                <a:solidFill>
                  <a:srgbClr val="7030A0"/>
                </a:solidFill>
              </a:rPr>
              <a:t>Annealed copper.</a:t>
            </a:r>
          </a:p>
          <a:p>
            <a:pPr marL="400050" indent="-400050"/>
            <a:r>
              <a:rPr lang="en-US" dirty="0" smtClean="0">
                <a:solidFill>
                  <a:srgbClr val="7030A0"/>
                </a:solidFill>
              </a:rPr>
              <a:t>Both types of copper are used for different applications as their properties  vary in some respect.</a:t>
            </a:r>
          </a:p>
          <a:p>
            <a:pPr marL="400050" indent="-400050">
              <a:buAutoNum type="romanLcParenBoth"/>
            </a:pPr>
            <a:endParaRPr lang="en-US"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304800"/>
            <a:ext cx="8382000" cy="2369880"/>
          </a:xfrm>
          <a:prstGeom prst="rect">
            <a:avLst/>
          </a:prstGeom>
          <a:noFill/>
        </p:spPr>
        <p:txBody>
          <a:bodyPr wrap="square" rtlCol="0">
            <a:spAutoFit/>
          </a:bodyPr>
          <a:lstStyle/>
          <a:p>
            <a:r>
              <a:rPr lang="en-US" dirty="0" smtClean="0">
                <a:solidFill>
                  <a:srgbClr val="7030A0"/>
                </a:solidFill>
                <a:latin typeface="Algerian" pitchFamily="82" charset="0"/>
              </a:rPr>
              <a:t>APPLICATIONS  :</a:t>
            </a:r>
          </a:p>
          <a:p>
            <a:pPr marL="342900" indent="-342900">
              <a:buAutoNum type="alphaUcParenBoth"/>
            </a:pPr>
            <a:r>
              <a:rPr lang="en-US" sz="1600" dirty="0" smtClean="0">
                <a:solidFill>
                  <a:schemeClr val="accent6">
                    <a:lumMod val="60000"/>
                    <a:lumOff val="40000"/>
                  </a:schemeClr>
                </a:solidFill>
                <a:latin typeface="Comic Sans MS" pitchFamily="66" charset="0"/>
              </a:rPr>
              <a:t>Hard drawn copper : It is used for conductor, high voltage underground cable and bus bars because of its high mechanical strength.</a:t>
            </a:r>
          </a:p>
          <a:p>
            <a:pPr marL="342900" indent="-342900">
              <a:buAutoNum type="alphaUcParenBoth"/>
            </a:pPr>
            <a:r>
              <a:rPr lang="en-US" sz="1600" dirty="0" smtClean="0">
                <a:solidFill>
                  <a:schemeClr val="accent6">
                    <a:lumMod val="60000"/>
                    <a:lumOff val="40000"/>
                  </a:schemeClr>
                </a:solidFill>
                <a:latin typeface="Comic Sans MS" pitchFamily="66" charset="0"/>
              </a:rPr>
              <a:t>Annealed copper : It is used for insulated conductor in low voltage cables, winding wires for electrical machines and transformers, flexible wires and in making </a:t>
            </a:r>
            <a:r>
              <a:rPr lang="en-US" dirty="0" smtClean="0">
                <a:solidFill>
                  <a:schemeClr val="accent6">
                    <a:lumMod val="60000"/>
                    <a:lumOff val="40000"/>
                  </a:schemeClr>
                </a:solidFill>
              </a:rPr>
              <a:t>coils for any purpose.</a:t>
            </a:r>
          </a:p>
          <a:p>
            <a:pPr marL="342900" indent="-342900"/>
            <a:r>
              <a:rPr lang="en-US" dirty="0" smtClean="0">
                <a:solidFill>
                  <a:schemeClr val="accent6">
                    <a:lumMod val="60000"/>
                    <a:lumOff val="40000"/>
                  </a:schemeClr>
                </a:solidFill>
              </a:rPr>
              <a:t>                      </a:t>
            </a:r>
          </a:p>
          <a:p>
            <a:pPr marL="342900" indent="-342900"/>
            <a:r>
              <a:rPr lang="en-US" sz="2800" dirty="0" smtClean="0">
                <a:solidFill>
                  <a:schemeClr val="accent2">
                    <a:lumMod val="50000"/>
                  </a:schemeClr>
                </a:solidFill>
              </a:rPr>
              <a:t>Comparison of Hard Drawn  and Annealed Copper</a:t>
            </a:r>
            <a:endParaRPr lang="en-US" sz="2800" dirty="0">
              <a:solidFill>
                <a:schemeClr val="accent2">
                  <a:lumMod val="50000"/>
                </a:schemeClr>
              </a:solidFill>
            </a:endParaRPr>
          </a:p>
        </p:txBody>
      </p:sp>
      <p:graphicFrame>
        <p:nvGraphicFramePr>
          <p:cNvPr id="7" name="Table 6"/>
          <p:cNvGraphicFramePr>
            <a:graphicFrameLocks noGrp="1"/>
          </p:cNvGraphicFramePr>
          <p:nvPr/>
        </p:nvGraphicFramePr>
        <p:xfrm>
          <a:off x="228601" y="2543554"/>
          <a:ext cx="8534399" cy="3857246"/>
        </p:xfrm>
        <a:graphic>
          <a:graphicData uri="http://schemas.openxmlformats.org/drawingml/2006/table">
            <a:tbl>
              <a:tblPr firstRow="1" bandRow="1">
                <a:tableStyleId>{5C22544A-7EE6-4342-B048-85BDC9FD1C3A}</a:tableStyleId>
              </a:tblPr>
              <a:tblGrid>
                <a:gridCol w="1219199"/>
                <a:gridCol w="1981200"/>
                <a:gridCol w="2643809"/>
                <a:gridCol w="2690191"/>
              </a:tblGrid>
              <a:tr h="504446">
                <a:tc>
                  <a:txBody>
                    <a:bodyPr/>
                    <a:lstStyle/>
                    <a:p>
                      <a:pPr algn="ctr"/>
                      <a:r>
                        <a:rPr lang="en-US" sz="1400" dirty="0" smtClean="0">
                          <a:latin typeface="Comic Sans MS" pitchFamily="66" charset="0"/>
                        </a:rPr>
                        <a:t>S. NO.</a:t>
                      </a:r>
                      <a:endParaRPr lang="en-US" sz="1400" dirty="0">
                        <a:latin typeface="Comic Sans MS" pitchFamily="66" charset="0"/>
                      </a:endParaRPr>
                    </a:p>
                  </a:txBody>
                  <a:tcPr/>
                </a:tc>
                <a:tc>
                  <a:txBody>
                    <a:bodyPr/>
                    <a:lstStyle/>
                    <a:p>
                      <a:pPr algn="ctr"/>
                      <a:r>
                        <a:rPr lang="en-US" sz="1400" dirty="0" smtClean="0">
                          <a:latin typeface="Comic Sans MS" pitchFamily="66" charset="0"/>
                        </a:rPr>
                        <a:t>PROPERTIES</a:t>
                      </a:r>
                      <a:endParaRPr lang="en-US" sz="1400" dirty="0">
                        <a:latin typeface="Comic Sans MS" pitchFamily="66" charset="0"/>
                      </a:endParaRPr>
                    </a:p>
                  </a:txBody>
                  <a:tcPr/>
                </a:tc>
                <a:tc>
                  <a:txBody>
                    <a:bodyPr/>
                    <a:lstStyle/>
                    <a:p>
                      <a:pPr algn="ctr"/>
                      <a:r>
                        <a:rPr lang="en-US" sz="1400" dirty="0" smtClean="0">
                          <a:latin typeface="Comic Sans MS" pitchFamily="66" charset="0"/>
                        </a:rPr>
                        <a:t>HARD DRAWN COPPER</a:t>
                      </a:r>
                      <a:endParaRPr lang="en-US" sz="1400" dirty="0">
                        <a:latin typeface="Comic Sans MS" pitchFamily="66" charset="0"/>
                      </a:endParaRPr>
                    </a:p>
                  </a:txBody>
                  <a:tcPr/>
                </a:tc>
                <a:tc>
                  <a:txBody>
                    <a:bodyPr/>
                    <a:lstStyle/>
                    <a:p>
                      <a:pPr algn="ctr"/>
                      <a:r>
                        <a:rPr lang="en-US" sz="1400" dirty="0" smtClean="0">
                          <a:latin typeface="Comic Sans MS" pitchFamily="66" charset="0"/>
                        </a:rPr>
                        <a:t>ANNEALED COPPER</a:t>
                      </a:r>
                      <a:endParaRPr lang="en-US" sz="1400" dirty="0">
                        <a:latin typeface="Comic Sans MS" pitchFamily="66" charset="0"/>
                      </a:endParaRPr>
                    </a:p>
                  </a:txBody>
                  <a:tcPr/>
                </a:tc>
              </a:tr>
              <a:tr h="1005840">
                <a:tc>
                  <a:txBody>
                    <a:bodyPr/>
                    <a:lstStyle/>
                    <a:p>
                      <a:pPr algn="ctr"/>
                      <a:r>
                        <a:rPr lang="en-US" sz="1400" dirty="0" smtClean="0">
                          <a:latin typeface="Comic Sans MS" pitchFamily="66" charset="0"/>
                        </a:rPr>
                        <a:t>1</a:t>
                      </a:r>
                      <a:endParaRPr lang="en-US" sz="1400" dirty="0">
                        <a:latin typeface="Comic Sans MS" pitchFamily="66" charset="0"/>
                      </a:endParaRPr>
                    </a:p>
                  </a:txBody>
                  <a:tcPr/>
                </a:tc>
                <a:tc>
                  <a:txBody>
                    <a:bodyPr/>
                    <a:lstStyle/>
                    <a:p>
                      <a:pPr algn="ctr"/>
                      <a:r>
                        <a:rPr lang="en-US" sz="1400" dirty="0" smtClean="0">
                          <a:latin typeface="Comic Sans MS" pitchFamily="66" charset="0"/>
                        </a:rPr>
                        <a:t>Preparation</a:t>
                      </a:r>
                      <a:endParaRPr lang="en-US" sz="1400" dirty="0">
                        <a:latin typeface="Comic Sans MS" pitchFamily="66" charset="0"/>
                      </a:endParaRPr>
                    </a:p>
                  </a:txBody>
                  <a:tcPr/>
                </a:tc>
                <a:tc>
                  <a:txBody>
                    <a:bodyPr/>
                    <a:lstStyle/>
                    <a:p>
                      <a:pPr algn="ctr"/>
                      <a:r>
                        <a:rPr lang="en-US" sz="1400" dirty="0" smtClean="0">
                          <a:latin typeface="Comic Sans MS" pitchFamily="66" charset="0"/>
                        </a:rPr>
                        <a:t>It is made by drawing copper bars in cold conditions.</a:t>
                      </a:r>
                      <a:endParaRPr lang="en-US" sz="1400" dirty="0">
                        <a:latin typeface="Comic Sans MS" pitchFamily="66" charset="0"/>
                      </a:endParaRPr>
                    </a:p>
                  </a:txBody>
                  <a:tcPr/>
                </a:tc>
                <a:tc>
                  <a:txBody>
                    <a:bodyPr/>
                    <a:lstStyle/>
                    <a:p>
                      <a:pPr algn="ctr"/>
                      <a:r>
                        <a:rPr lang="en-US" sz="1400" dirty="0" smtClean="0">
                          <a:latin typeface="Comic Sans MS" pitchFamily="66" charset="0"/>
                        </a:rPr>
                        <a:t>It is made by raising the</a:t>
                      </a:r>
                      <a:r>
                        <a:rPr lang="en-US" sz="1400" baseline="0" dirty="0" smtClean="0">
                          <a:latin typeface="Comic Sans MS" pitchFamily="66" charset="0"/>
                        </a:rPr>
                        <a:t> temperature of hard drawn copper and then allowed to cool at room temperature.</a:t>
                      </a:r>
                      <a:endParaRPr lang="en-US" sz="1400" dirty="0">
                        <a:latin typeface="Comic Sans MS" pitchFamily="66" charset="0"/>
                      </a:endParaRPr>
                    </a:p>
                  </a:txBody>
                  <a:tcPr/>
                </a:tc>
              </a:tr>
              <a:tr h="310899">
                <a:tc>
                  <a:txBody>
                    <a:bodyPr/>
                    <a:lstStyle/>
                    <a:p>
                      <a:pPr algn="ctr"/>
                      <a:r>
                        <a:rPr lang="en-US" sz="1400" dirty="0" smtClean="0">
                          <a:latin typeface="Comic Sans MS" pitchFamily="66" charset="0"/>
                        </a:rPr>
                        <a:t>2</a:t>
                      </a:r>
                      <a:endParaRPr lang="en-US" sz="1400" dirty="0">
                        <a:latin typeface="Comic Sans MS" pitchFamily="66" charset="0"/>
                      </a:endParaRPr>
                    </a:p>
                  </a:txBody>
                  <a:tcPr/>
                </a:tc>
                <a:tc>
                  <a:txBody>
                    <a:bodyPr/>
                    <a:lstStyle/>
                    <a:p>
                      <a:pPr algn="ctr"/>
                      <a:r>
                        <a:rPr lang="en-US" sz="1400" dirty="0" smtClean="0">
                          <a:latin typeface="Comic Sans MS" pitchFamily="66" charset="0"/>
                        </a:rPr>
                        <a:t>Hardness</a:t>
                      </a:r>
                      <a:endParaRPr lang="en-US" sz="1400" dirty="0">
                        <a:latin typeface="Comic Sans MS" pitchFamily="66" charset="0"/>
                      </a:endParaRPr>
                    </a:p>
                  </a:txBody>
                  <a:tcPr/>
                </a:tc>
                <a:tc>
                  <a:txBody>
                    <a:bodyPr/>
                    <a:lstStyle/>
                    <a:p>
                      <a:pPr algn="ctr"/>
                      <a:r>
                        <a:rPr lang="en-US" sz="1400" dirty="0" smtClean="0">
                          <a:latin typeface="Comic Sans MS" pitchFamily="66" charset="0"/>
                        </a:rPr>
                        <a:t>It is very hard</a:t>
                      </a:r>
                      <a:endParaRPr lang="en-US" sz="1400" dirty="0">
                        <a:latin typeface="Comic Sans MS" pitchFamily="66" charset="0"/>
                      </a:endParaRPr>
                    </a:p>
                  </a:txBody>
                  <a:tcPr/>
                </a:tc>
                <a:tc>
                  <a:txBody>
                    <a:bodyPr/>
                    <a:lstStyle/>
                    <a:p>
                      <a:pPr algn="ctr"/>
                      <a:r>
                        <a:rPr lang="en-US" sz="1400" dirty="0" smtClean="0">
                          <a:latin typeface="Comic Sans MS" pitchFamily="66" charset="0"/>
                        </a:rPr>
                        <a:t>It is soft.</a:t>
                      </a:r>
                      <a:endParaRPr lang="en-US" sz="1400" dirty="0">
                        <a:latin typeface="Comic Sans MS" pitchFamily="66" charset="0"/>
                      </a:endParaRPr>
                    </a:p>
                  </a:txBody>
                  <a:tcPr/>
                </a:tc>
              </a:tr>
              <a:tr h="388615">
                <a:tc>
                  <a:txBody>
                    <a:bodyPr/>
                    <a:lstStyle/>
                    <a:p>
                      <a:pPr algn="ctr"/>
                      <a:r>
                        <a:rPr lang="en-US" sz="1400" dirty="0" smtClean="0">
                          <a:latin typeface="Comic Sans MS" pitchFamily="66" charset="0"/>
                        </a:rPr>
                        <a:t>3</a:t>
                      </a:r>
                      <a:endParaRPr lang="en-US" sz="1400" dirty="0">
                        <a:latin typeface="Comic Sans MS" pitchFamily="66" charset="0"/>
                      </a:endParaRPr>
                    </a:p>
                  </a:txBody>
                  <a:tcPr/>
                </a:tc>
                <a:tc>
                  <a:txBody>
                    <a:bodyPr/>
                    <a:lstStyle/>
                    <a:p>
                      <a:pPr algn="ctr"/>
                      <a:r>
                        <a:rPr lang="en-US" sz="1400" dirty="0" smtClean="0">
                          <a:latin typeface="Comic Sans MS" pitchFamily="66" charset="0"/>
                        </a:rPr>
                        <a:t>Resistivity</a:t>
                      </a:r>
                      <a:endParaRPr lang="en-US" sz="1400" dirty="0">
                        <a:latin typeface="Comic Sans MS" pitchFamily="66" charset="0"/>
                      </a:endParaRPr>
                    </a:p>
                  </a:txBody>
                  <a:tcPr/>
                </a:tc>
                <a:tc>
                  <a:txBody>
                    <a:bodyPr/>
                    <a:lstStyle/>
                    <a:p>
                      <a:pPr algn="ctr"/>
                      <a:r>
                        <a:rPr lang="en-US" sz="1400" dirty="0" smtClean="0">
                          <a:latin typeface="Comic Sans MS" pitchFamily="66" charset="0"/>
                        </a:rPr>
                        <a:t>It is same for both the types</a:t>
                      </a:r>
                      <a:endParaRPr lang="en-US" sz="1400" dirty="0">
                        <a:latin typeface="Comic Sans MS" pitchFamily="66" charset="0"/>
                      </a:endParaRPr>
                    </a:p>
                  </a:txBody>
                  <a:tcPr/>
                </a:tc>
                <a:tc>
                  <a:txBody>
                    <a:bodyPr/>
                    <a:lstStyle/>
                    <a:p>
                      <a:pPr algn="ctr"/>
                      <a:r>
                        <a:rPr lang="en-US" sz="1400" dirty="0" smtClean="0">
                          <a:latin typeface="Comic Sans MS" pitchFamily="66" charset="0"/>
                        </a:rPr>
                        <a:t>It remains same.</a:t>
                      </a:r>
                      <a:endParaRPr lang="en-US" sz="1400" dirty="0">
                        <a:latin typeface="Comic Sans MS" pitchFamily="66" charset="0"/>
                      </a:endParaRPr>
                    </a:p>
                  </a:txBody>
                  <a:tcPr/>
                </a:tc>
              </a:tr>
              <a:tr h="527018">
                <a:tc>
                  <a:txBody>
                    <a:bodyPr/>
                    <a:lstStyle/>
                    <a:p>
                      <a:pPr algn="ctr"/>
                      <a:r>
                        <a:rPr lang="en-US" sz="1400" dirty="0" smtClean="0">
                          <a:latin typeface="Comic Sans MS" pitchFamily="66" charset="0"/>
                        </a:rPr>
                        <a:t>4</a:t>
                      </a:r>
                      <a:endParaRPr lang="en-US" sz="1400" dirty="0">
                        <a:latin typeface="Comic Sans MS" pitchFamily="66" charset="0"/>
                      </a:endParaRPr>
                    </a:p>
                  </a:txBody>
                  <a:tcPr/>
                </a:tc>
                <a:tc>
                  <a:txBody>
                    <a:bodyPr/>
                    <a:lstStyle/>
                    <a:p>
                      <a:pPr algn="ctr"/>
                      <a:r>
                        <a:rPr lang="en-US" sz="1400" dirty="0" smtClean="0">
                          <a:latin typeface="Comic Sans MS" pitchFamily="66" charset="0"/>
                        </a:rPr>
                        <a:t>Tensile strength</a:t>
                      </a:r>
                      <a:endParaRPr lang="en-US" sz="1400" dirty="0">
                        <a:latin typeface="Comic Sans MS" pitchFamily="66" charset="0"/>
                      </a:endParaRPr>
                    </a:p>
                  </a:txBody>
                  <a:tcPr/>
                </a:tc>
                <a:tc>
                  <a:txBody>
                    <a:bodyPr/>
                    <a:lstStyle/>
                    <a:p>
                      <a:pPr algn="ctr"/>
                      <a:r>
                        <a:rPr lang="en-US" sz="1400" dirty="0" smtClean="0">
                          <a:latin typeface="Comic Sans MS" pitchFamily="66" charset="0"/>
                        </a:rPr>
                        <a:t>Comparatively  high.(8.25</a:t>
                      </a:r>
                      <a:r>
                        <a:rPr lang="en-US" sz="1400" baseline="0" dirty="0" smtClean="0">
                          <a:latin typeface="Comic Sans MS" pitchFamily="66" charset="0"/>
                        </a:rPr>
                        <a:t>T/cm</a:t>
                      </a:r>
                      <a:r>
                        <a:rPr lang="en-US" sz="1400" baseline="30000" dirty="0" smtClean="0">
                          <a:latin typeface="Comic Sans MS" pitchFamily="66" charset="0"/>
                        </a:rPr>
                        <a:t>2</a:t>
                      </a:r>
                      <a:r>
                        <a:rPr lang="en-US" sz="1400" baseline="0" dirty="0" smtClean="0">
                          <a:latin typeface="Comic Sans MS" pitchFamily="66" charset="0"/>
                        </a:rPr>
                        <a:t>)</a:t>
                      </a:r>
                      <a:endParaRPr lang="en-US" sz="1400" dirty="0">
                        <a:latin typeface="Comic Sans MS" pitchFamily="66" charset="0"/>
                      </a:endParaRPr>
                    </a:p>
                  </a:txBody>
                  <a:tcPr/>
                </a:tc>
                <a:tc>
                  <a:txBody>
                    <a:bodyPr/>
                    <a:lstStyle/>
                    <a:p>
                      <a:pPr algn="ctr"/>
                      <a:r>
                        <a:rPr lang="en-US" sz="1400" dirty="0" smtClean="0">
                          <a:latin typeface="Comic Sans MS" pitchFamily="66" charset="0"/>
                        </a:rPr>
                        <a:t>Comparatively low (4.5T/cm</a:t>
                      </a:r>
                      <a:r>
                        <a:rPr lang="en-US" sz="1400" baseline="30000" dirty="0" smtClean="0">
                          <a:latin typeface="Comic Sans MS" pitchFamily="66" charset="0"/>
                        </a:rPr>
                        <a:t>2</a:t>
                      </a:r>
                      <a:r>
                        <a:rPr lang="en-US" sz="1400" dirty="0" smtClean="0">
                          <a:latin typeface="Comic Sans MS" pitchFamily="66" charset="0"/>
                        </a:rPr>
                        <a:t>)</a:t>
                      </a:r>
                      <a:endParaRPr lang="en-US" sz="1400" dirty="0">
                        <a:latin typeface="Comic Sans MS" pitchFamily="66" charset="0"/>
                      </a:endParaRPr>
                    </a:p>
                  </a:txBody>
                  <a:tcPr/>
                </a:tc>
              </a:tr>
              <a:tr h="615982">
                <a:tc>
                  <a:txBody>
                    <a:bodyPr/>
                    <a:lstStyle/>
                    <a:p>
                      <a:pPr algn="ctr"/>
                      <a:r>
                        <a:rPr lang="en-US" sz="1400" dirty="0" smtClean="0">
                          <a:latin typeface="Comic Sans MS" pitchFamily="66" charset="0"/>
                        </a:rPr>
                        <a:t>5</a:t>
                      </a:r>
                      <a:endParaRPr lang="en-US" sz="1400" dirty="0">
                        <a:latin typeface="Comic Sans MS" pitchFamily="66" charset="0"/>
                      </a:endParaRPr>
                    </a:p>
                  </a:txBody>
                  <a:tcPr/>
                </a:tc>
                <a:tc>
                  <a:txBody>
                    <a:bodyPr/>
                    <a:lstStyle/>
                    <a:p>
                      <a:pPr algn="ctr"/>
                      <a:r>
                        <a:rPr lang="en-US" sz="1400" dirty="0" smtClean="0">
                          <a:latin typeface="Comic Sans MS" pitchFamily="66" charset="0"/>
                        </a:rPr>
                        <a:t>Density</a:t>
                      </a:r>
                      <a:endParaRPr lang="en-US" sz="1400" dirty="0">
                        <a:latin typeface="Comic Sans MS" pitchFamily="66" charset="0"/>
                      </a:endParaRPr>
                    </a:p>
                  </a:txBody>
                  <a:tcPr/>
                </a:tc>
                <a:tc>
                  <a:txBody>
                    <a:bodyPr/>
                    <a:lstStyle/>
                    <a:p>
                      <a:pPr algn="ctr"/>
                      <a:r>
                        <a:rPr lang="en-US" sz="1400" dirty="0" smtClean="0">
                          <a:latin typeface="Comic Sans MS" pitchFamily="66" charset="0"/>
                        </a:rPr>
                        <a:t>A</a:t>
                      </a:r>
                      <a:r>
                        <a:rPr lang="en-US" sz="1400" baseline="0" dirty="0" smtClean="0">
                          <a:latin typeface="Comic Sans MS" pitchFamily="66" charset="0"/>
                        </a:rPr>
                        <a:t> little above the average density(8.92 gm/cc)</a:t>
                      </a:r>
                      <a:endParaRPr lang="en-US" sz="1400" dirty="0">
                        <a:latin typeface="Comic Sans MS" pitchFamily="66" charset="0"/>
                      </a:endParaRPr>
                    </a:p>
                  </a:txBody>
                  <a:tcPr/>
                </a:tc>
                <a:tc>
                  <a:txBody>
                    <a:bodyPr/>
                    <a:lstStyle/>
                    <a:p>
                      <a:pPr algn="ctr"/>
                      <a:r>
                        <a:rPr lang="en-US" sz="1400" dirty="0" smtClean="0">
                          <a:latin typeface="Comic Sans MS" pitchFamily="66" charset="0"/>
                        </a:rPr>
                        <a:t>Comparatively</a:t>
                      </a:r>
                      <a:r>
                        <a:rPr lang="en-US" sz="1400" baseline="0" dirty="0" smtClean="0">
                          <a:latin typeface="Comic Sans MS" pitchFamily="66" charset="0"/>
                        </a:rPr>
                        <a:t> less density(8.88 gm/ cc)</a:t>
                      </a:r>
                      <a:endParaRPr lang="en-US" sz="1400" dirty="0">
                        <a:latin typeface="Comic Sans MS" pitchFamily="66" charset="0"/>
                      </a:endParaRPr>
                    </a:p>
                  </a:txBody>
                  <a:tcPr/>
                </a:tc>
              </a:tr>
              <a:tr h="504446">
                <a:tc>
                  <a:txBody>
                    <a:bodyPr/>
                    <a:lstStyle/>
                    <a:p>
                      <a:pPr algn="ctr"/>
                      <a:r>
                        <a:rPr lang="en-US" sz="1400" dirty="0" smtClean="0">
                          <a:latin typeface="Comic Sans MS" pitchFamily="66" charset="0"/>
                        </a:rPr>
                        <a:t>6</a:t>
                      </a:r>
                      <a:endParaRPr lang="en-US" sz="1400" dirty="0">
                        <a:latin typeface="Comic Sans MS" pitchFamily="66" charset="0"/>
                      </a:endParaRPr>
                    </a:p>
                  </a:txBody>
                  <a:tcPr/>
                </a:tc>
                <a:tc>
                  <a:txBody>
                    <a:bodyPr/>
                    <a:lstStyle/>
                    <a:p>
                      <a:pPr algn="ctr"/>
                      <a:r>
                        <a:rPr lang="en-US" sz="1400" dirty="0" smtClean="0">
                          <a:latin typeface="Comic Sans MS" pitchFamily="66" charset="0"/>
                        </a:rPr>
                        <a:t>Flexibility</a:t>
                      </a:r>
                      <a:endParaRPr lang="en-US" sz="1400" dirty="0">
                        <a:latin typeface="Comic Sans MS" pitchFamily="66" charset="0"/>
                      </a:endParaRPr>
                    </a:p>
                  </a:txBody>
                  <a:tcPr/>
                </a:tc>
                <a:tc>
                  <a:txBody>
                    <a:bodyPr/>
                    <a:lstStyle/>
                    <a:p>
                      <a:pPr algn="ctr"/>
                      <a:r>
                        <a:rPr lang="en-US" sz="1400" dirty="0" smtClean="0">
                          <a:latin typeface="Comic Sans MS" pitchFamily="66" charset="0"/>
                        </a:rPr>
                        <a:t>Being</a:t>
                      </a:r>
                      <a:r>
                        <a:rPr lang="en-US" sz="1400" baseline="0" dirty="0" smtClean="0">
                          <a:latin typeface="Comic Sans MS" pitchFamily="66" charset="0"/>
                        </a:rPr>
                        <a:t> hard, it is less flexible.</a:t>
                      </a:r>
                      <a:endParaRPr lang="en-US" sz="1400" dirty="0">
                        <a:latin typeface="Comic Sans MS" pitchFamily="66" charset="0"/>
                      </a:endParaRPr>
                    </a:p>
                  </a:txBody>
                  <a:tcPr/>
                </a:tc>
                <a:tc>
                  <a:txBody>
                    <a:bodyPr/>
                    <a:lstStyle/>
                    <a:p>
                      <a:pPr algn="ctr"/>
                      <a:r>
                        <a:rPr lang="en-US" sz="1400" dirty="0" smtClean="0">
                          <a:latin typeface="Comic Sans MS" pitchFamily="66" charset="0"/>
                        </a:rPr>
                        <a:t>Being soft, it is more flexible.</a:t>
                      </a:r>
                      <a:endParaRPr lang="en-US" sz="1400" dirty="0">
                        <a:latin typeface="Comic Sans MS" pitchFamily="66" charset="0"/>
                      </a:endParaRPr>
                    </a:p>
                  </a:txBody>
                  <a:tcPr/>
                </a:tc>
              </a:tr>
            </a:tbl>
          </a:graphicData>
        </a:graphic>
      </p:graphicFrame>
    </p:spTree>
  </p:cSld>
  <p:clrMapOvr>
    <a:masterClrMapping/>
  </p:clrMapOvr>
  <p:transition>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0"/>
            <a:ext cx="8305800" cy="6740307"/>
          </a:xfrm>
          <a:prstGeom prst="rect">
            <a:avLst/>
          </a:prstGeom>
          <a:noFill/>
        </p:spPr>
        <p:txBody>
          <a:bodyPr wrap="square" rtlCol="0">
            <a:spAutoFit/>
          </a:bodyPr>
          <a:lstStyle/>
          <a:p>
            <a:endParaRPr lang="en-US" dirty="0" smtClean="0"/>
          </a:p>
          <a:p>
            <a:r>
              <a:rPr lang="en-US" dirty="0" smtClean="0">
                <a:solidFill>
                  <a:schemeClr val="bg2">
                    <a:lumMod val="50000"/>
                  </a:schemeClr>
                </a:solidFill>
              </a:rPr>
              <a:t>4 ALUMINIUM </a:t>
            </a:r>
            <a:r>
              <a:rPr lang="en-US" dirty="0" smtClean="0">
                <a:solidFill>
                  <a:srgbClr val="7030A0"/>
                </a:solidFill>
              </a:rPr>
              <a:t>(Symbol –Al, Atomic number-13, Atomic weight-27)</a:t>
            </a:r>
          </a:p>
          <a:p>
            <a:r>
              <a:rPr lang="en-US" dirty="0" smtClean="0">
                <a:solidFill>
                  <a:srgbClr val="7030A0"/>
                </a:solidFill>
              </a:rPr>
              <a:t>Aluminium is a white colored metal, most commonly and universally used conducting material . It is used in the field of electrical engineering. Its conductivity is next to copper. It possesses the following electrical, physical and chemical properties.</a:t>
            </a:r>
          </a:p>
          <a:p>
            <a:pPr marL="400050" indent="-400050">
              <a:buAutoNum type="romanLcParenBoth"/>
            </a:pPr>
            <a:r>
              <a:rPr lang="en-US" dirty="0" smtClean="0">
                <a:solidFill>
                  <a:srgbClr val="7030A0"/>
                </a:solidFill>
              </a:rPr>
              <a:t>It is silver white in colour.</a:t>
            </a:r>
          </a:p>
          <a:p>
            <a:pPr marL="400050" indent="-400050">
              <a:buAutoNum type="romanLcParenBoth"/>
            </a:pPr>
            <a:r>
              <a:rPr lang="en-US" dirty="0" smtClean="0">
                <a:solidFill>
                  <a:srgbClr val="7030A0"/>
                </a:solidFill>
              </a:rPr>
              <a:t>It is malleable and ductile and can be drawn into thin wires.</a:t>
            </a:r>
          </a:p>
          <a:p>
            <a:pPr marL="400050" indent="-400050">
              <a:buAutoNum type="romanLcParenBoth"/>
            </a:pPr>
            <a:r>
              <a:rPr lang="en-US" dirty="0" smtClean="0">
                <a:solidFill>
                  <a:srgbClr val="7030A0"/>
                </a:solidFill>
              </a:rPr>
              <a:t>It offers high resistance to corrosion due to oxide layer formed on its surface when exposed to atmosphere. But aluminium oxide layer  had higher resistivity  and act as an insulator.</a:t>
            </a:r>
          </a:p>
          <a:p>
            <a:pPr marL="400050" indent="-400050">
              <a:buAutoNum type="romanLcParenBoth"/>
            </a:pPr>
            <a:r>
              <a:rPr lang="en-US" dirty="0" smtClean="0">
                <a:solidFill>
                  <a:srgbClr val="7030A0"/>
                </a:solidFill>
              </a:rPr>
              <a:t>Its melting point is 655 ˚C.</a:t>
            </a:r>
          </a:p>
          <a:p>
            <a:pPr marL="400050" indent="-400050">
              <a:buAutoNum type="romanLcParenBoth"/>
            </a:pPr>
            <a:r>
              <a:rPr lang="en-US" dirty="0" smtClean="0">
                <a:solidFill>
                  <a:srgbClr val="7030A0"/>
                </a:solidFill>
              </a:rPr>
              <a:t>Its boiling point is 2057 ˚C</a:t>
            </a:r>
          </a:p>
          <a:p>
            <a:pPr marL="400050" indent="-400050">
              <a:buAutoNum type="romanLcParenBoth"/>
            </a:pPr>
            <a:r>
              <a:rPr lang="en-US" dirty="0" smtClean="0">
                <a:solidFill>
                  <a:srgbClr val="7030A0"/>
                </a:solidFill>
              </a:rPr>
              <a:t>Its density at 20 C is 2.70 gm/cm</a:t>
            </a:r>
            <a:r>
              <a:rPr lang="en-US" baseline="30000" dirty="0" smtClean="0">
                <a:solidFill>
                  <a:srgbClr val="7030A0"/>
                </a:solidFill>
              </a:rPr>
              <a:t>3.</a:t>
            </a:r>
          </a:p>
          <a:p>
            <a:pPr marL="400050" indent="-400050">
              <a:buAutoNum type="romanLcParenBoth"/>
            </a:pPr>
            <a:r>
              <a:rPr lang="en-US" dirty="0" smtClean="0">
                <a:solidFill>
                  <a:srgbClr val="7030A0"/>
                </a:solidFill>
              </a:rPr>
              <a:t>Its temperature co-efficient is 0.004˚/C</a:t>
            </a:r>
          </a:p>
          <a:p>
            <a:pPr marL="400050" indent="-400050">
              <a:buAutoNum type="romanLcParenBoth"/>
            </a:pPr>
            <a:r>
              <a:rPr lang="en-US" dirty="0" smtClean="0">
                <a:solidFill>
                  <a:srgbClr val="7030A0"/>
                </a:solidFill>
              </a:rPr>
              <a:t>Its resistivity is 2.69 µ</a:t>
            </a:r>
            <a:r>
              <a:rPr lang="el-GR" dirty="0" smtClean="0">
                <a:solidFill>
                  <a:srgbClr val="7030A0"/>
                </a:solidFill>
              </a:rPr>
              <a:t>Ω</a:t>
            </a:r>
            <a:r>
              <a:rPr lang="en-US" dirty="0" smtClean="0">
                <a:solidFill>
                  <a:srgbClr val="7030A0"/>
                </a:solidFill>
              </a:rPr>
              <a:t>-m. </a:t>
            </a:r>
          </a:p>
          <a:p>
            <a:pPr marL="400050" indent="-400050">
              <a:buAutoNum type="romanLcParenBoth"/>
            </a:pPr>
            <a:r>
              <a:rPr lang="en-US" dirty="0" smtClean="0">
                <a:solidFill>
                  <a:srgbClr val="7030A0"/>
                </a:solidFill>
              </a:rPr>
              <a:t>It is much lighter than copper for same mass.</a:t>
            </a:r>
          </a:p>
          <a:p>
            <a:pPr marL="400050" indent="-400050">
              <a:buAutoNum type="romanLcParenBoth"/>
            </a:pPr>
            <a:r>
              <a:rPr lang="en-US" dirty="0" smtClean="0">
                <a:solidFill>
                  <a:srgbClr val="7030A0"/>
                </a:solidFill>
              </a:rPr>
              <a:t>It is softer than copper.</a:t>
            </a:r>
          </a:p>
          <a:p>
            <a:pPr marL="400050" indent="-400050"/>
            <a:r>
              <a:rPr lang="en-US" dirty="0" smtClean="0">
                <a:solidFill>
                  <a:srgbClr val="7030A0"/>
                </a:solidFill>
              </a:rPr>
              <a:t>APPLICATIONS:</a:t>
            </a:r>
          </a:p>
          <a:p>
            <a:pPr marL="400050" indent="-400050"/>
            <a:r>
              <a:rPr lang="en-US" dirty="0" smtClean="0">
                <a:solidFill>
                  <a:srgbClr val="7030A0"/>
                </a:solidFill>
              </a:rPr>
              <a:t>Being soft material and highly ductile , it is used in flexible electric wires. Aluminium is used as a conductor for power transmission and distribution. It is also used in overhead transmission lines , bus bars etc. The most important and practical use of aluminium is as ACSR conductors.  </a:t>
            </a:r>
          </a:p>
          <a:p>
            <a:pPr marL="400050" indent="-400050">
              <a:buAutoNum type="romanLcParenBoth"/>
            </a:pPr>
            <a:endParaRPr lang="en-US" dirty="0" smtClean="0"/>
          </a:p>
        </p:txBody>
      </p:sp>
    </p:spTree>
  </p:cSld>
  <p:clrMapOvr>
    <a:masterClrMapping/>
  </p:clrMapOvr>
  <p:transition>
    <p:split orient="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229600" cy="5447645"/>
          </a:xfrm>
          <a:prstGeom prst="rect">
            <a:avLst/>
          </a:prstGeom>
          <a:noFill/>
        </p:spPr>
        <p:txBody>
          <a:bodyPr wrap="square" rtlCol="0">
            <a:spAutoFit/>
          </a:bodyPr>
          <a:lstStyle/>
          <a:p>
            <a:r>
              <a:rPr lang="en-US" sz="2400" dirty="0" smtClean="0">
                <a:solidFill>
                  <a:srgbClr val="7030A0"/>
                </a:solidFill>
                <a:latin typeface="Comic Sans MS" pitchFamily="66" charset="0"/>
              </a:rPr>
              <a:t>BUNDLED CONDUCTORS AND ITS APPLICATIONS</a:t>
            </a:r>
          </a:p>
          <a:p>
            <a:r>
              <a:rPr lang="en-US" sz="2400" dirty="0" smtClean="0">
                <a:solidFill>
                  <a:schemeClr val="accent4">
                    <a:lumMod val="60000"/>
                    <a:lumOff val="40000"/>
                  </a:schemeClr>
                </a:solidFill>
              </a:rPr>
              <a:t>A bundle conductor is a conductor  which is made of two or more sub conductors and it is used as one phase conductor. If the transmission voltage exceeds 230 KV, Then it is not possible to use a single round conductor. We prefer to use more than one conductor per phase</a:t>
            </a:r>
            <a:r>
              <a:rPr lang="en-US" dirty="0" smtClean="0"/>
              <a:t>. </a:t>
            </a:r>
          </a:p>
          <a:p>
            <a:endParaRPr lang="en-US" dirty="0" smtClean="0"/>
          </a:p>
          <a:p>
            <a:r>
              <a:rPr lang="en-US" sz="2400" dirty="0" smtClean="0">
                <a:solidFill>
                  <a:srgbClr val="7030A0"/>
                </a:solidFill>
                <a:latin typeface="Comic Sans MS" pitchFamily="66" charset="0"/>
              </a:rPr>
              <a:t>ADVANTAGES OF  BUNDLED CONDUCTORS.</a:t>
            </a:r>
          </a:p>
          <a:p>
            <a:r>
              <a:rPr lang="en-US" sz="2400" dirty="0" smtClean="0">
                <a:solidFill>
                  <a:schemeClr val="accent4">
                    <a:lumMod val="60000"/>
                    <a:lumOff val="40000"/>
                  </a:schemeClr>
                </a:solidFill>
              </a:rPr>
              <a:t>1 By using bundle conductors, we can reduce the reactance of lines.</a:t>
            </a:r>
          </a:p>
          <a:p>
            <a:r>
              <a:rPr lang="en-US" sz="2400" dirty="0" smtClean="0">
                <a:solidFill>
                  <a:schemeClr val="accent4">
                    <a:lumMod val="60000"/>
                    <a:lumOff val="40000"/>
                  </a:schemeClr>
                </a:solidFill>
              </a:rPr>
              <a:t>2 Bundle conductors reduce the voltage gradient.</a:t>
            </a:r>
          </a:p>
          <a:p>
            <a:r>
              <a:rPr lang="en-US" sz="2400" dirty="0" smtClean="0">
                <a:solidFill>
                  <a:schemeClr val="accent4">
                    <a:lumMod val="60000"/>
                    <a:lumOff val="40000"/>
                  </a:schemeClr>
                </a:solidFill>
              </a:rPr>
              <a:t>3 Bundle conductor reduce the corona loss. </a:t>
            </a:r>
          </a:p>
          <a:p>
            <a:r>
              <a:rPr lang="en-US" sz="2400" dirty="0" smtClean="0">
                <a:solidFill>
                  <a:schemeClr val="accent4">
                    <a:lumMod val="60000"/>
                    <a:lumOff val="40000"/>
                  </a:schemeClr>
                </a:solidFill>
              </a:rPr>
              <a:t>4 It reduce radio interference.</a:t>
            </a:r>
          </a:p>
          <a:p>
            <a:r>
              <a:rPr lang="en-US" sz="2400" dirty="0" smtClean="0">
                <a:solidFill>
                  <a:schemeClr val="accent4">
                    <a:lumMod val="60000"/>
                    <a:lumOff val="40000"/>
                  </a:schemeClr>
                </a:solidFill>
              </a:rPr>
              <a:t>5 It reduces surge impedance.</a:t>
            </a:r>
          </a:p>
          <a:p>
            <a:endParaRPr lang="en-US" dirty="0"/>
          </a:p>
        </p:txBody>
      </p:sp>
    </p:spTree>
  </p:cSld>
  <p:clrMapOvr>
    <a:masterClrMapping/>
  </p:clrMapOvr>
  <p:transition>
    <p:zoom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94692"/>
            <a:ext cx="8382000" cy="6740307"/>
          </a:xfrm>
          <a:prstGeom prst="rect">
            <a:avLst/>
          </a:prstGeom>
          <a:noFill/>
        </p:spPr>
        <p:txBody>
          <a:bodyPr wrap="square" rtlCol="0">
            <a:spAutoFit/>
          </a:bodyPr>
          <a:lstStyle/>
          <a:p>
            <a:r>
              <a:rPr lang="en-US" dirty="0" smtClean="0">
                <a:solidFill>
                  <a:schemeClr val="accent4">
                    <a:lumMod val="60000"/>
                    <a:lumOff val="40000"/>
                  </a:schemeClr>
                </a:solidFill>
                <a:latin typeface="Comic Sans MS" pitchFamily="66" charset="0"/>
              </a:rPr>
              <a:t>HIGH RESISTIVITY CONDUCTING MATERIALS</a:t>
            </a:r>
          </a:p>
          <a:p>
            <a:r>
              <a:rPr lang="en-US" dirty="0" smtClean="0">
                <a:solidFill>
                  <a:schemeClr val="bg1">
                    <a:lumMod val="95000"/>
                    <a:lumOff val="5000"/>
                  </a:schemeClr>
                </a:solidFill>
                <a:latin typeface="Comic Sans MS" pitchFamily="66" charset="0"/>
              </a:rPr>
              <a:t>The conducting materials which have high resistivity are called high resistivity conducting </a:t>
            </a:r>
            <a:r>
              <a:rPr lang="en-US" dirty="0" err="1" smtClean="0">
                <a:solidFill>
                  <a:schemeClr val="bg1">
                    <a:lumMod val="95000"/>
                    <a:lumOff val="5000"/>
                  </a:schemeClr>
                </a:solidFill>
                <a:latin typeface="Comic Sans MS" pitchFamily="66" charset="0"/>
              </a:rPr>
              <a:t>materials.The</a:t>
            </a:r>
            <a:r>
              <a:rPr lang="en-US" dirty="0" smtClean="0">
                <a:solidFill>
                  <a:schemeClr val="bg1">
                    <a:lumMod val="95000"/>
                    <a:lumOff val="5000"/>
                  </a:schemeClr>
                </a:solidFill>
                <a:latin typeface="Comic Sans MS" pitchFamily="66" charset="0"/>
              </a:rPr>
              <a:t> resistivity of such materials ranges from 10</a:t>
            </a:r>
            <a:r>
              <a:rPr lang="en-US" baseline="30000" dirty="0" smtClean="0">
                <a:solidFill>
                  <a:schemeClr val="bg1">
                    <a:lumMod val="95000"/>
                    <a:lumOff val="5000"/>
                  </a:schemeClr>
                </a:solidFill>
                <a:latin typeface="Comic Sans MS" pitchFamily="66" charset="0"/>
              </a:rPr>
              <a:t>-6</a:t>
            </a:r>
            <a:r>
              <a:rPr lang="en-US" dirty="0" smtClean="0">
                <a:solidFill>
                  <a:schemeClr val="bg1">
                    <a:lumMod val="95000"/>
                    <a:lumOff val="5000"/>
                  </a:schemeClr>
                </a:solidFill>
                <a:latin typeface="Comic Sans MS" pitchFamily="66" charset="0"/>
              </a:rPr>
              <a:t> to 10</a:t>
            </a:r>
            <a:r>
              <a:rPr lang="en-US" baseline="30000" dirty="0" smtClean="0">
                <a:solidFill>
                  <a:schemeClr val="bg1">
                    <a:lumMod val="95000"/>
                    <a:lumOff val="5000"/>
                  </a:schemeClr>
                </a:solidFill>
                <a:latin typeface="Comic Sans MS" pitchFamily="66" charset="0"/>
              </a:rPr>
              <a:t>-3</a:t>
            </a:r>
            <a:r>
              <a:rPr lang="el-GR" dirty="0" smtClean="0">
                <a:solidFill>
                  <a:schemeClr val="bg1">
                    <a:lumMod val="95000"/>
                    <a:lumOff val="5000"/>
                  </a:schemeClr>
                </a:solidFill>
                <a:latin typeface="Comic Sans MS" pitchFamily="66" charset="0"/>
              </a:rPr>
              <a:t>Ω</a:t>
            </a:r>
            <a:r>
              <a:rPr lang="en-US" dirty="0" err="1" smtClean="0">
                <a:solidFill>
                  <a:schemeClr val="bg1">
                    <a:lumMod val="95000"/>
                    <a:lumOff val="5000"/>
                  </a:schemeClr>
                </a:solidFill>
                <a:latin typeface="Comic Sans MS" pitchFamily="66" charset="0"/>
              </a:rPr>
              <a:t>m.These</a:t>
            </a:r>
            <a:r>
              <a:rPr lang="en-US" dirty="0" smtClean="0">
                <a:solidFill>
                  <a:schemeClr val="bg1">
                    <a:lumMod val="95000"/>
                    <a:lumOff val="5000"/>
                  </a:schemeClr>
                </a:solidFill>
                <a:latin typeface="Comic Sans MS" pitchFamily="66" charset="0"/>
              </a:rPr>
              <a:t>  materials must possesses some more important physical and electrical properties which are as under :</a:t>
            </a:r>
          </a:p>
          <a:p>
            <a:endParaRPr lang="en-US" dirty="0" smtClean="0">
              <a:solidFill>
                <a:schemeClr val="bg1">
                  <a:lumMod val="95000"/>
                  <a:lumOff val="5000"/>
                </a:schemeClr>
              </a:solidFill>
              <a:latin typeface="Comic Sans MS" pitchFamily="66" charset="0"/>
            </a:endParaRPr>
          </a:p>
          <a:p>
            <a:pPr marL="400050" indent="-400050">
              <a:buAutoNum type="romanLcParenBoth"/>
            </a:pPr>
            <a:r>
              <a:rPr lang="en-US" dirty="0" smtClean="0">
                <a:solidFill>
                  <a:schemeClr val="bg1">
                    <a:lumMod val="95000"/>
                    <a:lumOff val="5000"/>
                  </a:schemeClr>
                </a:solidFill>
                <a:latin typeface="Comic Sans MS" pitchFamily="66" charset="0"/>
              </a:rPr>
              <a:t>High Resistivity: These materials  possess resistivity ranging from 10-6 to 10-3 ohm-m.</a:t>
            </a:r>
          </a:p>
          <a:p>
            <a:pPr marL="400050" indent="-400050">
              <a:buAutoNum type="romanLcParenBoth"/>
            </a:pPr>
            <a:r>
              <a:rPr lang="en-US" dirty="0" smtClean="0">
                <a:solidFill>
                  <a:schemeClr val="bg1">
                    <a:lumMod val="95000"/>
                    <a:lumOff val="5000"/>
                  </a:schemeClr>
                </a:solidFill>
                <a:latin typeface="Comic Sans MS" pitchFamily="66" charset="0"/>
              </a:rPr>
              <a:t>Low temperature co-efficient of resistance: High resistivity conducting materials must have </a:t>
            </a:r>
            <a:r>
              <a:rPr lang="en-US" dirty="0" smtClean="0">
                <a:solidFill>
                  <a:schemeClr val="bg1">
                    <a:lumMod val="95000"/>
                    <a:lumOff val="5000"/>
                  </a:schemeClr>
                </a:solidFill>
                <a:latin typeface="Comic Sans MS" pitchFamily="66" charset="0"/>
              </a:rPr>
              <a:t>low </a:t>
            </a:r>
            <a:r>
              <a:rPr lang="en-US" dirty="0" smtClean="0">
                <a:solidFill>
                  <a:schemeClr val="bg1">
                    <a:lumMod val="95000"/>
                    <a:lumOff val="5000"/>
                  </a:schemeClr>
                </a:solidFill>
                <a:latin typeface="Comic Sans MS" pitchFamily="66" charset="0"/>
              </a:rPr>
              <a:t>temperature co-efficient of resistance.</a:t>
            </a:r>
          </a:p>
          <a:p>
            <a:pPr marL="400050" indent="-400050">
              <a:buAutoNum type="romanLcParenBoth"/>
            </a:pPr>
            <a:r>
              <a:rPr lang="en-US" dirty="0" smtClean="0">
                <a:solidFill>
                  <a:schemeClr val="bg1">
                    <a:lumMod val="95000"/>
                    <a:lumOff val="5000"/>
                  </a:schemeClr>
                </a:solidFill>
                <a:latin typeface="Comic Sans MS" pitchFamily="66" charset="0"/>
              </a:rPr>
              <a:t>High melting point : high resistivity conducting materials must have high melting point. Almost all high resistivity conducting materials operate at high temperature such as resistance for motor starters, heaters etc.</a:t>
            </a:r>
          </a:p>
          <a:p>
            <a:pPr marL="400050" indent="-400050">
              <a:buAutoNum type="romanLcParenBoth"/>
            </a:pPr>
            <a:r>
              <a:rPr lang="en-US" dirty="0" smtClean="0">
                <a:solidFill>
                  <a:schemeClr val="bg1">
                    <a:lumMod val="95000"/>
                    <a:lumOff val="5000"/>
                  </a:schemeClr>
                </a:solidFill>
                <a:latin typeface="Comic Sans MS" pitchFamily="66" charset="0"/>
              </a:rPr>
              <a:t>Highly ductile : High resistivity conducting materials must be highly ductile . Since they are used as heating elements, they must possess the property of being drawn into thin wires.</a:t>
            </a:r>
          </a:p>
          <a:p>
            <a:pPr marL="400050" indent="-400050">
              <a:buAutoNum type="romanLcParenBoth"/>
            </a:pPr>
            <a:r>
              <a:rPr lang="en-US" dirty="0" smtClean="0">
                <a:solidFill>
                  <a:schemeClr val="bg1">
                    <a:lumMod val="95000"/>
                    <a:lumOff val="5000"/>
                  </a:schemeClr>
                </a:solidFill>
                <a:latin typeface="Comic Sans MS" pitchFamily="66" charset="0"/>
              </a:rPr>
              <a:t>Corrosion  resistant : High resistivity conducting materials  must be corrosion resistance.</a:t>
            </a:r>
          </a:p>
          <a:p>
            <a:pPr marL="400050" indent="-400050">
              <a:buAutoNum type="romanLcParenBoth"/>
            </a:pPr>
            <a:r>
              <a:rPr lang="en-US" dirty="0" smtClean="0">
                <a:solidFill>
                  <a:schemeClr val="bg1">
                    <a:lumMod val="95000"/>
                    <a:lumOff val="5000"/>
                  </a:schemeClr>
                </a:solidFill>
                <a:latin typeface="Comic Sans MS" pitchFamily="66" charset="0"/>
              </a:rPr>
              <a:t>High mechanical strength : High resistivity conducting materials are used in heaters and heating elements. These materials should have high mechanical strength, so that while drawing into thin wires of required size, they should not breakdown.</a:t>
            </a:r>
          </a:p>
          <a:p>
            <a:pPr marL="400050" indent="-400050"/>
            <a:endParaRPr lang="en-US" dirty="0" smtClean="0">
              <a:latin typeface="Comic Sans MS" pitchFamily="66" charset="0"/>
            </a:endParaRPr>
          </a:p>
          <a:p>
            <a:pPr marL="400050" indent="-400050">
              <a:buAutoNum type="romanLcParenBoth"/>
            </a:pPr>
            <a:endParaRPr lang="en-US" dirty="0"/>
          </a:p>
        </p:txBody>
      </p:sp>
    </p:spTree>
  </p:cSld>
  <p:clrMapOvr>
    <a:masterClrMapping/>
  </p:clrMapOvr>
  <p:transition>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668207" cy="923330"/>
          </a:xfrm>
          <a:prstGeom prst="rect">
            <a:avLst/>
          </a:prstGeom>
          <a:noFill/>
        </p:spPr>
        <p:txBody>
          <a:bodyPr wrap="none" lIns="91440" tIns="45720" rIns="91440" bIns="45720">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Classification of Material </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5" name="Rectangle 4"/>
          <p:cNvSpPr/>
          <p:nvPr/>
        </p:nvSpPr>
        <p:spPr>
          <a:xfrm>
            <a:off x="533400" y="1295400"/>
            <a:ext cx="4130233" cy="769441"/>
          </a:xfrm>
          <a:prstGeom prst="rect">
            <a:avLst/>
          </a:prstGeom>
          <a:noFill/>
        </p:spPr>
        <p:txBody>
          <a:bodyPr wrap="none" lIns="91440" tIns="45720" rIns="91440" bIns="45720">
            <a:spAutoFit/>
          </a:bodyPr>
          <a:lstStyle/>
          <a:p>
            <a:pPr algn="ctr"/>
            <a:r>
              <a:rPr lang="en-US" sz="4400" b="1" u="sng" cap="none" spc="0" dirty="0" smtClean="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rPr>
              <a:t>Introduction</a:t>
            </a:r>
            <a:r>
              <a:rPr lang="en-US" sz="4400" b="1" cap="none" spc="0" dirty="0" smtClean="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rPr>
              <a:t> :-</a:t>
            </a:r>
            <a:endParaRPr lang="en-US" sz="4400" b="1" cap="none" spc="0" dirty="0">
              <a:ln w="17780" cmpd="sng">
                <a:solidFill>
                  <a:schemeClr val="accent1">
                    <a:tint val="3000"/>
                  </a:schemeClr>
                </a:solidFill>
                <a:prstDash val="solid"/>
                <a:miter lim="800000"/>
              </a:ln>
              <a:solidFill>
                <a:schemeClr val="accent3">
                  <a:lumMod val="50000"/>
                </a:schemeClr>
              </a:solidFill>
              <a:effectLst>
                <a:outerShdw blurRad="55000" dist="50800" dir="5400000" algn="tl">
                  <a:srgbClr val="000000">
                    <a:alpha val="33000"/>
                  </a:srgbClr>
                </a:outerShdw>
              </a:effectLst>
            </a:endParaRPr>
          </a:p>
        </p:txBody>
      </p:sp>
      <p:sp>
        <p:nvSpPr>
          <p:cNvPr id="6" name="TextBox 5"/>
          <p:cNvSpPr txBox="1"/>
          <p:nvPr/>
        </p:nvSpPr>
        <p:spPr>
          <a:xfrm>
            <a:off x="609600" y="2514600"/>
            <a:ext cx="8001000" cy="3416320"/>
          </a:xfrm>
          <a:prstGeom prst="rect">
            <a:avLst/>
          </a:prstGeom>
          <a:noFill/>
        </p:spPr>
        <p:txBody>
          <a:bodyPr wrap="square" rtlCol="0">
            <a:spAutoFit/>
          </a:bodyPr>
          <a:lstStyle/>
          <a:p>
            <a:r>
              <a:rPr lang="en-US" dirty="0" smtClean="0"/>
              <a:t>Electrical and Electronics Engineering Materials is one of the core Engineering subject. The perfect knowledge of this subject is very useful in almost every field of Engineering . As the various types of materials are required for the manufacturing of various Engineering goods, so each and every materials has different properties and hence serve specific functions. For the selection of an Electrical and Electronics Engineering material we should know its physical, chemical ,mechanical and electrical properties.</a:t>
            </a:r>
          </a:p>
          <a:p>
            <a:r>
              <a:rPr lang="en-US" dirty="0" smtClean="0"/>
              <a:t>Following are some other factors which may not be ignored for the selection of material.</a:t>
            </a:r>
          </a:p>
          <a:p>
            <a:r>
              <a:rPr lang="en-US" dirty="0" smtClean="0"/>
              <a:t>1 availability  </a:t>
            </a:r>
          </a:p>
          <a:p>
            <a:r>
              <a:rPr lang="en-US" dirty="0" smtClean="0"/>
              <a:t>2 ease of fabrication</a:t>
            </a:r>
          </a:p>
          <a:p>
            <a:r>
              <a:rPr lang="en-US" dirty="0" smtClean="0"/>
              <a:t>3 cost of material.</a:t>
            </a:r>
            <a:endParaRPr lang="en-US" dirty="0"/>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1"/>
            <a:ext cx="8382000" cy="4708981"/>
          </a:xfrm>
          <a:prstGeom prst="rect">
            <a:avLst/>
          </a:prstGeom>
          <a:noFill/>
        </p:spPr>
        <p:txBody>
          <a:bodyPr wrap="square" rtlCol="0">
            <a:spAutoFit/>
          </a:bodyPr>
          <a:lstStyle/>
          <a:p>
            <a:r>
              <a:rPr lang="en-US" sz="2800" dirty="0" smtClean="0">
                <a:solidFill>
                  <a:schemeClr val="accent6">
                    <a:lumMod val="60000"/>
                    <a:lumOff val="40000"/>
                  </a:schemeClr>
                </a:solidFill>
              </a:rPr>
              <a:t>APPLICATIONS  OF HIGH RESISTIVITY CONDUCTING MATERIALS</a:t>
            </a:r>
          </a:p>
          <a:p>
            <a:endParaRPr lang="en-US" sz="2800" dirty="0" smtClean="0">
              <a:solidFill>
                <a:schemeClr val="accent6">
                  <a:lumMod val="60000"/>
                  <a:lumOff val="40000"/>
                </a:schemeClr>
              </a:solidFill>
            </a:endParaRPr>
          </a:p>
          <a:p>
            <a:r>
              <a:rPr lang="en-US" sz="2400" dirty="0" smtClean="0">
                <a:solidFill>
                  <a:schemeClr val="bg1">
                    <a:lumMod val="95000"/>
                    <a:lumOff val="5000"/>
                  </a:schemeClr>
                </a:solidFill>
                <a:latin typeface="Comic Sans MS" pitchFamily="66" charset="0"/>
              </a:rPr>
              <a:t>High resistivity conducting materials are mostly used for making resistance elements of heating devices. They find a significant place in appliances like filaments of heaters, electric bulbs, electric iron, electric kettles etc.Use of high resistivity materials in above applications reduces the cost and size of the appliances as the length of wire required to produce the same effect is quite less in high resistivity materials as compared to that of low resistivity materials.</a:t>
            </a:r>
            <a:endParaRPr lang="en-US" sz="2400" dirty="0">
              <a:solidFill>
                <a:schemeClr val="bg1">
                  <a:lumMod val="95000"/>
                  <a:lumOff val="5000"/>
                </a:schemeClr>
              </a:solidFill>
              <a:latin typeface="Comic Sans MS" pitchFamily="66" charset="0"/>
            </a:endParaRPr>
          </a:p>
        </p:txBody>
      </p:sp>
    </p:spTree>
  </p:cSld>
  <p:clrMapOvr>
    <a:masterClrMapping/>
  </p:clrMapOvr>
  <p:transition>
    <p:whee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458200" cy="7478970"/>
          </a:xfrm>
          <a:prstGeom prst="rect">
            <a:avLst/>
          </a:prstGeom>
          <a:noFill/>
        </p:spPr>
        <p:txBody>
          <a:bodyPr wrap="square" rtlCol="0">
            <a:spAutoFit/>
          </a:bodyPr>
          <a:lstStyle/>
          <a:p>
            <a:endParaRPr lang="en-US" dirty="0" smtClean="0">
              <a:solidFill>
                <a:schemeClr val="accent6">
                  <a:lumMod val="60000"/>
                  <a:lumOff val="40000"/>
                </a:schemeClr>
              </a:solidFill>
              <a:latin typeface="Comic Sans MS" pitchFamily="66" charset="0"/>
            </a:endParaRPr>
          </a:p>
          <a:p>
            <a:r>
              <a:rPr lang="en-US" dirty="0" smtClean="0">
                <a:solidFill>
                  <a:schemeClr val="accent6">
                    <a:lumMod val="60000"/>
                    <a:lumOff val="40000"/>
                  </a:schemeClr>
                </a:solidFill>
                <a:latin typeface="Comic Sans MS" pitchFamily="66" charset="0"/>
              </a:rPr>
              <a:t>PROPERTIES AND APPLICATIONS OF HIGH RESISTIVITY CONDUCTING MATERIALS</a:t>
            </a:r>
          </a:p>
          <a:p>
            <a:endParaRPr lang="en-US" dirty="0" smtClean="0">
              <a:latin typeface="Comic Sans MS" pitchFamily="66" charset="0"/>
            </a:endParaRPr>
          </a:p>
          <a:p>
            <a:r>
              <a:rPr lang="en-US" dirty="0" smtClean="0">
                <a:solidFill>
                  <a:schemeClr val="tx2">
                    <a:lumMod val="10000"/>
                  </a:schemeClr>
                </a:solidFill>
                <a:latin typeface="Comic Sans MS" pitchFamily="66" charset="0"/>
              </a:rPr>
              <a:t>1 CARBON </a:t>
            </a:r>
            <a:r>
              <a:rPr lang="en-US" dirty="0" smtClean="0">
                <a:solidFill>
                  <a:srgbClr val="7030A0"/>
                </a:solidFill>
                <a:latin typeface="Comic Sans MS" pitchFamily="66" charset="0"/>
              </a:rPr>
              <a:t>(Symbol-C, Atomic number-6)</a:t>
            </a:r>
          </a:p>
          <a:p>
            <a:r>
              <a:rPr lang="en-US" dirty="0" smtClean="0">
                <a:solidFill>
                  <a:srgbClr val="7030A0"/>
                </a:solidFill>
                <a:latin typeface="Comic Sans MS" pitchFamily="66" charset="0"/>
              </a:rPr>
              <a:t>Carbon is formed by the homogeneous mixture of powdered carbon and binders. These are then extruded and molded to bake up to 900 C of temperature.</a:t>
            </a:r>
          </a:p>
          <a:p>
            <a:r>
              <a:rPr lang="en-US" dirty="0" smtClean="0">
                <a:solidFill>
                  <a:srgbClr val="7030A0"/>
                </a:solidFill>
                <a:latin typeface="Comic Sans MS" pitchFamily="66" charset="0"/>
              </a:rPr>
              <a:t>Carbon is available in two forms i.e. Amorphous and Crystalline. Charcoal, coke and carbon black are the forms of amorphous carbon whereas, diamond and graphite are the crystalline forms of carbon.</a:t>
            </a:r>
          </a:p>
          <a:p>
            <a:r>
              <a:rPr lang="en-US" dirty="0" smtClean="0">
                <a:solidFill>
                  <a:srgbClr val="7030A0"/>
                </a:solidFill>
                <a:latin typeface="Comic Sans MS" pitchFamily="66" charset="0"/>
              </a:rPr>
              <a:t>Carbon exhibits the following physical and electrical properties:</a:t>
            </a:r>
          </a:p>
          <a:p>
            <a:pPr marL="400050" indent="-400050">
              <a:buAutoNum type="romanLcParenBoth"/>
            </a:pPr>
            <a:r>
              <a:rPr lang="en-US" dirty="0" smtClean="0">
                <a:solidFill>
                  <a:srgbClr val="7030A0"/>
                </a:solidFill>
                <a:latin typeface="Comic Sans MS" pitchFamily="66" charset="0"/>
              </a:rPr>
              <a:t>Its resistivity is quite high 5000 x 10</a:t>
            </a:r>
            <a:r>
              <a:rPr lang="en-US" baseline="30000" dirty="0" smtClean="0">
                <a:solidFill>
                  <a:srgbClr val="7030A0"/>
                </a:solidFill>
                <a:latin typeface="Comic Sans MS" pitchFamily="66" charset="0"/>
              </a:rPr>
              <a:t>-6</a:t>
            </a:r>
            <a:r>
              <a:rPr lang="en-US" dirty="0" smtClean="0">
                <a:solidFill>
                  <a:srgbClr val="7030A0"/>
                </a:solidFill>
                <a:latin typeface="Comic Sans MS" pitchFamily="66" charset="0"/>
              </a:rPr>
              <a:t> </a:t>
            </a:r>
            <a:r>
              <a:rPr lang="el-GR" dirty="0" smtClean="0">
                <a:solidFill>
                  <a:srgbClr val="7030A0"/>
                </a:solidFill>
                <a:latin typeface="Comic Sans MS" pitchFamily="66" charset="0"/>
              </a:rPr>
              <a:t>Ω</a:t>
            </a:r>
            <a:r>
              <a:rPr lang="en-US" dirty="0" smtClean="0">
                <a:solidFill>
                  <a:srgbClr val="7030A0"/>
                </a:solidFill>
                <a:latin typeface="Comic Sans MS" pitchFamily="66" charset="0"/>
              </a:rPr>
              <a:t>-m.</a:t>
            </a:r>
          </a:p>
          <a:p>
            <a:pPr marL="400050" indent="-400050">
              <a:buAutoNum type="romanLcParenBoth"/>
            </a:pPr>
            <a:r>
              <a:rPr lang="en-US" dirty="0" smtClean="0">
                <a:solidFill>
                  <a:srgbClr val="7030A0"/>
                </a:solidFill>
                <a:latin typeface="Comic Sans MS" pitchFamily="66" charset="0"/>
              </a:rPr>
              <a:t>It has negative temperature co-efficient of resistance.</a:t>
            </a:r>
          </a:p>
          <a:p>
            <a:pPr marL="400050" indent="-400050">
              <a:buAutoNum type="romanLcParenBoth"/>
            </a:pPr>
            <a:r>
              <a:rPr lang="en-US" dirty="0" smtClean="0">
                <a:solidFill>
                  <a:srgbClr val="7030A0"/>
                </a:solidFill>
                <a:latin typeface="Comic Sans MS" pitchFamily="66" charset="0"/>
              </a:rPr>
              <a:t>It has high melting point of about 3500 ˚C</a:t>
            </a:r>
          </a:p>
          <a:p>
            <a:pPr marL="400050" indent="-400050">
              <a:buAutoNum type="romanLcParenBoth"/>
            </a:pPr>
            <a:r>
              <a:rPr lang="en-US" dirty="0" smtClean="0">
                <a:solidFill>
                  <a:srgbClr val="7030A0"/>
                </a:solidFill>
                <a:latin typeface="Comic Sans MS" pitchFamily="66" charset="0"/>
              </a:rPr>
              <a:t>Its specific gravity is about 3.2 gm/cc.</a:t>
            </a:r>
          </a:p>
          <a:p>
            <a:pPr marL="400050" indent="-400050">
              <a:buAutoNum type="romanLcParenBoth"/>
            </a:pPr>
            <a:r>
              <a:rPr lang="en-US" dirty="0" smtClean="0">
                <a:solidFill>
                  <a:srgbClr val="7030A0"/>
                </a:solidFill>
                <a:latin typeface="Comic Sans MS" pitchFamily="66" charset="0"/>
              </a:rPr>
              <a:t>Its density is about 2x 10</a:t>
            </a:r>
            <a:r>
              <a:rPr lang="en-US" baseline="30000" dirty="0" smtClean="0">
                <a:solidFill>
                  <a:srgbClr val="7030A0"/>
                </a:solidFill>
                <a:latin typeface="Comic Sans MS" pitchFamily="66" charset="0"/>
              </a:rPr>
              <a:t>3</a:t>
            </a:r>
            <a:r>
              <a:rPr lang="en-US" dirty="0" smtClean="0">
                <a:solidFill>
                  <a:srgbClr val="7030A0"/>
                </a:solidFill>
                <a:latin typeface="Comic Sans MS" pitchFamily="66" charset="0"/>
              </a:rPr>
              <a:t> kg/m</a:t>
            </a:r>
            <a:r>
              <a:rPr lang="en-US" baseline="30000" dirty="0" smtClean="0">
                <a:solidFill>
                  <a:srgbClr val="7030A0"/>
                </a:solidFill>
                <a:latin typeface="Comic Sans MS" pitchFamily="66" charset="0"/>
              </a:rPr>
              <a:t>3</a:t>
            </a:r>
          </a:p>
          <a:p>
            <a:pPr marL="400050" indent="-400050"/>
            <a:endParaRPr lang="en-US" baseline="30000" dirty="0" smtClean="0">
              <a:solidFill>
                <a:schemeClr val="tx2">
                  <a:lumMod val="10000"/>
                </a:schemeClr>
              </a:solidFill>
              <a:latin typeface="Comic Sans MS" pitchFamily="66" charset="0"/>
            </a:endParaRPr>
          </a:p>
          <a:p>
            <a:pPr marL="400050" indent="-400050"/>
            <a:r>
              <a:rPr lang="en-US" dirty="0" smtClean="0">
                <a:solidFill>
                  <a:schemeClr val="tx2">
                    <a:lumMod val="10000"/>
                  </a:schemeClr>
                </a:solidFill>
                <a:latin typeface="Comic Sans MS" pitchFamily="66" charset="0"/>
              </a:rPr>
              <a:t>APPLICATIONS:</a:t>
            </a:r>
          </a:p>
          <a:p>
            <a:pPr marL="400050" indent="-400050"/>
            <a:r>
              <a:rPr lang="en-US" dirty="0" smtClean="0">
                <a:solidFill>
                  <a:srgbClr val="7030A0"/>
                </a:solidFill>
                <a:latin typeface="Comic Sans MS" pitchFamily="66" charset="0"/>
              </a:rPr>
              <a:t>Carbon is used in making welding electrodes and as carbon brushes in electrical machines. It is  also used in some high quality switchgears important in diaphragms as thin membranes in modern communication system. It is also used as positive terminal of dry cells. Carbon is also used in high quality switchgears</a:t>
            </a:r>
          </a:p>
          <a:p>
            <a:pPr marL="400050" indent="-400050"/>
            <a:endParaRPr lang="en-US" dirty="0" smtClean="0">
              <a:latin typeface="Comic Sans MS" pitchFamily="66" charset="0"/>
            </a:endParaRPr>
          </a:p>
          <a:p>
            <a:pPr marL="400050" indent="-400050">
              <a:buAutoNum type="romanLcParenBoth"/>
            </a:pPr>
            <a:endParaRPr lang="en-US" dirty="0">
              <a:latin typeface="Comic Sans MS" pitchFamily="66" charset="0"/>
            </a:endParaRPr>
          </a:p>
        </p:txBody>
      </p:sp>
    </p:spTree>
  </p:cSld>
  <p:clrMapOvr>
    <a:masterClrMapping/>
  </p:clrMapOvr>
  <p:transition>
    <p:pull dir="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533400"/>
            <a:ext cx="8305800" cy="5416868"/>
          </a:xfrm>
          <a:prstGeom prst="rect">
            <a:avLst/>
          </a:prstGeom>
          <a:noFill/>
        </p:spPr>
        <p:txBody>
          <a:bodyPr wrap="square" rtlCol="0">
            <a:spAutoFit/>
          </a:bodyPr>
          <a:lstStyle/>
          <a:p>
            <a:r>
              <a:rPr lang="en-US" sz="2400" dirty="0" smtClean="0">
                <a:solidFill>
                  <a:schemeClr val="tx2">
                    <a:lumMod val="10000"/>
                  </a:schemeClr>
                </a:solidFill>
                <a:latin typeface="Comic Sans MS" pitchFamily="66" charset="0"/>
              </a:rPr>
              <a:t>2 TUNGSTEN</a:t>
            </a:r>
            <a:r>
              <a:rPr lang="en-US" sz="2400" dirty="0" smtClean="0">
                <a:latin typeface="Comic Sans MS" pitchFamily="66" charset="0"/>
              </a:rPr>
              <a:t> </a:t>
            </a:r>
            <a:r>
              <a:rPr lang="en-US" sz="2000" dirty="0" smtClean="0">
                <a:solidFill>
                  <a:schemeClr val="accent6">
                    <a:lumMod val="40000"/>
                    <a:lumOff val="60000"/>
                  </a:schemeClr>
                </a:solidFill>
                <a:latin typeface="Comic Sans MS" pitchFamily="66" charset="0"/>
              </a:rPr>
              <a:t>(Symbol –W, Atomic number-74)</a:t>
            </a:r>
          </a:p>
          <a:p>
            <a:r>
              <a:rPr lang="en-US" sz="2000" dirty="0" smtClean="0">
                <a:solidFill>
                  <a:schemeClr val="accent6">
                    <a:lumMod val="40000"/>
                    <a:lumOff val="60000"/>
                  </a:schemeClr>
                </a:solidFill>
                <a:latin typeface="Comic Sans MS" pitchFamily="66" charset="0"/>
              </a:rPr>
              <a:t>Tungsten  is a hard material with high melting point. It is quite dense and slow wearing material. Tungsten has the following  physical, chemical and electrical properties:</a:t>
            </a:r>
          </a:p>
          <a:p>
            <a:r>
              <a:rPr lang="en-US" sz="2000" dirty="0" smtClean="0">
                <a:solidFill>
                  <a:schemeClr val="accent6">
                    <a:lumMod val="40000"/>
                    <a:lumOff val="60000"/>
                  </a:schemeClr>
                </a:solidFill>
                <a:latin typeface="Comic Sans MS" pitchFamily="66" charset="0"/>
              </a:rPr>
              <a:t>(</a:t>
            </a:r>
            <a:r>
              <a:rPr lang="en-US" sz="2000" dirty="0" err="1" smtClean="0">
                <a:solidFill>
                  <a:schemeClr val="accent6">
                    <a:lumMod val="40000"/>
                    <a:lumOff val="60000"/>
                  </a:schemeClr>
                </a:solidFill>
                <a:latin typeface="Comic Sans MS" pitchFamily="66" charset="0"/>
              </a:rPr>
              <a:t>i</a:t>
            </a:r>
            <a:r>
              <a:rPr lang="en-US" sz="2000" dirty="0" smtClean="0">
                <a:solidFill>
                  <a:schemeClr val="accent6">
                    <a:lumMod val="40000"/>
                    <a:lumOff val="60000"/>
                  </a:schemeClr>
                </a:solidFill>
                <a:latin typeface="Comic Sans MS" pitchFamily="66" charset="0"/>
              </a:rPr>
              <a:t>) Tungsten has a high resistivity of 5.5 x 10</a:t>
            </a:r>
            <a:r>
              <a:rPr lang="en-US" sz="2000" baseline="30000" dirty="0" smtClean="0">
                <a:solidFill>
                  <a:schemeClr val="accent6">
                    <a:lumMod val="40000"/>
                    <a:lumOff val="60000"/>
                  </a:schemeClr>
                </a:solidFill>
                <a:latin typeface="Comic Sans MS" pitchFamily="66" charset="0"/>
              </a:rPr>
              <a:t>-8</a:t>
            </a:r>
            <a:r>
              <a:rPr lang="en-US" sz="2000" dirty="0" smtClean="0">
                <a:solidFill>
                  <a:schemeClr val="accent6">
                    <a:lumMod val="40000"/>
                    <a:lumOff val="60000"/>
                  </a:schemeClr>
                </a:solidFill>
                <a:latin typeface="Comic Sans MS" pitchFamily="66" charset="0"/>
              </a:rPr>
              <a:t> </a:t>
            </a:r>
            <a:r>
              <a:rPr lang="el-GR" sz="2000" dirty="0" smtClean="0">
                <a:solidFill>
                  <a:schemeClr val="accent6">
                    <a:lumMod val="40000"/>
                    <a:lumOff val="60000"/>
                  </a:schemeClr>
                </a:solidFill>
                <a:latin typeface="Comic Sans MS" pitchFamily="66" charset="0"/>
              </a:rPr>
              <a:t>Ω</a:t>
            </a:r>
            <a:r>
              <a:rPr lang="en-US" sz="2000" dirty="0" smtClean="0">
                <a:solidFill>
                  <a:schemeClr val="accent6">
                    <a:lumMod val="40000"/>
                    <a:lumOff val="60000"/>
                  </a:schemeClr>
                </a:solidFill>
                <a:latin typeface="Comic Sans MS" pitchFamily="66" charset="0"/>
              </a:rPr>
              <a:t>-m.</a:t>
            </a:r>
          </a:p>
          <a:p>
            <a:r>
              <a:rPr lang="en-US" sz="2000" dirty="0" smtClean="0">
                <a:solidFill>
                  <a:schemeClr val="accent6">
                    <a:lumMod val="40000"/>
                    <a:lumOff val="60000"/>
                  </a:schemeClr>
                </a:solidFill>
                <a:latin typeface="Comic Sans MS" pitchFamily="66" charset="0"/>
              </a:rPr>
              <a:t>(ii) It is a hard material and has got high tensile strength.</a:t>
            </a:r>
          </a:p>
          <a:p>
            <a:r>
              <a:rPr lang="en-US" sz="2000" dirty="0" smtClean="0">
                <a:solidFill>
                  <a:schemeClr val="accent6">
                    <a:lumMod val="40000"/>
                    <a:lumOff val="60000"/>
                  </a:schemeClr>
                </a:solidFill>
                <a:latin typeface="Comic Sans MS" pitchFamily="66" charset="0"/>
              </a:rPr>
              <a:t>(iii) Its working temperature is about 2000 ˚C</a:t>
            </a:r>
          </a:p>
          <a:p>
            <a:r>
              <a:rPr lang="en-US" sz="2000" dirty="0" smtClean="0">
                <a:solidFill>
                  <a:schemeClr val="accent6">
                    <a:lumMod val="40000"/>
                    <a:lumOff val="60000"/>
                  </a:schemeClr>
                </a:solidFill>
                <a:latin typeface="Comic Sans MS" pitchFamily="66" charset="0"/>
              </a:rPr>
              <a:t>(iv) Its specific gravity  is about 3.2 gm/cc.</a:t>
            </a:r>
          </a:p>
          <a:p>
            <a:r>
              <a:rPr lang="en-US" sz="2000" dirty="0" smtClean="0">
                <a:solidFill>
                  <a:schemeClr val="accent6">
                    <a:lumMod val="40000"/>
                    <a:lumOff val="60000"/>
                  </a:schemeClr>
                </a:solidFill>
                <a:latin typeface="Comic Sans MS" pitchFamily="66" charset="0"/>
              </a:rPr>
              <a:t>(v) Its melting point is 3300 C which is highest among metals.</a:t>
            </a:r>
          </a:p>
          <a:p>
            <a:r>
              <a:rPr lang="en-US" sz="2000" dirty="0" smtClean="0">
                <a:solidFill>
                  <a:schemeClr val="accent6">
                    <a:lumMod val="40000"/>
                    <a:lumOff val="60000"/>
                  </a:schemeClr>
                </a:solidFill>
                <a:latin typeface="Comic Sans MS" pitchFamily="66" charset="0"/>
              </a:rPr>
              <a:t>(vi) It is a ductile material and can be easily drawn into wires.</a:t>
            </a:r>
          </a:p>
          <a:p>
            <a:r>
              <a:rPr lang="en-US" sz="2000" dirty="0" smtClean="0">
                <a:solidFill>
                  <a:schemeClr val="accent6">
                    <a:lumMod val="40000"/>
                    <a:lumOff val="60000"/>
                  </a:schemeClr>
                </a:solidFill>
                <a:latin typeface="Comic Sans MS" pitchFamily="66" charset="0"/>
              </a:rPr>
              <a:t>(vii) It can safely withstand various destructive corrosive arcing forces.</a:t>
            </a:r>
          </a:p>
          <a:p>
            <a:r>
              <a:rPr lang="en-US" sz="2400" dirty="0" smtClean="0">
                <a:solidFill>
                  <a:schemeClr val="tx2">
                    <a:lumMod val="10000"/>
                  </a:schemeClr>
                </a:solidFill>
                <a:latin typeface="Comic Sans MS" pitchFamily="66" charset="0"/>
              </a:rPr>
              <a:t>APPLICATIONS:</a:t>
            </a:r>
          </a:p>
          <a:p>
            <a:r>
              <a:rPr lang="en-US" sz="2000" dirty="0" smtClean="0">
                <a:solidFill>
                  <a:schemeClr val="accent6">
                    <a:lumMod val="40000"/>
                    <a:lumOff val="60000"/>
                  </a:schemeClr>
                </a:solidFill>
                <a:latin typeface="Comic Sans MS" pitchFamily="66" charset="0"/>
              </a:rPr>
              <a:t>Being  hard and of high tensile strength along with high resistivity , it is used as filaments of electric lamps, fluorescent tubes and heating elements of  electron tubes.</a:t>
            </a:r>
          </a:p>
          <a:p>
            <a:endParaRPr lang="en-US" dirty="0">
              <a:latin typeface="Comic Sans MS" pitchFamily="66" charset="0"/>
            </a:endParaRPr>
          </a:p>
        </p:txBody>
      </p:sp>
    </p:spTree>
  </p:cSld>
  <p:clrMapOvr>
    <a:masterClrMapping/>
  </p:clrMapOvr>
  <p:transition>
    <p:blinds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10800000" flipH="1" flipV="1">
            <a:off x="381000" y="650944"/>
            <a:ext cx="8121069" cy="5632311"/>
          </a:xfrm>
          <a:prstGeom prst="rect">
            <a:avLst/>
          </a:prstGeom>
          <a:noFill/>
        </p:spPr>
        <p:txBody>
          <a:bodyPr wrap="square" rtlCol="0">
            <a:spAutoFit/>
          </a:bodyPr>
          <a:lstStyle/>
          <a:p>
            <a:r>
              <a:rPr lang="en-US" sz="2000" dirty="0" smtClean="0">
                <a:solidFill>
                  <a:schemeClr val="accent6">
                    <a:lumMod val="40000"/>
                    <a:lumOff val="60000"/>
                  </a:schemeClr>
                </a:solidFill>
                <a:latin typeface="Comic Sans MS" pitchFamily="66" charset="0"/>
              </a:rPr>
              <a:t>3 PLATINUM </a:t>
            </a:r>
            <a:r>
              <a:rPr lang="en-US" sz="2000" dirty="0" smtClean="0">
                <a:solidFill>
                  <a:schemeClr val="bg1">
                    <a:lumMod val="95000"/>
                    <a:lumOff val="5000"/>
                  </a:schemeClr>
                </a:solidFill>
                <a:latin typeface="Comic Sans MS" pitchFamily="66" charset="0"/>
              </a:rPr>
              <a:t>(Symbol-Pt, Atomic number – 78)</a:t>
            </a:r>
          </a:p>
          <a:p>
            <a:r>
              <a:rPr lang="en-US" sz="2000" dirty="0" smtClean="0">
                <a:solidFill>
                  <a:schemeClr val="bg1">
                    <a:lumMod val="95000"/>
                    <a:lumOff val="5000"/>
                  </a:schemeClr>
                </a:solidFill>
                <a:latin typeface="Comic Sans MS" pitchFamily="66" charset="0"/>
              </a:rPr>
              <a:t>Platinum is among the most stable metals  with high resistivity. It has the following physical and electrical properties:</a:t>
            </a:r>
          </a:p>
          <a:p>
            <a:pPr marL="400050" indent="-400050">
              <a:buAutoNum type="romanLcParenBoth"/>
            </a:pPr>
            <a:r>
              <a:rPr lang="en-US" sz="2000" dirty="0" smtClean="0">
                <a:solidFill>
                  <a:schemeClr val="bg1">
                    <a:lumMod val="95000"/>
                    <a:lumOff val="5000"/>
                  </a:schemeClr>
                </a:solidFill>
                <a:latin typeface="Comic Sans MS" pitchFamily="66" charset="0"/>
              </a:rPr>
              <a:t>It is a grayish white metal .</a:t>
            </a:r>
          </a:p>
          <a:p>
            <a:pPr marL="400050" indent="-400050">
              <a:buAutoNum type="romanLcParenBoth"/>
            </a:pPr>
            <a:r>
              <a:rPr lang="en-US" sz="2000" dirty="0" smtClean="0">
                <a:solidFill>
                  <a:schemeClr val="bg1">
                    <a:lumMod val="95000"/>
                    <a:lumOff val="5000"/>
                  </a:schemeClr>
                </a:solidFill>
                <a:latin typeface="Comic Sans MS" pitchFamily="66" charset="0"/>
              </a:rPr>
              <a:t>Its electrical resistivity is about 10.8 x10</a:t>
            </a:r>
            <a:r>
              <a:rPr lang="en-US" sz="2000" baseline="30000" dirty="0" smtClean="0">
                <a:solidFill>
                  <a:schemeClr val="bg1">
                    <a:lumMod val="95000"/>
                    <a:lumOff val="5000"/>
                  </a:schemeClr>
                </a:solidFill>
                <a:latin typeface="Comic Sans MS" pitchFamily="66" charset="0"/>
              </a:rPr>
              <a:t>-8</a:t>
            </a:r>
            <a:r>
              <a:rPr lang="el-GR" sz="2000" dirty="0" smtClean="0">
                <a:solidFill>
                  <a:schemeClr val="bg1">
                    <a:lumMod val="95000"/>
                    <a:lumOff val="5000"/>
                  </a:schemeClr>
                </a:solidFill>
                <a:latin typeface="Comic Sans MS" pitchFamily="66" charset="0"/>
              </a:rPr>
              <a:t>Ω</a:t>
            </a:r>
            <a:r>
              <a:rPr lang="en-US" sz="2000" dirty="0" smtClean="0">
                <a:solidFill>
                  <a:schemeClr val="bg1">
                    <a:lumMod val="95000"/>
                    <a:lumOff val="5000"/>
                  </a:schemeClr>
                </a:solidFill>
                <a:latin typeface="Comic Sans MS" pitchFamily="66" charset="0"/>
              </a:rPr>
              <a:t>-m.</a:t>
            </a:r>
          </a:p>
          <a:p>
            <a:pPr marL="400050" indent="-400050">
              <a:buAutoNum type="romanLcParenBoth"/>
            </a:pPr>
            <a:r>
              <a:rPr lang="en-US" sz="2000" dirty="0" smtClean="0">
                <a:solidFill>
                  <a:schemeClr val="bg1">
                    <a:lumMod val="95000"/>
                    <a:lumOff val="5000"/>
                  </a:schemeClr>
                </a:solidFill>
                <a:latin typeface="Comic Sans MS" pitchFamily="66" charset="0"/>
              </a:rPr>
              <a:t>It is malleable and ductile.</a:t>
            </a:r>
          </a:p>
          <a:p>
            <a:pPr marL="400050" indent="-400050">
              <a:buAutoNum type="romanLcParenBoth"/>
            </a:pPr>
            <a:r>
              <a:rPr lang="en-US" sz="2000" dirty="0" smtClean="0">
                <a:solidFill>
                  <a:schemeClr val="bg1">
                    <a:lumMod val="95000"/>
                    <a:lumOff val="5000"/>
                  </a:schemeClr>
                </a:solidFill>
                <a:latin typeface="Comic Sans MS" pitchFamily="66" charset="0"/>
              </a:rPr>
              <a:t>It is highly corrosion resistant .</a:t>
            </a:r>
          </a:p>
          <a:p>
            <a:pPr marL="400050" indent="-400050">
              <a:buAutoNum type="romanLcParenBoth"/>
            </a:pPr>
            <a:r>
              <a:rPr lang="en-US" sz="2000" dirty="0" smtClean="0">
                <a:solidFill>
                  <a:schemeClr val="bg1">
                    <a:lumMod val="95000"/>
                    <a:lumOff val="5000"/>
                  </a:schemeClr>
                </a:solidFill>
                <a:latin typeface="Comic Sans MS" pitchFamily="66" charset="0"/>
              </a:rPr>
              <a:t>It possesses a high tensile strength.</a:t>
            </a:r>
          </a:p>
          <a:p>
            <a:pPr marL="400050" indent="-400050">
              <a:buAutoNum type="romanLcParenBoth"/>
            </a:pPr>
            <a:r>
              <a:rPr lang="en-US" sz="2000" dirty="0" smtClean="0">
                <a:solidFill>
                  <a:schemeClr val="bg1">
                    <a:lumMod val="95000"/>
                    <a:lumOff val="5000"/>
                  </a:schemeClr>
                </a:solidFill>
                <a:latin typeface="Comic Sans MS" pitchFamily="66" charset="0"/>
              </a:rPr>
              <a:t>It is a very heavy metal  with specific gravity of 21.4 gm/cc.</a:t>
            </a:r>
          </a:p>
          <a:p>
            <a:pPr marL="400050" indent="-400050">
              <a:buAutoNum type="romanLcParenBoth"/>
            </a:pPr>
            <a:r>
              <a:rPr lang="en-US" sz="2000" dirty="0" smtClean="0">
                <a:solidFill>
                  <a:schemeClr val="bg1">
                    <a:lumMod val="95000"/>
                    <a:lumOff val="5000"/>
                  </a:schemeClr>
                </a:solidFill>
                <a:latin typeface="Comic Sans MS" pitchFamily="66" charset="0"/>
              </a:rPr>
              <a:t>It has a high melting point of about 1775 ˚C</a:t>
            </a:r>
          </a:p>
          <a:p>
            <a:pPr marL="400050" indent="-400050"/>
            <a:endParaRPr lang="en-US" sz="2000" dirty="0" smtClean="0">
              <a:latin typeface="Comic Sans MS" pitchFamily="66" charset="0"/>
            </a:endParaRPr>
          </a:p>
          <a:p>
            <a:pPr marL="400050" indent="-400050"/>
            <a:r>
              <a:rPr lang="en-US" sz="2000" dirty="0" smtClean="0">
                <a:solidFill>
                  <a:schemeClr val="accent6">
                    <a:lumMod val="40000"/>
                    <a:lumOff val="60000"/>
                  </a:schemeClr>
                </a:solidFill>
                <a:latin typeface="Comic Sans MS" pitchFamily="66" charset="0"/>
              </a:rPr>
              <a:t>APPLICATIONS </a:t>
            </a:r>
            <a:r>
              <a:rPr lang="en-US" sz="2000" dirty="0" smtClean="0">
                <a:latin typeface="Comic Sans MS" pitchFamily="66" charset="0"/>
              </a:rPr>
              <a:t>:</a:t>
            </a:r>
          </a:p>
          <a:p>
            <a:pPr marL="400050" indent="-400050"/>
            <a:r>
              <a:rPr lang="en-US" sz="2000" dirty="0" smtClean="0">
                <a:solidFill>
                  <a:schemeClr val="bg1">
                    <a:lumMod val="95000"/>
                    <a:lumOff val="5000"/>
                  </a:schemeClr>
                </a:solidFill>
                <a:latin typeface="Comic Sans MS" pitchFamily="66" charset="0"/>
              </a:rPr>
              <a:t>Being hard and quite stable , it is used as a heating element in</a:t>
            </a:r>
          </a:p>
          <a:p>
            <a:pPr marL="400050" indent="-400050"/>
            <a:r>
              <a:rPr lang="en-US" sz="2000" dirty="0" smtClean="0">
                <a:solidFill>
                  <a:schemeClr val="bg1">
                    <a:lumMod val="95000"/>
                    <a:lumOff val="5000"/>
                  </a:schemeClr>
                </a:solidFill>
                <a:latin typeface="Comic Sans MS" pitchFamily="66" charset="0"/>
              </a:rPr>
              <a:t>ovens and furnaces. It is also used as a contact material where</a:t>
            </a:r>
          </a:p>
          <a:p>
            <a:pPr marL="400050" indent="-400050"/>
            <a:r>
              <a:rPr lang="en-US" sz="2000" dirty="0" smtClean="0">
                <a:solidFill>
                  <a:schemeClr val="bg1">
                    <a:lumMod val="95000"/>
                    <a:lumOff val="5000"/>
                  </a:schemeClr>
                </a:solidFill>
                <a:latin typeface="Comic Sans MS" pitchFamily="66" charset="0"/>
              </a:rPr>
              <a:t>making and breaking is quite frequent due to high resistance to</a:t>
            </a:r>
          </a:p>
          <a:p>
            <a:pPr marL="400050" indent="-400050"/>
            <a:r>
              <a:rPr lang="en-US" sz="2000" dirty="0" smtClean="0">
                <a:solidFill>
                  <a:schemeClr val="bg1">
                    <a:lumMod val="95000"/>
                    <a:lumOff val="5000"/>
                  </a:schemeClr>
                </a:solidFill>
                <a:latin typeface="Comic Sans MS" pitchFamily="66" charset="0"/>
              </a:rPr>
              <a:t>arcing. It is used in appliances used for measuring high</a:t>
            </a:r>
          </a:p>
          <a:p>
            <a:pPr marL="400050" indent="-400050"/>
            <a:r>
              <a:rPr lang="en-US" sz="2000" dirty="0" smtClean="0">
                <a:solidFill>
                  <a:schemeClr val="bg1">
                    <a:lumMod val="95000"/>
                    <a:lumOff val="5000"/>
                  </a:schemeClr>
                </a:solidFill>
                <a:latin typeface="Comic Sans MS" pitchFamily="66" charset="0"/>
              </a:rPr>
              <a:t>temperatures such as pyrometers and thermocouples.</a:t>
            </a:r>
          </a:p>
          <a:p>
            <a:pPr marL="400050" indent="-400050"/>
            <a:endParaRPr lang="en-US" sz="2000" dirty="0" smtClean="0">
              <a:latin typeface="Comic Sans MS" pitchFamily="66" charset="0"/>
            </a:endParaRPr>
          </a:p>
        </p:txBody>
      </p:sp>
    </p:spTree>
  </p:cSld>
  <p:clrMapOvr>
    <a:masterClrMapping/>
  </p:clrMapOvr>
  <p:transition>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610600" cy="6463308"/>
          </a:xfrm>
          <a:prstGeom prst="rect">
            <a:avLst/>
          </a:prstGeom>
          <a:noFill/>
        </p:spPr>
        <p:txBody>
          <a:bodyPr wrap="square" rtlCol="0">
            <a:spAutoFit/>
          </a:bodyPr>
          <a:lstStyle/>
          <a:p>
            <a:r>
              <a:rPr lang="en-US" dirty="0" smtClean="0">
                <a:solidFill>
                  <a:schemeClr val="accent6">
                    <a:lumMod val="60000"/>
                    <a:lumOff val="40000"/>
                  </a:schemeClr>
                </a:solidFill>
                <a:latin typeface="Comic Sans MS" pitchFamily="66" charset="0"/>
              </a:rPr>
              <a:t>MATERIALS  USED FOR TRANSMISSION LINES</a:t>
            </a:r>
          </a:p>
          <a:p>
            <a:endParaRPr lang="en-US" dirty="0" smtClean="0">
              <a:latin typeface="Comic Sans MS" pitchFamily="66" charset="0"/>
            </a:endParaRPr>
          </a:p>
          <a:p>
            <a:r>
              <a:rPr lang="en-US" dirty="0" smtClean="0">
                <a:solidFill>
                  <a:schemeClr val="bg1">
                    <a:lumMod val="95000"/>
                    <a:lumOff val="5000"/>
                  </a:schemeClr>
                </a:solidFill>
                <a:latin typeface="Comic Sans MS" pitchFamily="66" charset="0"/>
              </a:rPr>
              <a:t>COPPER is  used  for transmission lines because of its high  conductivity and low resistivity. Moreover copper has high tensile strength. Since copper material  is very costly these days, therefore aluminium is being used in transmission lines especially with steel core for high voltage lines. The selection of material depends upon following factors:</a:t>
            </a:r>
          </a:p>
          <a:p>
            <a:endParaRPr lang="en-US" dirty="0" smtClean="0">
              <a:solidFill>
                <a:schemeClr val="bg1">
                  <a:lumMod val="95000"/>
                  <a:lumOff val="5000"/>
                </a:schemeClr>
              </a:solidFill>
              <a:latin typeface="Comic Sans MS" pitchFamily="66" charset="0"/>
            </a:endParaRPr>
          </a:p>
          <a:p>
            <a:pPr marL="400050" indent="-400050">
              <a:buAutoNum type="romanLcParenBoth"/>
            </a:pPr>
            <a:r>
              <a:rPr lang="en-US" dirty="0" smtClean="0">
                <a:solidFill>
                  <a:schemeClr val="bg1">
                    <a:lumMod val="95000"/>
                    <a:lumOff val="5000"/>
                  </a:schemeClr>
                </a:solidFill>
                <a:latin typeface="Comic Sans MS" pitchFamily="66" charset="0"/>
              </a:rPr>
              <a:t>COST OF MATERIAL.</a:t>
            </a:r>
          </a:p>
          <a:p>
            <a:pPr marL="400050" indent="-400050">
              <a:buAutoNum type="romanLcParenBoth"/>
            </a:pPr>
            <a:r>
              <a:rPr lang="en-US" dirty="0" smtClean="0">
                <a:solidFill>
                  <a:schemeClr val="bg1">
                    <a:lumMod val="95000"/>
                    <a:lumOff val="5000"/>
                  </a:schemeClr>
                </a:solidFill>
                <a:latin typeface="Comic Sans MS" pitchFamily="66" charset="0"/>
              </a:rPr>
              <a:t>MECHANICAL STRENGTH</a:t>
            </a:r>
          </a:p>
          <a:p>
            <a:pPr marL="400050" indent="-400050">
              <a:buAutoNum type="romanLcParenBoth"/>
            </a:pPr>
            <a:r>
              <a:rPr lang="en-US" dirty="0" smtClean="0">
                <a:solidFill>
                  <a:schemeClr val="bg1">
                    <a:lumMod val="95000"/>
                    <a:lumOff val="5000"/>
                  </a:schemeClr>
                </a:solidFill>
                <a:latin typeface="Comic Sans MS" pitchFamily="66" charset="0"/>
              </a:rPr>
              <a:t>ELECTRICAL PROPERTIES </a:t>
            </a:r>
          </a:p>
          <a:p>
            <a:pPr marL="400050" indent="-400050">
              <a:buAutoNum type="romanLcParenBoth"/>
            </a:pPr>
            <a:r>
              <a:rPr lang="en-US" dirty="0" smtClean="0">
                <a:solidFill>
                  <a:schemeClr val="bg1">
                    <a:lumMod val="95000"/>
                    <a:lumOff val="5000"/>
                  </a:schemeClr>
                </a:solidFill>
                <a:latin typeface="Comic Sans MS" pitchFamily="66" charset="0"/>
              </a:rPr>
              <a:t>THE REQUIRED LOCAL CONDITIONS</a:t>
            </a:r>
          </a:p>
          <a:p>
            <a:pPr marL="400050" indent="-400050"/>
            <a:endParaRPr lang="en-US" dirty="0" smtClean="0">
              <a:latin typeface="Comic Sans MS" pitchFamily="66" charset="0"/>
            </a:endParaRPr>
          </a:p>
          <a:p>
            <a:pPr marL="400050" indent="-400050"/>
            <a:r>
              <a:rPr lang="en-US" dirty="0" smtClean="0">
                <a:solidFill>
                  <a:schemeClr val="accent6">
                    <a:lumMod val="60000"/>
                    <a:lumOff val="40000"/>
                  </a:schemeClr>
                </a:solidFill>
                <a:latin typeface="Comic Sans MS" pitchFamily="66" charset="0"/>
              </a:rPr>
              <a:t>OTHER MATERIALS WHICH CAN BE USED FOR TRANSMISSION</a:t>
            </a:r>
          </a:p>
          <a:p>
            <a:pPr marL="400050" indent="-400050"/>
            <a:r>
              <a:rPr lang="en-US" dirty="0" smtClean="0">
                <a:solidFill>
                  <a:schemeClr val="accent6">
                    <a:lumMod val="60000"/>
                    <a:lumOff val="40000"/>
                  </a:schemeClr>
                </a:solidFill>
                <a:latin typeface="Comic Sans MS" pitchFamily="66" charset="0"/>
              </a:rPr>
              <a:t>LINES ARE :</a:t>
            </a:r>
          </a:p>
          <a:p>
            <a:pPr marL="400050" indent="-400050"/>
            <a:endParaRPr lang="en-US" dirty="0" smtClean="0">
              <a:solidFill>
                <a:schemeClr val="bg1">
                  <a:lumMod val="95000"/>
                  <a:lumOff val="5000"/>
                </a:schemeClr>
              </a:solidFill>
              <a:latin typeface="Comic Sans MS" pitchFamily="66" charset="0"/>
            </a:endParaRPr>
          </a:p>
          <a:p>
            <a:pPr marL="400050" indent="-400050">
              <a:buAutoNum type="alphaLcParenBoth"/>
            </a:pPr>
            <a:r>
              <a:rPr lang="en-US" dirty="0" smtClean="0">
                <a:solidFill>
                  <a:schemeClr val="bg1">
                    <a:lumMod val="95000"/>
                    <a:lumOff val="5000"/>
                  </a:schemeClr>
                </a:solidFill>
                <a:latin typeface="Comic Sans MS" pitchFamily="66" charset="0"/>
              </a:rPr>
              <a:t>GALVANISED  STEEL MATERIALS</a:t>
            </a:r>
          </a:p>
          <a:p>
            <a:pPr marL="400050" indent="-400050">
              <a:buAutoNum type="alphaLcParenBoth"/>
            </a:pPr>
            <a:r>
              <a:rPr lang="en-US" dirty="0" smtClean="0">
                <a:solidFill>
                  <a:schemeClr val="bg1">
                    <a:lumMod val="95000"/>
                    <a:lumOff val="5000"/>
                  </a:schemeClr>
                </a:solidFill>
                <a:latin typeface="Comic Sans MS" pitchFamily="66" charset="0"/>
              </a:rPr>
              <a:t>GALVANISED IRON</a:t>
            </a:r>
          </a:p>
          <a:p>
            <a:pPr marL="400050" indent="-400050">
              <a:buAutoNum type="alphaLcParenBoth"/>
            </a:pPr>
            <a:r>
              <a:rPr lang="en-US" dirty="0" smtClean="0">
                <a:solidFill>
                  <a:schemeClr val="bg1">
                    <a:lumMod val="95000"/>
                    <a:lumOff val="5000"/>
                  </a:schemeClr>
                </a:solidFill>
                <a:latin typeface="Comic Sans MS" pitchFamily="66" charset="0"/>
              </a:rPr>
              <a:t>COPPER WELD MATERIALS</a:t>
            </a:r>
          </a:p>
          <a:p>
            <a:pPr marL="400050" indent="-400050">
              <a:buAutoNum type="alphaLcParenBoth"/>
            </a:pPr>
            <a:r>
              <a:rPr lang="en-US" dirty="0" smtClean="0">
                <a:solidFill>
                  <a:schemeClr val="bg1">
                    <a:lumMod val="95000"/>
                    <a:lumOff val="5000"/>
                  </a:schemeClr>
                </a:solidFill>
                <a:latin typeface="Comic Sans MS" pitchFamily="66" charset="0"/>
              </a:rPr>
              <a:t>CADMIUM COPPER MATERIALS </a:t>
            </a:r>
          </a:p>
          <a:p>
            <a:pPr marL="400050" indent="-400050">
              <a:buAutoNum type="alphaLcParenBoth"/>
            </a:pPr>
            <a:r>
              <a:rPr lang="en-US" dirty="0" smtClean="0">
                <a:solidFill>
                  <a:schemeClr val="bg1">
                    <a:lumMod val="95000"/>
                    <a:lumOff val="5000"/>
                  </a:schemeClr>
                </a:solidFill>
                <a:latin typeface="Comic Sans MS" pitchFamily="66" charset="0"/>
              </a:rPr>
              <a:t>PHOSPHOR BRONZE MATERIALS</a:t>
            </a:r>
          </a:p>
          <a:p>
            <a:pPr marL="400050" indent="-400050">
              <a:buAutoNum type="alphaLcParenBoth"/>
            </a:pPr>
            <a:r>
              <a:rPr lang="en-US" dirty="0" smtClean="0">
                <a:solidFill>
                  <a:schemeClr val="bg1">
                    <a:lumMod val="95000"/>
                    <a:lumOff val="5000"/>
                  </a:schemeClr>
                </a:solidFill>
                <a:latin typeface="Comic Sans MS" pitchFamily="66" charset="0"/>
              </a:rPr>
              <a:t>STEEL CORE COPPER</a:t>
            </a:r>
          </a:p>
          <a:p>
            <a:pPr marL="400050" indent="-400050">
              <a:buAutoNum type="alphaLcParenBoth"/>
            </a:pPr>
            <a:r>
              <a:rPr lang="en-US" dirty="0" smtClean="0">
                <a:solidFill>
                  <a:schemeClr val="bg1">
                    <a:lumMod val="95000"/>
                    <a:lumOff val="5000"/>
                  </a:schemeClr>
                </a:solidFill>
                <a:latin typeface="Comic Sans MS" pitchFamily="66" charset="0"/>
              </a:rPr>
              <a:t>STEEL CORED ALUMINIUM MATERIALS.(A.C.S.R.)</a:t>
            </a:r>
            <a:endParaRPr lang="en-US" dirty="0">
              <a:solidFill>
                <a:schemeClr val="bg1">
                  <a:lumMod val="95000"/>
                  <a:lumOff val="5000"/>
                </a:schemeClr>
              </a:solidFill>
              <a:latin typeface="Comic Sans MS" pitchFamily="66" charset="0"/>
            </a:endParaRPr>
          </a:p>
        </p:txBody>
      </p:sp>
    </p:spTree>
  </p:cSld>
  <p:clrMapOvr>
    <a:masterClrMapping/>
  </p:clrMapOvr>
  <p:transition>
    <p:checke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458200" cy="6186309"/>
          </a:xfrm>
          <a:prstGeom prst="rect">
            <a:avLst/>
          </a:prstGeom>
          <a:noFill/>
        </p:spPr>
        <p:txBody>
          <a:bodyPr wrap="square" rtlCol="0">
            <a:spAutoFit/>
          </a:bodyPr>
          <a:lstStyle/>
          <a:p>
            <a:r>
              <a:rPr lang="en-US" dirty="0" smtClean="0">
                <a:solidFill>
                  <a:srgbClr val="0070C0"/>
                </a:solidFill>
                <a:latin typeface="Comic Sans MS" pitchFamily="66" charset="0"/>
              </a:rPr>
              <a:t>SEMICONDUCTING MATERIALS</a:t>
            </a:r>
          </a:p>
          <a:p>
            <a:endParaRPr lang="en-US" dirty="0" smtClean="0">
              <a:latin typeface="Comic Sans MS" pitchFamily="66" charset="0"/>
            </a:endParaRPr>
          </a:p>
          <a:p>
            <a:r>
              <a:rPr lang="en-US" dirty="0" smtClean="0">
                <a:solidFill>
                  <a:srgbClr val="FF0000"/>
                </a:solidFill>
                <a:latin typeface="Comic Sans MS" pitchFamily="66" charset="0"/>
              </a:rPr>
              <a:t>Semiconductor  materials are those which possess the conductivity higher than insulators but lesser than conductors and are used for manufacturing most of the active components. Their conductivity is largely dependent upon the electric fields and impurities etc. Some examples of semiconductor materials are silicon, germanium, selenium etc.</a:t>
            </a:r>
          </a:p>
          <a:p>
            <a:r>
              <a:rPr lang="en-US" dirty="0" smtClean="0">
                <a:solidFill>
                  <a:srgbClr val="0070C0"/>
                </a:solidFill>
                <a:latin typeface="Comic Sans MS" pitchFamily="66" charset="0"/>
              </a:rPr>
              <a:t>ACCORDING  TO ENERGY BAND STRUCTURE</a:t>
            </a:r>
            <a:r>
              <a:rPr lang="en-US" dirty="0" smtClean="0">
                <a:latin typeface="Comic Sans MS" pitchFamily="66" charset="0"/>
              </a:rPr>
              <a:t> </a:t>
            </a:r>
          </a:p>
          <a:p>
            <a:r>
              <a:rPr lang="en-US" dirty="0" smtClean="0">
                <a:latin typeface="Comic Sans MS" pitchFamily="66" charset="0"/>
              </a:rPr>
              <a:t> </a:t>
            </a:r>
          </a:p>
          <a:p>
            <a:r>
              <a:rPr lang="en-US" dirty="0" smtClean="0">
                <a:solidFill>
                  <a:srgbClr val="FF0000"/>
                </a:solidFill>
                <a:latin typeface="Comic Sans MS" pitchFamily="66" charset="0"/>
              </a:rPr>
              <a:t>SEMICONDUCTORS  are materials which have normally empty conduction band at 0 ˚C and partially filled valence band. The forbidden energy gap between the two is of the order of 1 </a:t>
            </a:r>
            <a:r>
              <a:rPr lang="en-US" dirty="0" err="1" smtClean="0">
                <a:solidFill>
                  <a:srgbClr val="FF0000"/>
                </a:solidFill>
                <a:latin typeface="Comic Sans MS" pitchFamily="66" charset="0"/>
              </a:rPr>
              <a:t>eV</a:t>
            </a:r>
            <a:r>
              <a:rPr lang="en-US" dirty="0" smtClean="0">
                <a:solidFill>
                  <a:srgbClr val="FF0000"/>
                </a:solidFill>
                <a:latin typeface="Comic Sans MS" pitchFamily="66" charset="0"/>
              </a:rPr>
              <a:t>. Since the energy gap is very small, it can be overcome by increasing the temperature or supplying energy  by any other external manner to the electron in the valence band. The electrons after receiving the energy jump to the conduction band and are free to take part in conduction.</a:t>
            </a:r>
          </a:p>
          <a:p>
            <a:endParaRPr lang="en-US" dirty="0" smtClean="0">
              <a:latin typeface="Comic Sans MS" pitchFamily="66" charset="0"/>
            </a:endParaRPr>
          </a:p>
          <a:p>
            <a:r>
              <a:rPr lang="en-US" dirty="0" smtClean="0">
                <a:solidFill>
                  <a:srgbClr val="0070C0"/>
                </a:solidFill>
                <a:latin typeface="Comic Sans MS" pitchFamily="66" charset="0"/>
              </a:rPr>
              <a:t>SEMICONDUCTORS ARE OF TWO TYPES:</a:t>
            </a:r>
          </a:p>
          <a:p>
            <a:endParaRPr lang="en-US" dirty="0" smtClean="0">
              <a:latin typeface="Comic Sans MS" pitchFamily="66" charset="0"/>
            </a:endParaRPr>
          </a:p>
          <a:p>
            <a:pPr marL="342900" indent="-342900">
              <a:buAutoNum type="alphaLcParenBoth"/>
            </a:pPr>
            <a:r>
              <a:rPr lang="en-US" dirty="0" smtClean="0">
                <a:solidFill>
                  <a:srgbClr val="FFC000"/>
                </a:solidFill>
                <a:latin typeface="Comic Sans MS" pitchFamily="66" charset="0"/>
              </a:rPr>
              <a:t>INTRINSIC SEMICONDUCTORS</a:t>
            </a:r>
          </a:p>
          <a:p>
            <a:pPr marL="342900" indent="-342900">
              <a:buAutoNum type="alphaLcParenBoth"/>
            </a:pPr>
            <a:r>
              <a:rPr lang="en-US" dirty="0" smtClean="0">
                <a:solidFill>
                  <a:srgbClr val="FFC000"/>
                </a:solidFill>
                <a:latin typeface="Comic Sans MS" pitchFamily="66" charset="0"/>
              </a:rPr>
              <a:t>EXTRINSIC SEMICONDUCTORS</a:t>
            </a:r>
          </a:p>
          <a:p>
            <a:pPr marL="342900" indent="-342900"/>
            <a:endParaRPr lang="en-US" dirty="0">
              <a:latin typeface="Comic Sans MS" pitchFamily="66" charset="0"/>
            </a:endParaRPr>
          </a:p>
        </p:txBody>
      </p:sp>
    </p:spTree>
  </p:cSld>
  <p:clrMapOvr>
    <a:masterClrMapping/>
  </p:clrMapOvr>
  <p:transition>
    <p:comb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609600"/>
            <a:ext cx="8305800" cy="5632311"/>
          </a:xfrm>
          <a:prstGeom prst="rect">
            <a:avLst/>
          </a:prstGeom>
          <a:noFill/>
        </p:spPr>
        <p:txBody>
          <a:bodyPr wrap="square" rtlCol="0">
            <a:spAutoFit/>
          </a:bodyPr>
          <a:lstStyle/>
          <a:p>
            <a:r>
              <a:rPr lang="en-US" sz="2400" dirty="0" smtClean="0">
                <a:solidFill>
                  <a:srgbClr val="FFC000"/>
                </a:solidFill>
              </a:rPr>
              <a:t>INTRINSIC SEMICONDUCTORS</a:t>
            </a:r>
          </a:p>
          <a:p>
            <a:endParaRPr lang="en-US" dirty="0" smtClean="0">
              <a:solidFill>
                <a:srgbClr val="FFC000"/>
              </a:solidFill>
            </a:endParaRPr>
          </a:p>
          <a:p>
            <a:r>
              <a:rPr lang="en-US" dirty="0" smtClean="0">
                <a:solidFill>
                  <a:srgbClr val="C00000"/>
                </a:solidFill>
              </a:rPr>
              <a:t>These semiconductors are in the purest form .The intrinsic semiconductors have little conductivity .Their conductivity is uncontrolled i.e. it depends only upon the temperature. Thus, they are of least practical significance.</a:t>
            </a:r>
          </a:p>
          <a:p>
            <a:endParaRPr lang="en-US" dirty="0" smtClean="0"/>
          </a:p>
          <a:p>
            <a:r>
              <a:rPr lang="en-US" sz="2400" dirty="0" smtClean="0">
                <a:solidFill>
                  <a:srgbClr val="FFC000"/>
                </a:solidFill>
              </a:rPr>
              <a:t>EXTRINSIC SEMICONDUCTORS</a:t>
            </a:r>
          </a:p>
          <a:p>
            <a:endParaRPr lang="en-US" dirty="0" smtClean="0">
              <a:solidFill>
                <a:srgbClr val="FFC000"/>
              </a:solidFill>
            </a:endParaRPr>
          </a:p>
          <a:p>
            <a:r>
              <a:rPr lang="en-US" dirty="0" smtClean="0">
                <a:solidFill>
                  <a:srgbClr val="C00000"/>
                </a:solidFill>
              </a:rPr>
              <a:t>When we add a certain amount of impurity in intrinsic semiconductor it becomes extrinsic semiconductor. By adding impurity , the conductivity of semiconductor increases and the conductivity will depend upon the amount of doping.</a:t>
            </a:r>
          </a:p>
          <a:p>
            <a:r>
              <a:rPr lang="en-US" dirty="0" smtClean="0">
                <a:solidFill>
                  <a:srgbClr val="C00000"/>
                </a:solidFill>
              </a:rPr>
              <a:t>The impurity atoms are added from Group III or Group V  of the periodic table.</a:t>
            </a:r>
          </a:p>
          <a:p>
            <a:endParaRPr lang="en-US" dirty="0" smtClean="0"/>
          </a:p>
          <a:p>
            <a:r>
              <a:rPr lang="en-US" sz="2400" dirty="0" smtClean="0">
                <a:solidFill>
                  <a:srgbClr val="FFC000"/>
                </a:solidFill>
              </a:rPr>
              <a:t>TYPES OF EXTRINSIC SEMICONDUCTORS :-</a:t>
            </a:r>
          </a:p>
          <a:p>
            <a:endParaRPr lang="en-US" dirty="0" smtClean="0"/>
          </a:p>
          <a:p>
            <a:pPr marL="342900" indent="-342900">
              <a:buAutoNum type="alphaLcParenBoth"/>
            </a:pPr>
            <a:r>
              <a:rPr lang="en-US" dirty="0" smtClean="0">
                <a:solidFill>
                  <a:srgbClr val="C00000"/>
                </a:solidFill>
              </a:rPr>
              <a:t>P TYPE SEMICONDUCTOR: When we add impurity from Group III such as boron , the resulting semiconductor is p-type semiconductor.</a:t>
            </a:r>
          </a:p>
          <a:p>
            <a:pPr marL="342900" indent="-342900">
              <a:buAutoNum type="alphaLcParenBoth"/>
            </a:pPr>
            <a:r>
              <a:rPr lang="en-US" dirty="0" smtClean="0">
                <a:solidFill>
                  <a:srgbClr val="C00000"/>
                </a:solidFill>
              </a:rPr>
              <a:t>N TYPE SEMICONDUCTOR: When we  add impurity from Group V, such as antimony, the resulting semiconductor is n-type semiconductor.</a:t>
            </a:r>
            <a:endParaRPr lang="en-US" dirty="0">
              <a:solidFill>
                <a:srgbClr val="C00000"/>
              </a:solidFill>
            </a:endParaRPr>
          </a:p>
        </p:txBody>
      </p:sp>
    </p:spTree>
  </p:cSld>
  <p:clrMapOvr>
    <a:masterClrMapping/>
  </p:clrMapOvr>
  <p:transition>
    <p:blinds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685800" y="533400"/>
            <a:ext cx="8229600" cy="3477875"/>
          </a:xfrm>
          <a:prstGeom prst="rect">
            <a:avLst/>
          </a:prstGeom>
          <a:noFill/>
        </p:spPr>
        <p:txBody>
          <a:bodyPr wrap="square" rtlCol="0">
            <a:spAutoFit/>
          </a:bodyPr>
          <a:lstStyle/>
          <a:p>
            <a:r>
              <a:rPr lang="en-US" sz="2000" dirty="0" smtClean="0">
                <a:solidFill>
                  <a:srgbClr val="C00000"/>
                </a:solidFill>
                <a:latin typeface="Comic Sans MS" pitchFamily="66" charset="0"/>
              </a:rPr>
              <a:t>CRYSTAL STRUCTURE OF SEMICONDUCTORS:-</a:t>
            </a:r>
          </a:p>
          <a:p>
            <a:endParaRPr lang="en-US" sz="2000" dirty="0" smtClean="0">
              <a:latin typeface="Comic Sans MS" pitchFamily="66" charset="0"/>
            </a:endParaRPr>
          </a:p>
          <a:p>
            <a:r>
              <a:rPr lang="en-US" dirty="0" smtClean="0">
                <a:solidFill>
                  <a:srgbClr val="7030A0"/>
                </a:solidFill>
                <a:latin typeface="Comic Sans MS" pitchFamily="66" charset="0"/>
              </a:rPr>
              <a:t>In a crystal the atoms are bonded together in a cohesive manner. The semiconductor atoms have 4 electrons in the outermost shell. To fill the outermost shell each atom acquires four more electrons by sharing one electron each from the 4 adjacent atoms and hence form a crystal. Fig. shows simplified two dimensional crystalline structure of intrinsic semiconductor (Ge).In the figure, the core represents the nucleus and all other electrons as valence electrons. The valence electrons take part in forming covalent bonds with 4 neighboring atoms. At absolute zero, all 4 covalent bonds are intact and no electron is free to conduct.</a:t>
            </a:r>
          </a:p>
          <a:p>
            <a:endParaRPr lang="en-US" dirty="0">
              <a:solidFill>
                <a:srgbClr val="7030A0"/>
              </a:solidFill>
            </a:endParaRPr>
          </a:p>
        </p:txBody>
      </p:sp>
      <p:pic>
        <p:nvPicPr>
          <p:cNvPr id="3" name="Picture 2" descr="transistor_basics_01-3.gif"/>
          <p:cNvPicPr>
            <a:picLocks noChangeAspect="1"/>
          </p:cNvPicPr>
          <p:nvPr/>
        </p:nvPicPr>
        <p:blipFill>
          <a:blip r:embed="rId2"/>
          <a:stretch>
            <a:fillRect/>
          </a:stretch>
        </p:blipFill>
        <p:spPr>
          <a:xfrm>
            <a:off x="990600" y="3733800"/>
            <a:ext cx="5324475" cy="2819400"/>
          </a:xfrm>
          <a:prstGeom prst="rect">
            <a:avLst/>
          </a:prstGeom>
        </p:spPr>
      </p:pic>
    </p:spTree>
  </p:cSld>
  <p:clrMapOvr>
    <a:masterClrMapping/>
  </p:clrMapOvr>
  <p:transition>
    <p:blinds/>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304801"/>
            <a:ext cx="8534400" cy="4247317"/>
          </a:xfrm>
          <a:prstGeom prst="rect">
            <a:avLst/>
          </a:prstGeom>
          <a:noFill/>
        </p:spPr>
        <p:txBody>
          <a:bodyPr wrap="square" rtlCol="0">
            <a:spAutoFit/>
          </a:bodyPr>
          <a:lstStyle/>
          <a:p>
            <a:r>
              <a:rPr lang="en-US" dirty="0" smtClean="0">
                <a:solidFill>
                  <a:srgbClr val="7030A0"/>
                </a:solidFill>
                <a:latin typeface="Comic Sans MS" pitchFamily="66" charset="0"/>
              </a:rPr>
              <a:t>COMMONLY USED SEMICONDUCTOR MATERIALS (GERMANIUM AND SILICON)</a:t>
            </a:r>
          </a:p>
          <a:p>
            <a:endParaRPr lang="en-US" dirty="0" smtClean="0">
              <a:latin typeface="Comic Sans MS" pitchFamily="66" charset="0"/>
            </a:endParaRPr>
          </a:p>
          <a:p>
            <a:r>
              <a:rPr lang="en-US" dirty="0" smtClean="0">
                <a:solidFill>
                  <a:srgbClr val="C00000"/>
                </a:solidFill>
                <a:latin typeface="Comic Sans MS" pitchFamily="66" charset="0"/>
              </a:rPr>
              <a:t>GERMANIUM: </a:t>
            </a:r>
            <a:r>
              <a:rPr lang="en-US" dirty="0" smtClean="0">
                <a:solidFill>
                  <a:srgbClr val="FFC000"/>
                </a:solidFill>
                <a:latin typeface="Comic Sans MS" pitchFamily="66" charset="0"/>
              </a:rPr>
              <a:t>Ge is an earth element. Pure germanium is obtained from coal ash in the form of germanium dioxide, which is then reduced to pure germanium.</a:t>
            </a:r>
          </a:p>
          <a:p>
            <a:endParaRPr lang="en-US" dirty="0" smtClean="0">
              <a:latin typeface="Comic Sans MS" pitchFamily="66" charset="0"/>
            </a:endParaRPr>
          </a:p>
          <a:p>
            <a:r>
              <a:rPr lang="en-US" u="sng" dirty="0" smtClean="0">
                <a:solidFill>
                  <a:srgbClr val="C00000"/>
                </a:solidFill>
                <a:latin typeface="Comic Sans MS" pitchFamily="66" charset="0"/>
              </a:rPr>
              <a:t>ATOMIC STRUCTURE</a:t>
            </a:r>
          </a:p>
          <a:p>
            <a:r>
              <a:rPr lang="en-US" dirty="0" smtClean="0">
                <a:solidFill>
                  <a:srgbClr val="FFC000"/>
                </a:solidFill>
                <a:latin typeface="Comic Sans MS" pitchFamily="66" charset="0"/>
              </a:rPr>
              <a:t>The atomic number of Ge is 32. It has 32 protons in its nucleus along with 32 neutrons and 32 electrons which revolves around the nucleus in fixed paths known as orbits. These 32 electrons can be distributed in various orbits according to the rule 2n2 where n is the orbit number. T he germanium atom has 2 electrons in its first orbit, 18 electrons in second orbit, 18 electrons in  third orbit and 4 electrons in its valence shell.</a:t>
            </a:r>
          </a:p>
          <a:p>
            <a:endParaRPr lang="en-US" dirty="0"/>
          </a:p>
        </p:txBody>
      </p:sp>
      <p:sp>
        <p:nvSpPr>
          <p:cNvPr id="9" name="Flowchart: Connector 8"/>
          <p:cNvSpPr/>
          <p:nvPr/>
        </p:nvSpPr>
        <p:spPr>
          <a:xfrm>
            <a:off x="2057400" y="4267200"/>
            <a:ext cx="2514600" cy="24384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2286000" y="4495800"/>
            <a:ext cx="2057400" cy="19812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2514600" y="4724400"/>
            <a:ext cx="1600200" cy="15240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2743200" y="4953000"/>
            <a:ext cx="1143000" cy="10668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2895600" y="5105400"/>
            <a:ext cx="762000" cy="762000"/>
          </a:xfrm>
          <a:prstGeom prst="flowChartConnector">
            <a:avLst/>
          </a:prstGeom>
          <a:solidFill>
            <a:schemeClr val="tx1">
              <a:lumMod val="50000"/>
            </a:schemeClr>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Flowchart: Connector 14"/>
          <p:cNvSpPr/>
          <p:nvPr/>
        </p:nvSpPr>
        <p:spPr>
          <a:xfrm>
            <a:off x="3733800" y="5181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p:cNvSpPr/>
          <p:nvPr/>
        </p:nvSpPr>
        <p:spPr>
          <a:xfrm>
            <a:off x="3581400" y="617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2895600" y="617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2514600" y="5715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p:cNvSpPr/>
          <p:nvPr/>
        </p:nvSpPr>
        <p:spPr>
          <a:xfrm>
            <a:off x="2590800" y="5029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3048000" y="4724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3810000" y="4953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Connector 21"/>
          <p:cNvSpPr/>
          <p:nvPr/>
        </p:nvSpPr>
        <p:spPr>
          <a:xfrm>
            <a:off x="3886200" y="5943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p:cNvSpPr/>
          <p:nvPr/>
        </p:nvSpPr>
        <p:spPr>
          <a:xfrm>
            <a:off x="3352800" y="6629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Connector 23"/>
          <p:cNvSpPr/>
          <p:nvPr/>
        </p:nvSpPr>
        <p:spPr>
          <a:xfrm>
            <a:off x="4267200" y="5181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4267200" y="5715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onnector 25"/>
          <p:cNvSpPr/>
          <p:nvPr/>
        </p:nvSpPr>
        <p:spPr>
          <a:xfrm>
            <a:off x="2362200" y="5867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Connector 26"/>
          <p:cNvSpPr/>
          <p:nvPr/>
        </p:nvSpPr>
        <p:spPr>
          <a:xfrm>
            <a:off x="2286000" y="5257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lowchart: Connector 27"/>
          <p:cNvSpPr/>
          <p:nvPr/>
        </p:nvSpPr>
        <p:spPr>
          <a:xfrm>
            <a:off x="2667000" y="4648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Connector 28"/>
          <p:cNvSpPr/>
          <p:nvPr/>
        </p:nvSpPr>
        <p:spPr>
          <a:xfrm>
            <a:off x="3048000" y="4495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Connector 29"/>
          <p:cNvSpPr/>
          <p:nvPr/>
        </p:nvSpPr>
        <p:spPr>
          <a:xfrm>
            <a:off x="2667000" y="6248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Connector 30"/>
          <p:cNvSpPr/>
          <p:nvPr/>
        </p:nvSpPr>
        <p:spPr>
          <a:xfrm>
            <a:off x="3124200" y="6400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lowchart: Connector 31"/>
          <p:cNvSpPr/>
          <p:nvPr/>
        </p:nvSpPr>
        <p:spPr>
          <a:xfrm>
            <a:off x="3352800" y="4495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lowchart: Connector 32"/>
          <p:cNvSpPr/>
          <p:nvPr/>
        </p:nvSpPr>
        <p:spPr>
          <a:xfrm>
            <a:off x="3886200" y="4724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lowchart: Connector 33"/>
          <p:cNvSpPr/>
          <p:nvPr/>
        </p:nvSpPr>
        <p:spPr>
          <a:xfrm>
            <a:off x="3505200" y="6400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Connector 34"/>
          <p:cNvSpPr/>
          <p:nvPr/>
        </p:nvSpPr>
        <p:spPr>
          <a:xfrm>
            <a:off x="3657600" y="4572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Connector 35"/>
          <p:cNvSpPr/>
          <p:nvPr/>
        </p:nvSpPr>
        <p:spPr>
          <a:xfrm>
            <a:off x="4114800" y="4876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Connector 36"/>
          <p:cNvSpPr/>
          <p:nvPr/>
        </p:nvSpPr>
        <p:spPr>
          <a:xfrm>
            <a:off x="3962400" y="617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lowchart: Connector 37"/>
          <p:cNvSpPr/>
          <p:nvPr/>
        </p:nvSpPr>
        <p:spPr>
          <a:xfrm>
            <a:off x="2438400" y="4876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lowchart: Connector 38"/>
          <p:cNvSpPr/>
          <p:nvPr/>
        </p:nvSpPr>
        <p:spPr>
          <a:xfrm>
            <a:off x="2286000" y="5562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Connector 39"/>
          <p:cNvSpPr/>
          <p:nvPr/>
        </p:nvSpPr>
        <p:spPr>
          <a:xfrm>
            <a:off x="4343400" y="5410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Connector 40"/>
          <p:cNvSpPr/>
          <p:nvPr/>
        </p:nvSpPr>
        <p:spPr>
          <a:xfrm>
            <a:off x="4572000" y="5486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lowchart: Connector 41"/>
          <p:cNvSpPr/>
          <p:nvPr/>
        </p:nvSpPr>
        <p:spPr>
          <a:xfrm>
            <a:off x="2743200" y="5638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lowchart: Connector 42"/>
          <p:cNvSpPr/>
          <p:nvPr/>
        </p:nvSpPr>
        <p:spPr>
          <a:xfrm>
            <a:off x="2057400" y="5486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lowchart: Connector 43"/>
          <p:cNvSpPr/>
          <p:nvPr/>
        </p:nvSpPr>
        <p:spPr>
          <a:xfrm>
            <a:off x="3276600" y="4267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5105400" y="5029200"/>
            <a:ext cx="2595582" cy="461665"/>
          </a:xfrm>
          <a:prstGeom prst="rect">
            <a:avLst/>
          </a:prstGeom>
          <a:noFill/>
        </p:spPr>
        <p:txBody>
          <a:bodyPr wrap="none" rtlCol="0">
            <a:spAutoFit/>
          </a:bodyPr>
          <a:lstStyle/>
          <a:p>
            <a:r>
              <a:rPr lang="en-US" sz="2400" dirty="0" smtClean="0">
                <a:latin typeface="Comic Sans MS" pitchFamily="66" charset="0"/>
              </a:rPr>
              <a:t>Valence Electron</a:t>
            </a:r>
            <a:endParaRPr lang="en-US" sz="2400" dirty="0">
              <a:latin typeface="Comic Sans MS" pitchFamily="66" charset="0"/>
            </a:endParaRPr>
          </a:p>
        </p:txBody>
      </p:sp>
      <p:sp>
        <p:nvSpPr>
          <p:cNvPr id="47" name="TextBox 46"/>
          <p:cNvSpPr txBox="1"/>
          <p:nvPr/>
        </p:nvSpPr>
        <p:spPr>
          <a:xfrm>
            <a:off x="533401" y="4038601"/>
            <a:ext cx="1371599" cy="830997"/>
          </a:xfrm>
          <a:prstGeom prst="rect">
            <a:avLst/>
          </a:prstGeom>
          <a:noFill/>
        </p:spPr>
        <p:txBody>
          <a:bodyPr wrap="square" rtlCol="0">
            <a:spAutoFit/>
          </a:bodyPr>
          <a:lstStyle/>
          <a:p>
            <a:r>
              <a:rPr lang="en-US" sz="2400" dirty="0" smtClean="0">
                <a:latin typeface="Comic Sans MS" pitchFamily="66" charset="0"/>
              </a:rPr>
              <a:t>Valence  Orbit</a:t>
            </a:r>
            <a:endParaRPr lang="en-US" sz="2400" dirty="0">
              <a:latin typeface="Comic Sans MS" pitchFamily="66" charset="0"/>
            </a:endParaRPr>
          </a:p>
        </p:txBody>
      </p:sp>
      <p:sp>
        <p:nvSpPr>
          <p:cNvPr id="48" name="TextBox 47"/>
          <p:cNvSpPr txBox="1"/>
          <p:nvPr/>
        </p:nvSpPr>
        <p:spPr>
          <a:xfrm>
            <a:off x="6781800" y="4343400"/>
            <a:ext cx="1219200" cy="461665"/>
          </a:xfrm>
          <a:prstGeom prst="rect">
            <a:avLst/>
          </a:prstGeom>
          <a:noFill/>
        </p:spPr>
        <p:txBody>
          <a:bodyPr wrap="square" rtlCol="0">
            <a:spAutoFit/>
          </a:bodyPr>
          <a:lstStyle/>
          <a:p>
            <a:r>
              <a:rPr lang="en-US" sz="2400" baseline="-25000" dirty="0" smtClean="0">
                <a:latin typeface="Comic Sans MS" pitchFamily="66" charset="0"/>
              </a:rPr>
              <a:t>32</a:t>
            </a:r>
            <a:r>
              <a:rPr lang="en-US" sz="2400" dirty="0" smtClean="0">
                <a:latin typeface="Comic Sans MS" pitchFamily="66" charset="0"/>
              </a:rPr>
              <a:t> Ge</a:t>
            </a:r>
            <a:r>
              <a:rPr lang="en-US" sz="2400" baseline="30000" dirty="0" smtClean="0">
                <a:latin typeface="Comic Sans MS" pitchFamily="66" charset="0"/>
              </a:rPr>
              <a:t>64</a:t>
            </a:r>
            <a:endParaRPr lang="en-US" sz="2400" baseline="30000" dirty="0">
              <a:latin typeface="Comic Sans MS" pitchFamily="66" charset="0"/>
            </a:endParaRPr>
          </a:p>
        </p:txBody>
      </p:sp>
      <p:cxnSp>
        <p:nvCxnSpPr>
          <p:cNvPr id="49" name="Straight Arrow Connector 48"/>
          <p:cNvCxnSpPr/>
          <p:nvPr/>
        </p:nvCxnSpPr>
        <p:spPr>
          <a:xfrm>
            <a:off x="1676400" y="5410200"/>
            <a:ext cx="1219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381000" y="5105400"/>
            <a:ext cx="1311578" cy="461665"/>
          </a:xfrm>
          <a:prstGeom prst="rect">
            <a:avLst/>
          </a:prstGeom>
          <a:noFill/>
        </p:spPr>
        <p:txBody>
          <a:bodyPr wrap="none" rtlCol="0">
            <a:spAutoFit/>
          </a:bodyPr>
          <a:lstStyle/>
          <a:p>
            <a:r>
              <a:rPr lang="en-US" sz="2400" dirty="0" smtClean="0">
                <a:latin typeface="Comic Sans MS" pitchFamily="66" charset="0"/>
              </a:rPr>
              <a:t>Nucleus</a:t>
            </a:r>
          </a:p>
        </p:txBody>
      </p:sp>
      <p:cxnSp>
        <p:nvCxnSpPr>
          <p:cNvPr id="53" name="Straight Arrow Connector 52"/>
          <p:cNvCxnSpPr>
            <a:stCxn id="46" idx="1"/>
            <a:endCxn id="41" idx="7"/>
          </p:cNvCxnSpPr>
          <p:nvPr/>
        </p:nvCxnSpPr>
        <p:spPr>
          <a:xfrm rot="10800000" flipV="1">
            <a:off x="4637042" y="5260033"/>
            <a:ext cx="468359" cy="23752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1600200" y="4495800"/>
            <a:ext cx="609600" cy="2286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10800000" flipV="1">
            <a:off x="4191002" y="4648200"/>
            <a:ext cx="609599" cy="23752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800600" y="4267200"/>
            <a:ext cx="1404552" cy="461665"/>
          </a:xfrm>
          <a:prstGeom prst="rect">
            <a:avLst/>
          </a:prstGeom>
          <a:noFill/>
        </p:spPr>
        <p:txBody>
          <a:bodyPr wrap="none" rtlCol="0">
            <a:spAutoFit/>
          </a:bodyPr>
          <a:lstStyle/>
          <a:p>
            <a:r>
              <a:rPr lang="en-US" sz="2400" dirty="0" smtClean="0">
                <a:latin typeface="Comic Sans MS" pitchFamily="66" charset="0"/>
              </a:rPr>
              <a:t>Electron</a:t>
            </a:r>
          </a:p>
        </p:txBody>
      </p:sp>
    </p:spTree>
  </p:cSld>
  <p:clrMapOvr>
    <a:masterClrMapping/>
  </p:clrMapOvr>
  <p:transition>
    <p:blinds dir="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533400"/>
            <a:ext cx="8153400" cy="4124206"/>
          </a:xfrm>
          <a:prstGeom prst="rect">
            <a:avLst/>
          </a:prstGeom>
          <a:noFill/>
        </p:spPr>
        <p:txBody>
          <a:bodyPr wrap="square" rtlCol="0">
            <a:spAutoFit/>
          </a:bodyPr>
          <a:lstStyle/>
          <a:p>
            <a:r>
              <a:rPr lang="en-US" sz="2800" dirty="0" smtClean="0">
                <a:solidFill>
                  <a:srgbClr val="FFC000"/>
                </a:solidFill>
                <a:latin typeface="Comic Sans MS" pitchFamily="66" charset="0"/>
              </a:rPr>
              <a:t>CONCEPT OF ELECTRON AND HOLE.</a:t>
            </a:r>
          </a:p>
          <a:p>
            <a:r>
              <a:rPr lang="en-US" dirty="0" smtClean="0">
                <a:solidFill>
                  <a:srgbClr val="7030A0"/>
                </a:solidFill>
                <a:latin typeface="Comic Sans MS" pitchFamily="66" charset="0"/>
              </a:rPr>
              <a:t>At absolute zero , the valence band in intrinsic semiconductor is totally filled and the conduction band is empty. Since there are four covalent bonds, each bond is not so strong. When the temperature is increased the electrons get sufficient energy to break the covalent bond.e.g. the room temperature may be sufficient to make a valence electron to move away from the influence of its nucleus. When this happens the electrons becomes free to conduct and hence appears in the conduction band.</a:t>
            </a:r>
          </a:p>
          <a:p>
            <a:endParaRPr lang="en-US" dirty="0" smtClean="0">
              <a:solidFill>
                <a:srgbClr val="7030A0"/>
              </a:solidFill>
              <a:latin typeface="Comic Sans MS" pitchFamily="66" charset="0"/>
            </a:endParaRPr>
          </a:p>
          <a:p>
            <a:r>
              <a:rPr lang="en-US" dirty="0" smtClean="0">
                <a:solidFill>
                  <a:srgbClr val="C00000"/>
                </a:solidFill>
                <a:latin typeface="Comic Sans MS" pitchFamily="66" charset="0"/>
              </a:rPr>
              <a:t>THERMAL GENERATION : </a:t>
            </a:r>
            <a:r>
              <a:rPr lang="en-US" dirty="0" smtClean="0">
                <a:solidFill>
                  <a:schemeClr val="accent6">
                    <a:lumMod val="40000"/>
                    <a:lumOff val="60000"/>
                  </a:schemeClr>
                </a:solidFill>
                <a:latin typeface="Comic Sans MS" pitchFamily="66" charset="0"/>
              </a:rPr>
              <a:t>When an electron moves away to the conduction band, a vacancy is created in the valence band. This vacancy is called hole. Whenever agree electron is generated, a hole is created simultaneously. This type of generation is called thermal generation.</a:t>
            </a:r>
          </a:p>
          <a:p>
            <a:r>
              <a:rPr lang="en-US" dirty="0" smtClean="0">
                <a:solidFill>
                  <a:schemeClr val="accent6">
                    <a:lumMod val="40000"/>
                    <a:lumOff val="60000"/>
                  </a:schemeClr>
                </a:solidFill>
                <a:latin typeface="Comic Sans MS" pitchFamily="66" charset="0"/>
              </a:rPr>
              <a:t>			</a:t>
            </a:r>
            <a:endParaRPr lang="en-US" dirty="0">
              <a:solidFill>
                <a:schemeClr val="accent6">
                  <a:lumMod val="40000"/>
                  <a:lumOff val="60000"/>
                </a:schemeClr>
              </a:solidFill>
              <a:latin typeface="Comic Sans MS" pitchFamily="66" charset="0"/>
            </a:endParaRPr>
          </a:p>
        </p:txBody>
      </p:sp>
      <p:pic>
        <p:nvPicPr>
          <p:cNvPr id="5" name="Picture 4" descr="images.png"/>
          <p:cNvPicPr>
            <a:picLocks noChangeAspect="1"/>
          </p:cNvPicPr>
          <p:nvPr/>
        </p:nvPicPr>
        <p:blipFill>
          <a:blip r:embed="rId2"/>
          <a:stretch>
            <a:fillRect/>
          </a:stretch>
        </p:blipFill>
        <p:spPr>
          <a:xfrm>
            <a:off x="3200400" y="4410075"/>
            <a:ext cx="3276600" cy="2219325"/>
          </a:xfrm>
          <a:prstGeom prst="rect">
            <a:avLst/>
          </a:prstGeom>
        </p:spPr>
      </p:pic>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828800"/>
            <a:ext cx="7543800" cy="1815882"/>
          </a:xfrm>
          <a:prstGeom prst="rect">
            <a:avLst/>
          </a:prstGeom>
          <a:noFill/>
        </p:spPr>
        <p:txBody>
          <a:bodyPr wrap="square" rtlCol="0">
            <a:spAutoFit/>
          </a:bodyPr>
          <a:lstStyle/>
          <a:p>
            <a:r>
              <a:rPr lang="en-US" sz="2800" dirty="0" smtClean="0">
                <a:solidFill>
                  <a:schemeClr val="accent3">
                    <a:lumMod val="50000"/>
                  </a:schemeClr>
                </a:solidFill>
                <a:latin typeface="Comic Sans MS" pitchFamily="66" charset="0"/>
              </a:rPr>
              <a:t>1  Conducting materials</a:t>
            </a:r>
          </a:p>
          <a:p>
            <a:pPr marL="342900" indent="-342900"/>
            <a:r>
              <a:rPr lang="en-US" sz="2800" dirty="0" smtClean="0">
                <a:solidFill>
                  <a:schemeClr val="accent3">
                    <a:lumMod val="50000"/>
                  </a:schemeClr>
                </a:solidFill>
                <a:latin typeface="Comic Sans MS" pitchFamily="66" charset="0"/>
              </a:rPr>
              <a:t>2 Semiconducting materials</a:t>
            </a:r>
          </a:p>
          <a:p>
            <a:pPr marL="342900" indent="-342900"/>
            <a:r>
              <a:rPr lang="en-US" sz="2800" dirty="0" smtClean="0">
                <a:solidFill>
                  <a:schemeClr val="accent3">
                    <a:lumMod val="50000"/>
                  </a:schemeClr>
                </a:solidFill>
                <a:latin typeface="Comic Sans MS" pitchFamily="66" charset="0"/>
              </a:rPr>
              <a:t>3 Insulating  materials</a:t>
            </a:r>
          </a:p>
          <a:p>
            <a:pPr marL="342900" indent="-342900"/>
            <a:r>
              <a:rPr lang="en-US" sz="2800" dirty="0" smtClean="0">
                <a:solidFill>
                  <a:schemeClr val="accent3">
                    <a:lumMod val="50000"/>
                  </a:schemeClr>
                </a:solidFill>
                <a:latin typeface="Comic Sans MS" pitchFamily="66" charset="0"/>
              </a:rPr>
              <a:t>4 </a:t>
            </a:r>
            <a:r>
              <a:rPr lang="en-US" sz="2800" dirty="0">
                <a:solidFill>
                  <a:schemeClr val="accent3">
                    <a:lumMod val="50000"/>
                  </a:schemeClr>
                </a:solidFill>
                <a:latin typeface="Comic Sans MS" pitchFamily="66" charset="0"/>
              </a:rPr>
              <a:t>M</a:t>
            </a:r>
            <a:r>
              <a:rPr lang="en-US" sz="2800" dirty="0" smtClean="0">
                <a:solidFill>
                  <a:schemeClr val="accent3">
                    <a:lumMod val="50000"/>
                  </a:schemeClr>
                </a:solidFill>
                <a:latin typeface="Comic Sans MS" pitchFamily="66" charset="0"/>
              </a:rPr>
              <a:t>agnetic materials</a:t>
            </a:r>
            <a:endParaRPr lang="en-US" sz="2800" dirty="0">
              <a:solidFill>
                <a:schemeClr val="accent3">
                  <a:lumMod val="50000"/>
                </a:schemeClr>
              </a:solidFill>
              <a:latin typeface="Comic Sans MS" pitchFamily="66" charset="0"/>
            </a:endParaRPr>
          </a:p>
        </p:txBody>
      </p:sp>
      <p:sp>
        <p:nvSpPr>
          <p:cNvPr id="3" name="Rectangle 2"/>
          <p:cNvSpPr/>
          <p:nvPr/>
        </p:nvSpPr>
        <p:spPr>
          <a:xfrm>
            <a:off x="685800" y="457200"/>
            <a:ext cx="7848600" cy="1077218"/>
          </a:xfrm>
          <a:prstGeom prst="rect">
            <a:avLst/>
          </a:prstGeom>
          <a:noFill/>
        </p:spPr>
        <p:txBody>
          <a:bodyPr wrap="square" lIns="91440" tIns="45720" rIns="91440" bIns="45720">
            <a:spAutoFit/>
          </a:bodyPr>
          <a:lstStyle/>
          <a:p>
            <a:pPr algn="ctr"/>
            <a:r>
              <a:rPr lang="en-US" sz="3200" b="1" cap="none" spc="0" dirty="0" smtClean="0">
                <a:ln w="10541" cmpd="sng">
                  <a:solidFill>
                    <a:schemeClr val="accent1">
                      <a:shade val="88000"/>
                      <a:satMod val="110000"/>
                    </a:schemeClr>
                  </a:solidFill>
                  <a:prstDash val="solid"/>
                </a:ln>
                <a:solidFill>
                  <a:schemeClr val="tx2">
                    <a:lumMod val="10000"/>
                  </a:schemeClr>
                </a:solidFill>
                <a:effectLst/>
              </a:rPr>
              <a:t>Classification of Electrical</a:t>
            </a:r>
          </a:p>
          <a:p>
            <a:pPr algn="ctr"/>
            <a:r>
              <a:rPr lang="en-US" sz="3200" b="1" dirty="0" smtClean="0">
                <a:ln w="10541" cmpd="sng">
                  <a:solidFill>
                    <a:schemeClr val="accent1">
                      <a:shade val="88000"/>
                      <a:satMod val="110000"/>
                    </a:schemeClr>
                  </a:solidFill>
                  <a:prstDash val="solid"/>
                </a:ln>
                <a:solidFill>
                  <a:schemeClr val="tx2">
                    <a:lumMod val="10000"/>
                  </a:schemeClr>
                </a:solidFill>
              </a:rPr>
              <a:t>And Electronics Engineering Material</a:t>
            </a:r>
            <a:endParaRPr lang="en-US" sz="3200" b="1" cap="none" spc="0" dirty="0">
              <a:ln w="10541" cmpd="sng">
                <a:solidFill>
                  <a:schemeClr val="accent1">
                    <a:shade val="88000"/>
                    <a:satMod val="110000"/>
                  </a:schemeClr>
                </a:solidFill>
                <a:prstDash val="solid"/>
              </a:ln>
              <a:solidFill>
                <a:schemeClr val="tx2">
                  <a:lumMod val="10000"/>
                </a:schemeClr>
              </a:solidFill>
              <a:effectLst/>
            </a:endParaRPr>
          </a:p>
        </p:txBody>
      </p:sp>
      <p:cxnSp>
        <p:nvCxnSpPr>
          <p:cNvPr id="6" name="Straight Connector 5"/>
          <p:cNvCxnSpPr/>
          <p:nvPr/>
        </p:nvCxnSpPr>
        <p:spPr>
          <a:xfrm>
            <a:off x="1371600" y="4419600"/>
            <a:ext cx="6096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4114800" y="4191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1142206" y="4648200"/>
            <a:ext cx="457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2818606" y="4648200"/>
            <a:ext cx="457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257800" y="4648200"/>
            <a:ext cx="457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7162800" y="4648200"/>
            <a:ext cx="457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276600" y="3733800"/>
            <a:ext cx="2536129" cy="369332"/>
          </a:xfrm>
          <a:prstGeom prst="rect">
            <a:avLst/>
          </a:prstGeom>
          <a:noFill/>
        </p:spPr>
        <p:txBody>
          <a:bodyPr wrap="square" rtlCol="0">
            <a:spAutoFit/>
          </a:bodyPr>
          <a:lstStyle/>
          <a:p>
            <a:r>
              <a:rPr lang="en-US" dirty="0" smtClean="0">
                <a:solidFill>
                  <a:schemeClr val="tx2">
                    <a:lumMod val="10000"/>
                  </a:schemeClr>
                </a:solidFill>
              </a:rPr>
              <a:t>Engineering Materials</a:t>
            </a:r>
            <a:endParaRPr lang="en-US" dirty="0">
              <a:solidFill>
                <a:schemeClr val="tx2">
                  <a:lumMod val="10000"/>
                </a:schemeClr>
              </a:solidFill>
            </a:endParaRPr>
          </a:p>
        </p:txBody>
      </p:sp>
      <p:sp>
        <p:nvSpPr>
          <p:cNvPr id="20" name="TextBox 19"/>
          <p:cNvSpPr txBox="1"/>
          <p:nvPr/>
        </p:nvSpPr>
        <p:spPr>
          <a:xfrm>
            <a:off x="685800" y="4876800"/>
            <a:ext cx="1417760" cy="646331"/>
          </a:xfrm>
          <a:prstGeom prst="rect">
            <a:avLst/>
          </a:prstGeom>
          <a:noFill/>
        </p:spPr>
        <p:txBody>
          <a:bodyPr wrap="none" rtlCol="0">
            <a:spAutoFit/>
          </a:bodyPr>
          <a:lstStyle/>
          <a:p>
            <a:r>
              <a:rPr lang="en-US" dirty="0" smtClean="0">
                <a:solidFill>
                  <a:schemeClr val="tx2">
                    <a:lumMod val="10000"/>
                  </a:schemeClr>
                </a:solidFill>
              </a:rPr>
              <a:t>Conducting </a:t>
            </a:r>
          </a:p>
          <a:p>
            <a:r>
              <a:rPr lang="en-US" dirty="0" smtClean="0">
                <a:solidFill>
                  <a:schemeClr val="tx2">
                    <a:lumMod val="10000"/>
                  </a:schemeClr>
                </a:solidFill>
              </a:rPr>
              <a:t>  materials</a:t>
            </a:r>
            <a:endParaRPr lang="en-US" dirty="0">
              <a:solidFill>
                <a:schemeClr val="tx2">
                  <a:lumMod val="10000"/>
                </a:schemeClr>
              </a:solidFill>
            </a:endParaRPr>
          </a:p>
        </p:txBody>
      </p:sp>
      <p:sp>
        <p:nvSpPr>
          <p:cNvPr id="21" name="TextBox 20"/>
          <p:cNvSpPr txBox="1"/>
          <p:nvPr/>
        </p:nvSpPr>
        <p:spPr>
          <a:xfrm>
            <a:off x="2362200" y="4876800"/>
            <a:ext cx="1253869" cy="646331"/>
          </a:xfrm>
          <a:prstGeom prst="rect">
            <a:avLst/>
          </a:prstGeom>
          <a:noFill/>
        </p:spPr>
        <p:txBody>
          <a:bodyPr wrap="none" rtlCol="0">
            <a:spAutoFit/>
          </a:bodyPr>
          <a:lstStyle/>
          <a:p>
            <a:r>
              <a:rPr lang="en-US" dirty="0" smtClean="0">
                <a:solidFill>
                  <a:schemeClr val="tx2">
                    <a:lumMod val="10000"/>
                  </a:schemeClr>
                </a:solidFill>
              </a:rPr>
              <a:t>Insulating </a:t>
            </a:r>
          </a:p>
          <a:p>
            <a:r>
              <a:rPr lang="en-US" dirty="0" smtClean="0">
                <a:solidFill>
                  <a:schemeClr val="tx2">
                    <a:lumMod val="10000"/>
                  </a:schemeClr>
                </a:solidFill>
              </a:rPr>
              <a:t> materials</a:t>
            </a:r>
            <a:endParaRPr lang="en-US" dirty="0">
              <a:solidFill>
                <a:schemeClr val="tx2">
                  <a:lumMod val="10000"/>
                </a:schemeClr>
              </a:solidFill>
            </a:endParaRPr>
          </a:p>
        </p:txBody>
      </p:sp>
      <p:sp>
        <p:nvSpPr>
          <p:cNvPr id="22" name="TextBox 21"/>
          <p:cNvSpPr txBox="1"/>
          <p:nvPr/>
        </p:nvSpPr>
        <p:spPr>
          <a:xfrm>
            <a:off x="4800600" y="4876800"/>
            <a:ext cx="1917000" cy="646331"/>
          </a:xfrm>
          <a:prstGeom prst="rect">
            <a:avLst/>
          </a:prstGeom>
          <a:noFill/>
        </p:spPr>
        <p:txBody>
          <a:bodyPr wrap="none" rtlCol="0">
            <a:spAutoFit/>
          </a:bodyPr>
          <a:lstStyle/>
          <a:p>
            <a:r>
              <a:rPr lang="en-US" dirty="0" smtClean="0">
                <a:solidFill>
                  <a:schemeClr val="tx2">
                    <a:lumMod val="10000"/>
                  </a:schemeClr>
                </a:solidFill>
              </a:rPr>
              <a:t>Semi conducting </a:t>
            </a:r>
          </a:p>
          <a:p>
            <a:r>
              <a:rPr lang="en-US" dirty="0" smtClean="0">
                <a:solidFill>
                  <a:schemeClr val="tx2">
                    <a:lumMod val="10000"/>
                  </a:schemeClr>
                </a:solidFill>
              </a:rPr>
              <a:t> materials</a:t>
            </a:r>
            <a:endParaRPr lang="en-US" dirty="0">
              <a:solidFill>
                <a:schemeClr val="tx2">
                  <a:lumMod val="10000"/>
                </a:schemeClr>
              </a:solidFill>
            </a:endParaRPr>
          </a:p>
        </p:txBody>
      </p:sp>
      <p:sp>
        <p:nvSpPr>
          <p:cNvPr id="23" name="TextBox 22"/>
          <p:cNvSpPr txBox="1"/>
          <p:nvPr/>
        </p:nvSpPr>
        <p:spPr>
          <a:xfrm>
            <a:off x="6858000" y="4876800"/>
            <a:ext cx="1163908" cy="646331"/>
          </a:xfrm>
          <a:prstGeom prst="rect">
            <a:avLst/>
          </a:prstGeom>
          <a:noFill/>
        </p:spPr>
        <p:txBody>
          <a:bodyPr wrap="none" rtlCol="0">
            <a:spAutoFit/>
          </a:bodyPr>
          <a:lstStyle/>
          <a:p>
            <a:r>
              <a:rPr lang="en-US" dirty="0" smtClean="0">
                <a:solidFill>
                  <a:schemeClr val="tx2">
                    <a:lumMod val="10000"/>
                  </a:schemeClr>
                </a:solidFill>
              </a:rPr>
              <a:t>Magnetic</a:t>
            </a:r>
          </a:p>
          <a:p>
            <a:r>
              <a:rPr lang="en-US" dirty="0" smtClean="0">
                <a:solidFill>
                  <a:schemeClr val="tx2">
                    <a:lumMod val="10000"/>
                  </a:schemeClr>
                </a:solidFill>
              </a:rPr>
              <a:t> materials</a:t>
            </a:r>
            <a:endParaRPr lang="en-US" dirty="0">
              <a:solidFill>
                <a:schemeClr val="tx2">
                  <a:lumMod val="10000"/>
                </a:schemeClr>
              </a:solidFill>
            </a:endParaRPr>
          </a:p>
        </p:txBody>
      </p:sp>
      <p:cxnSp>
        <p:nvCxnSpPr>
          <p:cNvPr id="24" name="Straight Arrow Connector 23"/>
          <p:cNvCxnSpPr/>
          <p:nvPr/>
        </p:nvCxnSpPr>
        <p:spPr>
          <a:xfrm rot="5400000">
            <a:off x="1143000" y="5638800"/>
            <a:ext cx="45799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rot="5400000">
            <a:off x="2743200" y="5638800"/>
            <a:ext cx="45799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rot="5400000">
            <a:off x="7162800" y="5638800"/>
            <a:ext cx="45799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rot="5400000">
            <a:off x="5334000" y="5638800"/>
            <a:ext cx="45799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Box 27"/>
          <p:cNvSpPr txBox="1"/>
          <p:nvPr/>
        </p:nvSpPr>
        <p:spPr>
          <a:xfrm>
            <a:off x="381000" y="5867400"/>
            <a:ext cx="1533625" cy="646331"/>
          </a:xfrm>
          <a:prstGeom prst="rect">
            <a:avLst/>
          </a:prstGeom>
          <a:noFill/>
        </p:spPr>
        <p:txBody>
          <a:bodyPr wrap="none" rtlCol="0">
            <a:spAutoFit/>
          </a:bodyPr>
          <a:lstStyle/>
          <a:p>
            <a:r>
              <a:rPr lang="en-US" dirty="0" smtClean="0">
                <a:solidFill>
                  <a:schemeClr val="tx2">
                    <a:lumMod val="10000"/>
                  </a:schemeClr>
                </a:solidFill>
              </a:rPr>
              <a:t>Gold , Silver, </a:t>
            </a:r>
          </a:p>
          <a:p>
            <a:r>
              <a:rPr lang="en-US" dirty="0" smtClean="0">
                <a:solidFill>
                  <a:schemeClr val="tx2">
                    <a:lumMod val="10000"/>
                  </a:schemeClr>
                </a:solidFill>
              </a:rPr>
              <a:t>Copper, Brass</a:t>
            </a:r>
            <a:endParaRPr lang="en-US" dirty="0">
              <a:solidFill>
                <a:schemeClr val="tx2">
                  <a:lumMod val="10000"/>
                </a:schemeClr>
              </a:solidFill>
            </a:endParaRPr>
          </a:p>
        </p:txBody>
      </p:sp>
      <p:sp>
        <p:nvSpPr>
          <p:cNvPr id="29" name="TextBox 28"/>
          <p:cNvSpPr txBox="1"/>
          <p:nvPr/>
        </p:nvSpPr>
        <p:spPr>
          <a:xfrm>
            <a:off x="2209800" y="5867400"/>
            <a:ext cx="1727268" cy="646331"/>
          </a:xfrm>
          <a:prstGeom prst="rect">
            <a:avLst/>
          </a:prstGeom>
          <a:noFill/>
        </p:spPr>
        <p:txBody>
          <a:bodyPr wrap="none" rtlCol="0">
            <a:spAutoFit/>
          </a:bodyPr>
          <a:lstStyle/>
          <a:p>
            <a:r>
              <a:rPr lang="en-US" dirty="0" smtClean="0">
                <a:solidFill>
                  <a:schemeClr val="tx2">
                    <a:lumMod val="10000"/>
                  </a:schemeClr>
                </a:solidFill>
              </a:rPr>
              <a:t>Rubber, Wood, </a:t>
            </a:r>
          </a:p>
          <a:p>
            <a:r>
              <a:rPr lang="en-US" dirty="0" smtClean="0">
                <a:solidFill>
                  <a:schemeClr val="tx2">
                    <a:lumMod val="10000"/>
                  </a:schemeClr>
                </a:solidFill>
              </a:rPr>
              <a:t>Glass, Mica etc.</a:t>
            </a:r>
            <a:endParaRPr lang="en-US" dirty="0">
              <a:solidFill>
                <a:schemeClr val="tx2">
                  <a:lumMod val="10000"/>
                </a:schemeClr>
              </a:solidFill>
            </a:endParaRPr>
          </a:p>
        </p:txBody>
      </p:sp>
      <p:sp>
        <p:nvSpPr>
          <p:cNvPr id="30" name="TextBox 29"/>
          <p:cNvSpPr txBox="1"/>
          <p:nvPr/>
        </p:nvSpPr>
        <p:spPr>
          <a:xfrm>
            <a:off x="4724400" y="5867400"/>
            <a:ext cx="1832874" cy="646331"/>
          </a:xfrm>
          <a:prstGeom prst="rect">
            <a:avLst/>
          </a:prstGeom>
          <a:noFill/>
        </p:spPr>
        <p:txBody>
          <a:bodyPr wrap="none" rtlCol="0">
            <a:spAutoFit/>
          </a:bodyPr>
          <a:lstStyle/>
          <a:p>
            <a:r>
              <a:rPr lang="en-US" dirty="0" smtClean="0">
                <a:solidFill>
                  <a:schemeClr val="tx2">
                    <a:lumMod val="10000"/>
                  </a:schemeClr>
                </a:solidFill>
              </a:rPr>
              <a:t>Silicon, Gallium,</a:t>
            </a:r>
          </a:p>
          <a:p>
            <a:r>
              <a:rPr lang="en-US" dirty="0" smtClean="0">
                <a:solidFill>
                  <a:schemeClr val="tx2">
                    <a:lumMod val="10000"/>
                  </a:schemeClr>
                </a:solidFill>
              </a:rPr>
              <a:t>Germanium </a:t>
            </a:r>
            <a:endParaRPr lang="en-US" dirty="0">
              <a:solidFill>
                <a:schemeClr val="tx2">
                  <a:lumMod val="10000"/>
                </a:schemeClr>
              </a:solidFill>
            </a:endParaRPr>
          </a:p>
        </p:txBody>
      </p:sp>
      <p:sp>
        <p:nvSpPr>
          <p:cNvPr id="31" name="TextBox 30"/>
          <p:cNvSpPr txBox="1"/>
          <p:nvPr/>
        </p:nvSpPr>
        <p:spPr>
          <a:xfrm>
            <a:off x="6629400" y="5867400"/>
            <a:ext cx="1702902" cy="646331"/>
          </a:xfrm>
          <a:prstGeom prst="rect">
            <a:avLst/>
          </a:prstGeom>
          <a:noFill/>
        </p:spPr>
        <p:txBody>
          <a:bodyPr wrap="none" rtlCol="0">
            <a:spAutoFit/>
          </a:bodyPr>
          <a:lstStyle/>
          <a:p>
            <a:r>
              <a:rPr lang="en-US" dirty="0" smtClean="0">
                <a:solidFill>
                  <a:schemeClr val="tx2">
                    <a:lumMod val="10000"/>
                  </a:schemeClr>
                </a:solidFill>
              </a:rPr>
              <a:t>Iron, Nickel,</a:t>
            </a:r>
          </a:p>
          <a:p>
            <a:r>
              <a:rPr lang="en-US" dirty="0" smtClean="0">
                <a:solidFill>
                  <a:schemeClr val="tx2">
                    <a:lumMod val="10000"/>
                  </a:schemeClr>
                </a:solidFill>
              </a:rPr>
              <a:t>Tungsten, Steel</a:t>
            </a:r>
            <a:endParaRPr lang="en-US" dirty="0">
              <a:solidFill>
                <a:schemeClr val="tx2">
                  <a:lumMod val="10000"/>
                </a:schemeClr>
              </a:solidFill>
            </a:endParaRPr>
          </a:p>
        </p:txBody>
      </p:sp>
    </p:spTree>
  </p:cSld>
  <p:clrMapOvr>
    <a:masterClrMapping/>
  </p:clrMapOvr>
  <p:transition>
    <p:whee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381000"/>
            <a:ext cx="8077200" cy="1354217"/>
          </a:xfrm>
          <a:prstGeom prst="rect">
            <a:avLst/>
          </a:prstGeom>
          <a:noFill/>
        </p:spPr>
        <p:txBody>
          <a:bodyPr wrap="square" rtlCol="0">
            <a:spAutoFit/>
          </a:bodyPr>
          <a:lstStyle/>
          <a:p>
            <a:r>
              <a:rPr lang="en-US" sz="3200" dirty="0" smtClean="0">
                <a:solidFill>
                  <a:schemeClr val="bg1">
                    <a:lumMod val="95000"/>
                    <a:lumOff val="5000"/>
                  </a:schemeClr>
                </a:solidFill>
                <a:latin typeface="Comic Sans MS" pitchFamily="66" charset="0"/>
              </a:rPr>
              <a:t>DISTINCTION BETWEEN N- TYPE AND P- TYPE SEMICONDUCTORS.</a:t>
            </a:r>
          </a:p>
          <a:p>
            <a:endParaRPr lang="en-US" dirty="0"/>
          </a:p>
        </p:txBody>
      </p:sp>
      <p:graphicFrame>
        <p:nvGraphicFramePr>
          <p:cNvPr id="9" name="Table 8"/>
          <p:cNvGraphicFramePr>
            <a:graphicFrameLocks noGrp="1"/>
          </p:cNvGraphicFramePr>
          <p:nvPr/>
        </p:nvGraphicFramePr>
        <p:xfrm>
          <a:off x="685800" y="1524000"/>
          <a:ext cx="7620000" cy="4495800"/>
        </p:xfrm>
        <a:graphic>
          <a:graphicData uri="http://schemas.openxmlformats.org/drawingml/2006/table">
            <a:tbl>
              <a:tblPr firstRow="1" bandRow="1">
                <a:tableStyleId>{5C22544A-7EE6-4342-B048-85BDC9FD1C3A}</a:tableStyleId>
              </a:tblPr>
              <a:tblGrid>
                <a:gridCol w="3810000"/>
                <a:gridCol w="3810000"/>
              </a:tblGrid>
              <a:tr h="795717">
                <a:tc>
                  <a:txBody>
                    <a:bodyPr/>
                    <a:lstStyle/>
                    <a:p>
                      <a:pPr algn="ctr"/>
                      <a:r>
                        <a:rPr lang="en-US" dirty="0" smtClean="0">
                          <a:latin typeface="Comic Sans MS" pitchFamily="66" charset="0"/>
                        </a:rPr>
                        <a:t>N- TYPE</a:t>
                      </a:r>
                      <a:r>
                        <a:rPr lang="en-US" baseline="0" dirty="0" smtClean="0">
                          <a:latin typeface="Comic Sans MS" pitchFamily="66" charset="0"/>
                        </a:rPr>
                        <a:t> SEMICONDUCTOR</a:t>
                      </a:r>
                      <a:endParaRPr lang="en-US" dirty="0">
                        <a:latin typeface="Comic Sans MS" pitchFamily="66" charset="0"/>
                      </a:endParaRPr>
                    </a:p>
                  </a:txBody>
                  <a:tcPr/>
                </a:tc>
                <a:tc>
                  <a:txBody>
                    <a:bodyPr/>
                    <a:lstStyle/>
                    <a:p>
                      <a:pPr algn="ctr"/>
                      <a:r>
                        <a:rPr lang="en-US" dirty="0" smtClean="0">
                          <a:latin typeface="Comic Sans MS" pitchFamily="66" charset="0"/>
                        </a:rPr>
                        <a:t>P-TYPE SEMICONDUCTOR</a:t>
                      </a:r>
                      <a:endParaRPr lang="en-US" dirty="0">
                        <a:latin typeface="Comic Sans MS" pitchFamily="66" charset="0"/>
                      </a:endParaRPr>
                    </a:p>
                  </a:txBody>
                  <a:tcPr/>
                </a:tc>
              </a:tr>
              <a:tr h="3700083">
                <a:tc>
                  <a:txBody>
                    <a:bodyPr/>
                    <a:lstStyle/>
                    <a:p>
                      <a:r>
                        <a:rPr lang="en-US" dirty="0" smtClean="0">
                          <a:latin typeface="Comic Sans MS" pitchFamily="66" charset="0"/>
                        </a:rPr>
                        <a:t>1 It</a:t>
                      </a:r>
                      <a:r>
                        <a:rPr lang="en-US" baseline="0" dirty="0" smtClean="0">
                          <a:latin typeface="Comic Sans MS" pitchFamily="66" charset="0"/>
                        </a:rPr>
                        <a:t> is an extrinsic semiconductor obtained by doping of pentavalent atom like P, Bi, As etc.</a:t>
                      </a:r>
                    </a:p>
                    <a:p>
                      <a:endParaRPr lang="en-US" baseline="0" dirty="0" smtClean="0">
                        <a:latin typeface="Comic Sans MS" pitchFamily="66" charset="0"/>
                      </a:endParaRPr>
                    </a:p>
                    <a:p>
                      <a:r>
                        <a:rPr lang="en-US" baseline="0" dirty="0" smtClean="0">
                          <a:latin typeface="Comic Sans MS" pitchFamily="66" charset="0"/>
                        </a:rPr>
                        <a:t>2 Impurity atoms added provide extra electrons in the structure and are called as donor atoms.</a:t>
                      </a:r>
                    </a:p>
                    <a:p>
                      <a:endParaRPr lang="en-US" baseline="0" dirty="0" smtClean="0">
                        <a:latin typeface="Comic Sans MS" pitchFamily="66" charset="0"/>
                      </a:endParaRPr>
                    </a:p>
                    <a:p>
                      <a:r>
                        <a:rPr lang="en-US" baseline="0" dirty="0" smtClean="0">
                          <a:latin typeface="Comic Sans MS" pitchFamily="66" charset="0"/>
                        </a:rPr>
                        <a:t>3 Electrons are majority carriers and holes are minority carriers.</a:t>
                      </a:r>
                    </a:p>
                    <a:p>
                      <a:endParaRPr lang="en-US" baseline="0" dirty="0" smtClean="0">
                        <a:latin typeface="Comic Sans MS" pitchFamily="66" charset="0"/>
                      </a:endParaRPr>
                    </a:p>
                    <a:p>
                      <a:r>
                        <a:rPr lang="en-US" baseline="0" dirty="0" smtClean="0">
                          <a:latin typeface="Comic Sans MS" pitchFamily="66" charset="0"/>
                        </a:rPr>
                        <a:t>4 Electron density is more than hole density.</a:t>
                      </a:r>
                      <a:endParaRPr lang="en-US" dirty="0">
                        <a:latin typeface="Comic Sans MS" pitchFamily="66" charset="0"/>
                      </a:endParaRPr>
                    </a:p>
                  </a:txBody>
                  <a:tcPr/>
                </a:tc>
                <a:tc>
                  <a:txBody>
                    <a:bodyPr/>
                    <a:lstStyle/>
                    <a:p>
                      <a:r>
                        <a:rPr lang="en-US" dirty="0" smtClean="0">
                          <a:latin typeface="Comic Sans MS" pitchFamily="66" charset="0"/>
                        </a:rPr>
                        <a:t>1</a:t>
                      </a:r>
                      <a:r>
                        <a:rPr lang="en-US" baseline="0" dirty="0" smtClean="0">
                          <a:latin typeface="Comic Sans MS" pitchFamily="66" charset="0"/>
                        </a:rPr>
                        <a:t> It is an extrinsic semiconductor obtained by doping of trivalent atoms like   B, In, Al etc.</a:t>
                      </a:r>
                    </a:p>
                    <a:p>
                      <a:endParaRPr lang="en-US" baseline="0" dirty="0" smtClean="0">
                        <a:latin typeface="Comic Sans MS" pitchFamily="66" charset="0"/>
                      </a:endParaRPr>
                    </a:p>
                    <a:p>
                      <a:r>
                        <a:rPr lang="en-US" baseline="0" dirty="0" smtClean="0">
                          <a:latin typeface="Comic Sans MS" pitchFamily="66" charset="0"/>
                        </a:rPr>
                        <a:t>2 Impurity atoms added provide extra holes in the structure and are called as acceptor atoms.</a:t>
                      </a:r>
                    </a:p>
                    <a:p>
                      <a:endParaRPr lang="en-US" baseline="0" dirty="0" smtClean="0">
                        <a:latin typeface="Comic Sans MS" pitchFamily="66" charset="0"/>
                      </a:endParaRPr>
                    </a:p>
                    <a:p>
                      <a:r>
                        <a:rPr lang="en-US" baseline="0" dirty="0" smtClean="0">
                          <a:latin typeface="Comic Sans MS" pitchFamily="66" charset="0"/>
                        </a:rPr>
                        <a:t>3 Holes are majority carriers and electrons are minority carriers.</a:t>
                      </a:r>
                    </a:p>
                    <a:p>
                      <a:endParaRPr lang="en-US" baseline="0" dirty="0" smtClean="0">
                        <a:latin typeface="Comic Sans MS" pitchFamily="66" charset="0"/>
                      </a:endParaRPr>
                    </a:p>
                    <a:p>
                      <a:r>
                        <a:rPr lang="en-US" baseline="0" dirty="0" smtClean="0">
                          <a:latin typeface="Comic Sans MS" pitchFamily="66" charset="0"/>
                        </a:rPr>
                        <a:t>4 Hole density is more than electron density.</a:t>
                      </a:r>
                      <a:endParaRPr lang="en-US" dirty="0">
                        <a:latin typeface="Comic Sans MS" pitchFamily="66" charset="0"/>
                      </a:endParaRPr>
                    </a:p>
                  </a:txBody>
                  <a:tcPr/>
                </a:tc>
              </a:tr>
            </a:tbl>
          </a:graphicData>
        </a:graphic>
      </p:graphicFrame>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8001000" cy="5816977"/>
          </a:xfrm>
          <a:prstGeom prst="rect">
            <a:avLst/>
          </a:prstGeom>
          <a:noFill/>
        </p:spPr>
        <p:txBody>
          <a:bodyPr wrap="square" rtlCol="0">
            <a:spAutoFit/>
          </a:bodyPr>
          <a:lstStyle/>
          <a:p>
            <a:r>
              <a:rPr lang="en-US" sz="2800" dirty="0" smtClean="0">
                <a:solidFill>
                  <a:schemeClr val="tx2">
                    <a:lumMod val="10000"/>
                  </a:schemeClr>
                </a:solidFill>
                <a:latin typeface="Algerian" pitchFamily="82" charset="0"/>
              </a:rPr>
              <a:t>Conducting  materials- </a:t>
            </a:r>
            <a:r>
              <a:rPr lang="en-US" sz="2000" dirty="0" smtClean="0"/>
              <a:t>Those materials in which the electric current can easily flow. E.g. copper, aluminum, brass and bronze.</a:t>
            </a:r>
          </a:p>
          <a:p>
            <a:r>
              <a:rPr lang="en-US" sz="2800" dirty="0" smtClean="0">
                <a:solidFill>
                  <a:schemeClr val="tx2">
                    <a:lumMod val="10000"/>
                  </a:schemeClr>
                </a:solidFill>
                <a:latin typeface="Algerian" pitchFamily="82" charset="0"/>
              </a:rPr>
              <a:t>Insulating materials -</a:t>
            </a:r>
            <a:r>
              <a:rPr lang="en-US" sz="2000" dirty="0" smtClean="0"/>
              <a:t>Those materials which do not allow the passage of electric current. The resistivity of these materials is very high. E.g. Rubber, wood, glass, ceramic, mica</a:t>
            </a:r>
          </a:p>
          <a:p>
            <a:r>
              <a:rPr lang="en-US" sz="2800" dirty="0" smtClean="0">
                <a:solidFill>
                  <a:schemeClr val="tx2">
                    <a:lumMod val="10000"/>
                  </a:schemeClr>
                </a:solidFill>
                <a:latin typeface="Algerian" pitchFamily="82" charset="0"/>
              </a:rPr>
              <a:t>Semiconducting  materials-</a:t>
            </a:r>
            <a:r>
              <a:rPr lang="en-US" sz="2000" dirty="0" smtClean="0"/>
              <a:t>Those materials whose resistivity is less than insulators 10</a:t>
            </a:r>
            <a:r>
              <a:rPr lang="en-US" sz="2000" baseline="30000" dirty="0" smtClean="0"/>
              <a:t>12</a:t>
            </a:r>
            <a:r>
              <a:rPr lang="en-US" sz="2000" dirty="0" smtClean="0"/>
              <a:t> -10</a:t>
            </a:r>
            <a:r>
              <a:rPr lang="en-US" sz="2000" baseline="30000" dirty="0" smtClean="0"/>
              <a:t>18</a:t>
            </a:r>
            <a:r>
              <a:rPr lang="en-US" sz="2000" dirty="0" smtClean="0"/>
              <a:t> </a:t>
            </a:r>
            <a:r>
              <a:rPr lang="el-GR" sz="2000" dirty="0" smtClean="0"/>
              <a:t>Ω</a:t>
            </a:r>
            <a:r>
              <a:rPr lang="en-US" sz="2000" dirty="0" smtClean="0"/>
              <a:t>m but more than conductors 10</a:t>
            </a:r>
            <a:r>
              <a:rPr lang="en-US" sz="2000" baseline="30000" dirty="0" smtClean="0"/>
              <a:t>-8</a:t>
            </a:r>
            <a:r>
              <a:rPr lang="en-US" sz="2000" dirty="0" smtClean="0"/>
              <a:t>- 10</a:t>
            </a:r>
            <a:r>
              <a:rPr lang="en-US" sz="2000" baseline="30000" dirty="0" smtClean="0"/>
              <a:t>-6</a:t>
            </a:r>
            <a:r>
              <a:rPr lang="el-GR" sz="2000" dirty="0" smtClean="0"/>
              <a:t>Ω</a:t>
            </a:r>
            <a:r>
              <a:rPr lang="en-US" sz="2000" dirty="0" smtClean="0"/>
              <a:t>m. The conductivity of these materials  is less than conductors  but more than insulators. These materials are  used in manufacturing of semiconductor devices e.g. diode, transistor etc. The most  well known used semiconducting materials are  silicon, germanium, gallium  etc.  </a:t>
            </a:r>
          </a:p>
          <a:p>
            <a:r>
              <a:rPr lang="en-US" sz="2800" dirty="0" smtClean="0">
                <a:solidFill>
                  <a:schemeClr val="tx2">
                    <a:lumMod val="10000"/>
                  </a:schemeClr>
                </a:solidFill>
                <a:latin typeface="Algerian" pitchFamily="82" charset="0"/>
              </a:rPr>
              <a:t>Magnetic materials -</a:t>
            </a:r>
            <a:r>
              <a:rPr lang="en-US" sz="2000" dirty="0" smtClean="0"/>
              <a:t>Those materials which can be magnetized and which are attracted towards the magnet. Such materials create  a  magnetic field on the surrounding space. E.g. iron, nickel and cobalt</a:t>
            </a:r>
            <a:r>
              <a:rPr lang="en-US" dirty="0" smtClean="0"/>
              <a:t>.</a:t>
            </a: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990600"/>
            <a:ext cx="8153400" cy="5724644"/>
          </a:xfrm>
          <a:prstGeom prst="rect">
            <a:avLst/>
          </a:prstGeom>
          <a:noFill/>
        </p:spPr>
        <p:txBody>
          <a:bodyPr wrap="square" rtlCol="0">
            <a:spAutoFit/>
          </a:bodyPr>
          <a:lstStyle/>
          <a:p>
            <a:r>
              <a:rPr lang="en-US" sz="2000" dirty="0" smtClean="0"/>
              <a:t>The modern  atomic theory has established that all the matter whether solid, liquid or gases consist of minute particles called molecules which can  be further divided into atoms. An atom is defined as a tiny discrete particle which is incapable of division.</a:t>
            </a:r>
          </a:p>
          <a:p>
            <a:r>
              <a:rPr lang="en-US" sz="2000" dirty="0" smtClean="0"/>
              <a:t>Bohr’s  Theory tell us the basic structure  of the atom. It tell us that the atom of  an element consist of </a:t>
            </a:r>
            <a:r>
              <a:rPr lang="en-US" sz="2000" dirty="0" smtClean="0">
                <a:solidFill>
                  <a:schemeClr val="tx2">
                    <a:lumMod val="10000"/>
                  </a:schemeClr>
                </a:solidFill>
              </a:rPr>
              <a:t>two main parts  i.e.</a:t>
            </a:r>
          </a:p>
          <a:p>
            <a:r>
              <a:rPr lang="en-US" sz="2400" dirty="0" smtClean="0">
                <a:solidFill>
                  <a:schemeClr val="tx2">
                    <a:lumMod val="10000"/>
                  </a:schemeClr>
                </a:solidFill>
                <a:latin typeface="Algerian" pitchFamily="82" charset="0"/>
              </a:rPr>
              <a:t>1 Nucleus- </a:t>
            </a:r>
            <a:r>
              <a:rPr lang="en-US" sz="2000" dirty="0" smtClean="0"/>
              <a:t>The central part of an atom  is known as nucleus. It contains protons and neutrons. The nucleus hold the entire mass of an atom. The protons are  positively charged particles, while neutrons are charge less  particles. Therefore  the net charge  on nucleus remains positive.</a:t>
            </a:r>
          </a:p>
          <a:p>
            <a:endParaRPr lang="en-US" dirty="0" smtClean="0"/>
          </a:p>
          <a:p>
            <a:r>
              <a:rPr lang="en-US" sz="2400" dirty="0" smtClean="0">
                <a:solidFill>
                  <a:schemeClr val="tx2">
                    <a:lumMod val="10000"/>
                  </a:schemeClr>
                </a:solidFill>
                <a:latin typeface="Algerian" pitchFamily="82" charset="0"/>
              </a:rPr>
              <a:t>2Extra nucleus-</a:t>
            </a:r>
            <a:r>
              <a:rPr lang="en-US" dirty="0" smtClean="0"/>
              <a:t> </a:t>
            </a:r>
            <a:r>
              <a:rPr lang="en-US" sz="2000" dirty="0" smtClean="0"/>
              <a:t>The outermost part of an atom around the nucleus  is known as  extra nucleus. It contains electrons only. As the number of electrons  is equal to number of protons. So an atom is electrically neutral.</a:t>
            </a:r>
          </a:p>
          <a:p>
            <a:r>
              <a:rPr lang="en-US" sz="2000" dirty="0" smtClean="0"/>
              <a:t>The number of electrons in any orbit  is given by  2n</a:t>
            </a:r>
            <a:r>
              <a:rPr lang="en-US" sz="2000" baseline="30000" dirty="0" smtClean="0"/>
              <a:t>2</a:t>
            </a:r>
            <a:r>
              <a:rPr lang="en-US" sz="2000" dirty="0" smtClean="0"/>
              <a:t>. where n is the number of orbit from the nucleus.</a:t>
            </a:r>
            <a:endParaRPr lang="en-US" sz="2000" dirty="0"/>
          </a:p>
        </p:txBody>
      </p:sp>
      <p:sp>
        <p:nvSpPr>
          <p:cNvPr id="3" name="Rectangle 2"/>
          <p:cNvSpPr/>
          <p:nvPr/>
        </p:nvSpPr>
        <p:spPr>
          <a:xfrm>
            <a:off x="457200" y="228600"/>
            <a:ext cx="8074646"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4">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The Atomic </a:t>
            </a:r>
            <a:r>
              <a:rPr lang="en-US" sz="5400" b="1" cap="all" spc="0" dirty="0" err="1" smtClean="0">
                <a:ln/>
                <a:solidFill>
                  <a:schemeClr val="accent4">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THeory</a:t>
            </a:r>
            <a:endParaRPr lang="en-US" sz="5400" b="1" cap="all" spc="0" dirty="0">
              <a:ln/>
              <a:solidFill>
                <a:schemeClr val="accent4">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8001000" cy="6617196"/>
          </a:xfrm>
          <a:prstGeom prst="rect">
            <a:avLst/>
          </a:prstGeom>
          <a:noFill/>
        </p:spPr>
        <p:txBody>
          <a:bodyPr wrap="square" rtlCol="0">
            <a:spAutoFit/>
          </a:bodyPr>
          <a:lstStyle/>
          <a:p>
            <a:r>
              <a:rPr lang="en-US" sz="2400" u="sng" dirty="0" smtClean="0">
                <a:solidFill>
                  <a:schemeClr val="bg1"/>
                </a:solidFill>
                <a:latin typeface="Comic Sans MS" pitchFamily="66" charset="0"/>
              </a:rPr>
              <a:t>CLASSIFICATION  OF MATERIALS ON THE BASIS OF ATOMIC STRUCTURE</a:t>
            </a:r>
          </a:p>
          <a:p>
            <a:pPr marL="342900" indent="-342900">
              <a:buAutoNum type="arabicPlain"/>
            </a:pPr>
            <a:r>
              <a:rPr lang="en-US" u="sng" dirty="0" smtClean="0">
                <a:solidFill>
                  <a:srgbClr val="FFC000"/>
                </a:solidFill>
                <a:latin typeface="Comic Sans MS" pitchFamily="66" charset="0"/>
              </a:rPr>
              <a:t>CONDUCTING MATERIALS </a:t>
            </a:r>
            <a:r>
              <a:rPr lang="en-US" dirty="0" smtClean="0">
                <a:latin typeface="Comic Sans MS" pitchFamily="66" charset="0"/>
              </a:rPr>
              <a:t>: </a:t>
            </a:r>
            <a:r>
              <a:rPr lang="en-US" sz="2000" dirty="0" smtClean="0">
                <a:solidFill>
                  <a:schemeClr val="accent4">
                    <a:lumMod val="40000"/>
                    <a:lumOff val="60000"/>
                  </a:schemeClr>
                </a:solidFill>
                <a:latin typeface="Comic Sans MS" pitchFamily="66" charset="0"/>
              </a:rPr>
              <a:t>Conducting materials on the basis of atomic structure  is defined as a  substance, whose atom has its outermost orbit  incomplete. Such substance act as good conductors of electricity e.g. aluminium or copper.</a:t>
            </a:r>
          </a:p>
          <a:p>
            <a:pPr marL="342900" indent="-342900">
              <a:buAutoNum type="alphaLcParenBoth"/>
            </a:pPr>
            <a:r>
              <a:rPr lang="en-US" sz="2000" dirty="0" smtClean="0">
                <a:solidFill>
                  <a:schemeClr val="accent4">
                    <a:lumMod val="40000"/>
                    <a:lumOff val="60000"/>
                  </a:schemeClr>
                </a:solidFill>
                <a:latin typeface="Comic Sans MS" pitchFamily="66" charset="0"/>
              </a:rPr>
              <a:t>Copper : It is denoted by Cu  having Atomic number = 29 and Atomic weight = 64.</a:t>
            </a:r>
          </a:p>
          <a:p>
            <a:pPr marL="342900" indent="-342900"/>
            <a:r>
              <a:rPr lang="en-US" sz="2000" dirty="0" smtClean="0">
                <a:solidFill>
                  <a:schemeClr val="accent4">
                    <a:lumMod val="40000"/>
                    <a:lumOff val="60000"/>
                  </a:schemeClr>
                </a:solidFill>
                <a:latin typeface="Comic Sans MS" pitchFamily="66" charset="0"/>
              </a:rPr>
              <a:t>No. of electrons = No. of  protons = 29</a:t>
            </a:r>
          </a:p>
          <a:p>
            <a:pPr marL="342900" indent="-342900"/>
            <a:r>
              <a:rPr lang="en-US" sz="2000" dirty="0" smtClean="0">
                <a:solidFill>
                  <a:schemeClr val="accent4">
                    <a:lumMod val="40000"/>
                    <a:lumOff val="60000"/>
                  </a:schemeClr>
                </a:solidFill>
                <a:latin typeface="Comic Sans MS" pitchFamily="66" charset="0"/>
              </a:rPr>
              <a:t>No. of neutrons = Atomic weight – Atomic number</a:t>
            </a:r>
          </a:p>
          <a:p>
            <a:pPr marL="342900" indent="-342900"/>
            <a:r>
              <a:rPr lang="en-US" sz="2000" dirty="0" smtClean="0">
                <a:solidFill>
                  <a:schemeClr val="accent4">
                    <a:lumMod val="40000"/>
                    <a:lumOff val="60000"/>
                  </a:schemeClr>
                </a:solidFill>
                <a:latin typeface="Comic Sans MS" pitchFamily="66" charset="0"/>
              </a:rPr>
              <a:t>No. of neutrons = 64- 29=35</a:t>
            </a:r>
          </a:p>
          <a:p>
            <a:pPr marL="342900" indent="-342900"/>
            <a:r>
              <a:rPr lang="en-US" sz="2000" dirty="0" smtClean="0">
                <a:solidFill>
                  <a:schemeClr val="accent4">
                    <a:lumMod val="40000"/>
                    <a:lumOff val="60000"/>
                  </a:schemeClr>
                </a:solidFill>
                <a:latin typeface="Comic Sans MS" pitchFamily="66" charset="0"/>
              </a:rPr>
              <a:t>No. of electrons in k-level = 2(1)</a:t>
            </a:r>
            <a:r>
              <a:rPr lang="en-US" sz="2000" baseline="30000" dirty="0" smtClean="0">
                <a:solidFill>
                  <a:schemeClr val="accent4">
                    <a:lumMod val="40000"/>
                    <a:lumOff val="60000"/>
                  </a:schemeClr>
                </a:solidFill>
                <a:latin typeface="Comic Sans MS" pitchFamily="66" charset="0"/>
              </a:rPr>
              <a:t>2</a:t>
            </a:r>
            <a:r>
              <a:rPr lang="en-US" sz="2000" dirty="0" smtClean="0">
                <a:solidFill>
                  <a:schemeClr val="accent4">
                    <a:lumMod val="40000"/>
                    <a:lumOff val="60000"/>
                  </a:schemeClr>
                </a:solidFill>
                <a:latin typeface="Comic Sans MS" pitchFamily="66" charset="0"/>
              </a:rPr>
              <a:t> =2</a:t>
            </a:r>
          </a:p>
          <a:p>
            <a:pPr marL="342900" indent="-342900"/>
            <a:r>
              <a:rPr lang="en-US" sz="2000" dirty="0" smtClean="0">
                <a:solidFill>
                  <a:schemeClr val="accent4">
                    <a:lumMod val="40000"/>
                    <a:lumOff val="60000"/>
                  </a:schemeClr>
                </a:solidFill>
                <a:latin typeface="Comic Sans MS" pitchFamily="66" charset="0"/>
              </a:rPr>
              <a:t>                                 L-level = 2(2)</a:t>
            </a:r>
            <a:r>
              <a:rPr lang="en-US" sz="2000" baseline="30000" dirty="0" smtClean="0">
                <a:solidFill>
                  <a:schemeClr val="accent4">
                    <a:lumMod val="40000"/>
                    <a:lumOff val="60000"/>
                  </a:schemeClr>
                </a:solidFill>
                <a:latin typeface="Comic Sans MS" pitchFamily="66" charset="0"/>
              </a:rPr>
              <a:t>2</a:t>
            </a:r>
            <a:r>
              <a:rPr lang="en-US" sz="2000" dirty="0" smtClean="0">
                <a:solidFill>
                  <a:schemeClr val="accent4">
                    <a:lumMod val="40000"/>
                    <a:lumOff val="60000"/>
                  </a:schemeClr>
                </a:solidFill>
                <a:latin typeface="Comic Sans MS" pitchFamily="66" charset="0"/>
              </a:rPr>
              <a:t>= 8</a:t>
            </a:r>
          </a:p>
          <a:p>
            <a:pPr marL="342900" indent="-342900"/>
            <a:r>
              <a:rPr lang="en-US" sz="2000" dirty="0" smtClean="0">
                <a:solidFill>
                  <a:schemeClr val="accent4">
                    <a:lumMod val="40000"/>
                    <a:lumOff val="60000"/>
                  </a:schemeClr>
                </a:solidFill>
                <a:latin typeface="Comic Sans MS" pitchFamily="66" charset="0"/>
              </a:rPr>
              <a:t>                                 M-level =2(3)</a:t>
            </a:r>
            <a:r>
              <a:rPr lang="en-US" sz="2000" baseline="30000" dirty="0" smtClean="0">
                <a:solidFill>
                  <a:schemeClr val="accent4">
                    <a:lumMod val="40000"/>
                    <a:lumOff val="60000"/>
                  </a:schemeClr>
                </a:solidFill>
                <a:latin typeface="Comic Sans MS" pitchFamily="66" charset="0"/>
              </a:rPr>
              <a:t>2</a:t>
            </a:r>
            <a:r>
              <a:rPr lang="en-US" sz="2000" dirty="0" smtClean="0">
                <a:solidFill>
                  <a:schemeClr val="accent4">
                    <a:lumMod val="40000"/>
                    <a:lumOff val="60000"/>
                  </a:schemeClr>
                </a:solidFill>
                <a:latin typeface="Comic Sans MS" pitchFamily="66" charset="0"/>
              </a:rPr>
              <a:t>=18</a:t>
            </a:r>
          </a:p>
          <a:p>
            <a:pPr marL="342900" indent="-342900"/>
            <a:r>
              <a:rPr lang="en-US" sz="2000" dirty="0" smtClean="0">
                <a:solidFill>
                  <a:schemeClr val="accent4">
                    <a:lumMod val="40000"/>
                    <a:lumOff val="60000"/>
                  </a:schemeClr>
                </a:solidFill>
                <a:latin typeface="Comic Sans MS" pitchFamily="66" charset="0"/>
              </a:rPr>
              <a:t>                                 N-level = 1</a:t>
            </a:r>
          </a:p>
          <a:p>
            <a:pPr marL="342900" indent="-342900"/>
            <a:r>
              <a:rPr lang="en-US" sz="2000" dirty="0" smtClean="0">
                <a:solidFill>
                  <a:schemeClr val="accent4">
                    <a:lumMod val="40000"/>
                    <a:lumOff val="60000"/>
                  </a:schemeClr>
                </a:solidFill>
                <a:latin typeface="Comic Sans MS" pitchFamily="66" charset="0"/>
              </a:rPr>
              <a:t>So  there is one valence electron in it. </a:t>
            </a:r>
          </a:p>
          <a:p>
            <a:pPr marL="342900" indent="-342900"/>
            <a:r>
              <a:rPr lang="en-US" sz="2000" dirty="0" smtClean="0">
                <a:solidFill>
                  <a:schemeClr val="accent4">
                    <a:lumMod val="40000"/>
                    <a:lumOff val="60000"/>
                  </a:schemeClr>
                </a:solidFill>
                <a:latin typeface="Comic Sans MS" pitchFamily="66" charset="0"/>
              </a:rPr>
              <a:t>VALENCE ELECTRON of an atom are defined as the electrons which are loosely attached to the nucleus of an atom and can be easily  detached.</a:t>
            </a:r>
          </a:p>
          <a:p>
            <a:pPr marL="342900" indent="-342900"/>
            <a:endParaRPr lang="en-US" dirty="0" smtClean="0"/>
          </a:p>
          <a:p>
            <a:pPr marL="342900" indent="-342900"/>
            <a:endParaRPr lang="en-US" dirty="0"/>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Connector 2"/>
          <p:cNvSpPr/>
          <p:nvPr/>
        </p:nvSpPr>
        <p:spPr>
          <a:xfrm>
            <a:off x="2209800" y="1752600"/>
            <a:ext cx="2514600" cy="24384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Connector 3"/>
          <p:cNvSpPr/>
          <p:nvPr/>
        </p:nvSpPr>
        <p:spPr>
          <a:xfrm>
            <a:off x="2438400" y="1981200"/>
            <a:ext cx="2057400" cy="19812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2667000" y="2209800"/>
            <a:ext cx="1600200" cy="15240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2895600" y="2438400"/>
            <a:ext cx="1143000" cy="1066800"/>
          </a:xfrm>
          <a:prstGeom prst="flowChartConnector">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3048000" y="2590800"/>
            <a:ext cx="762000" cy="762000"/>
          </a:xfrm>
          <a:prstGeom prst="flowChartConnector">
            <a:avLst/>
          </a:prstGeom>
          <a:solidFill>
            <a:schemeClr val="tx1">
              <a:lumMod val="50000"/>
            </a:schemeClr>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9" name="Straight Arrow Connector 8"/>
          <p:cNvCxnSpPr/>
          <p:nvPr/>
        </p:nvCxnSpPr>
        <p:spPr>
          <a:xfrm rot="10800000">
            <a:off x="3810000" y="2895600"/>
            <a:ext cx="1600200" cy="152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2" name="Flowchart: Connector 11"/>
          <p:cNvSpPr/>
          <p:nvPr/>
        </p:nvSpPr>
        <p:spPr>
          <a:xfrm flipH="1" flipV="1">
            <a:off x="2895599" y="3124199"/>
            <a:ext cx="45719" cy="45719"/>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3886200" y="2667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4191000" y="2971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3733800" y="3657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p:cNvSpPr/>
          <p:nvPr/>
        </p:nvSpPr>
        <p:spPr>
          <a:xfrm>
            <a:off x="3048000" y="3657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2667000" y="3200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2743200" y="2514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p:cNvSpPr/>
          <p:nvPr/>
        </p:nvSpPr>
        <p:spPr>
          <a:xfrm>
            <a:off x="3200400" y="2209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3962400" y="2438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4038600" y="3429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Connector 21"/>
          <p:cNvSpPr/>
          <p:nvPr/>
        </p:nvSpPr>
        <p:spPr>
          <a:xfrm>
            <a:off x="4267200" y="3810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p:cNvSpPr/>
          <p:nvPr/>
        </p:nvSpPr>
        <p:spPr>
          <a:xfrm>
            <a:off x="4419600" y="2667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Connector 23"/>
          <p:cNvSpPr/>
          <p:nvPr/>
        </p:nvSpPr>
        <p:spPr>
          <a:xfrm>
            <a:off x="4191000" y="2971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4419600" y="3200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onnector 25"/>
          <p:cNvSpPr/>
          <p:nvPr/>
        </p:nvSpPr>
        <p:spPr>
          <a:xfrm>
            <a:off x="2514600" y="3352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Connector 26"/>
          <p:cNvSpPr/>
          <p:nvPr/>
        </p:nvSpPr>
        <p:spPr>
          <a:xfrm>
            <a:off x="2438400" y="2743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lowchart: Connector 27"/>
          <p:cNvSpPr/>
          <p:nvPr/>
        </p:nvSpPr>
        <p:spPr>
          <a:xfrm>
            <a:off x="2819400" y="2133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Connector 28"/>
          <p:cNvSpPr/>
          <p:nvPr/>
        </p:nvSpPr>
        <p:spPr>
          <a:xfrm>
            <a:off x="3200400" y="1981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Connector 29"/>
          <p:cNvSpPr/>
          <p:nvPr/>
        </p:nvSpPr>
        <p:spPr>
          <a:xfrm>
            <a:off x="2819400" y="3733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Connector 30"/>
          <p:cNvSpPr/>
          <p:nvPr/>
        </p:nvSpPr>
        <p:spPr>
          <a:xfrm>
            <a:off x="3276600" y="3886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lowchart: Connector 31"/>
          <p:cNvSpPr/>
          <p:nvPr/>
        </p:nvSpPr>
        <p:spPr>
          <a:xfrm>
            <a:off x="3505200" y="1981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lowchart: Connector 32"/>
          <p:cNvSpPr/>
          <p:nvPr/>
        </p:nvSpPr>
        <p:spPr>
          <a:xfrm>
            <a:off x="4038600" y="2209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lowchart: Connector 33"/>
          <p:cNvSpPr/>
          <p:nvPr/>
        </p:nvSpPr>
        <p:spPr>
          <a:xfrm>
            <a:off x="3657600" y="3886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Connector 34"/>
          <p:cNvSpPr/>
          <p:nvPr/>
        </p:nvSpPr>
        <p:spPr>
          <a:xfrm>
            <a:off x="3810000" y="20574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Connector 35"/>
          <p:cNvSpPr/>
          <p:nvPr/>
        </p:nvSpPr>
        <p:spPr>
          <a:xfrm>
            <a:off x="4267200" y="236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Connector 36"/>
          <p:cNvSpPr/>
          <p:nvPr/>
        </p:nvSpPr>
        <p:spPr>
          <a:xfrm>
            <a:off x="4114800" y="3657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lowchart: Connector 37"/>
          <p:cNvSpPr/>
          <p:nvPr/>
        </p:nvSpPr>
        <p:spPr>
          <a:xfrm>
            <a:off x="2590800" y="23622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lowchart: Connector 38"/>
          <p:cNvSpPr/>
          <p:nvPr/>
        </p:nvSpPr>
        <p:spPr>
          <a:xfrm>
            <a:off x="4191000" y="29718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Connector 39"/>
          <p:cNvSpPr/>
          <p:nvPr/>
        </p:nvSpPr>
        <p:spPr>
          <a:xfrm>
            <a:off x="2438400" y="30480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Connector 40"/>
          <p:cNvSpPr/>
          <p:nvPr/>
        </p:nvSpPr>
        <p:spPr>
          <a:xfrm>
            <a:off x="4495800" y="2895600"/>
            <a:ext cx="76200" cy="762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5410200" y="2819400"/>
            <a:ext cx="3150221" cy="1200329"/>
          </a:xfrm>
          <a:prstGeom prst="rect">
            <a:avLst/>
          </a:prstGeom>
          <a:noFill/>
        </p:spPr>
        <p:txBody>
          <a:bodyPr wrap="none" rtlCol="0">
            <a:spAutoFit/>
          </a:bodyPr>
          <a:lstStyle/>
          <a:p>
            <a:r>
              <a:rPr lang="en-US" sz="2400" dirty="0" smtClean="0">
                <a:latin typeface="Comic Sans MS" pitchFamily="66" charset="0"/>
              </a:rPr>
              <a:t>Nucleus</a:t>
            </a:r>
          </a:p>
          <a:p>
            <a:r>
              <a:rPr lang="en-US" sz="2400" dirty="0" smtClean="0">
                <a:latin typeface="Comic Sans MS" pitchFamily="66" charset="0"/>
              </a:rPr>
              <a:t>{Contains 29 Protons</a:t>
            </a:r>
          </a:p>
          <a:p>
            <a:r>
              <a:rPr lang="en-US" sz="2400" dirty="0" smtClean="0">
                <a:latin typeface="Comic Sans MS" pitchFamily="66" charset="0"/>
              </a:rPr>
              <a:t>  and 35 neutrons}</a:t>
            </a:r>
          </a:p>
        </p:txBody>
      </p:sp>
      <p:sp>
        <p:nvSpPr>
          <p:cNvPr id="44" name="TextBox 43"/>
          <p:cNvSpPr txBox="1"/>
          <p:nvPr/>
        </p:nvSpPr>
        <p:spPr>
          <a:xfrm>
            <a:off x="4724400" y="4419600"/>
            <a:ext cx="2258952" cy="461665"/>
          </a:xfrm>
          <a:prstGeom prst="rect">
            <a:avLst/>
          </a:prstGeom>
          <a:noFill/>
        </p:spPr>
        <p:txBody>
          <a:bodyPr wrap="none" rtlCol="0">
            <a:spAutoFit/>
          </a:bodyPr>
          <a:lstStyle/>
          <a:p>
            <a:r>
              <a:rPr lang="en-US" sz="2400" dirty="0" smtClean="0">
                <a:latin typeface="Comic Sans MS" pitchFamily="66" charset="0"/>
              </a:rPr>
              <a:t>Free  Electron</a:t>
            </a:r>
            <a:endParaRPr lang="en-US" sz="2400" dirty="0">
              <a:latin typeface="Comic Sans MS" pitchFamily="66" charset="0"/>
            </a:endParaRPr>
          </a:p>
        </p:txBody>
      </p:sp>
      <p:sp>
        <p:nvSpPr>
          <p:cNvPr id="45" name="TextBox 44"/>
          <p:cNvSpPr txBox="1"/>
          <p:nvPr/>
        </p:nvSpPr>
        <p:spPr>
          <a:xfrm>
            <a:off x="533400" y="4038600"/>
            <a:ext cx="2819401" cy="461665"/>
          </a:xfrm>
          <a:prstGeom prst="rect">
            <a:avLst/>
          </a:prstGeom>
          <a:noFill/>
        </p:spPr>
        <p:txBody>
          <a:bodyPr wrap="square" rtlCol="0">
            <a:spAutoFit/>
          </a:bodyPr>
          <a:lstStyle/>
          <a:p>
            <a:r>
              <a:rPr lang="en-US" sz="2400" dirty="0" smtClean="0">
                <a:latin typeface="Comic Sans MS" pitchFamily="66" charset="0"/>
              </a:rPr>
              <a:t>Outermost  Orbit</a:t>
            </a:r>
            <a:endParaRPr lang="en-US" sz="2400" dirty="0">
              <a:latin typeface="Comic Sans MS" pitchFamily="66" charset="0"/>
            </a:endParaRPr>
          </a:p>
        </p:txBody>
      </p:sp>
      <p:sp>
        <p:nvSpPr>
          <p:cNvPr id="46" name="TextBox 45"/>
          <p:cNvSpPr txBox="1"/>
          <p:nvPr/>
        </p:nvSpPr>
        <p:spPr>
          <a:xfrm>
            <a:off x="762000" y="762000"/>
            <a:ext cx="6934200" cy="58477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200" dirty="0" smtClean="0">
                <a:latin typeface="Comic Sans MS" pitchFamily="66" charset="0"/>
              </a:rPr>
              <a:t>Atomic Structure  of  Copper Atom</a:t>
            </a:r>
            <a:endParaRPr lang="en-US" sz="3200" dirty="0">
              <a:latin typeface="Comic Sans MS" pitchFamily="66" charset="0"/>
            </a:endParaRPr>
          </a:p>
        </p:txBody>
      </p:sp>
      <p:sp>
        <p:nvSpPr>
          <p:cNvPr id="47" name="TextBox 46"/>
          <p:cNvSpPr txBox="1"/>
          <p:nvPr/>
        </p:nvSpPr>
        <p:spPr>
          <a:xfrm>
            <a:off x="5867400" y="2209800"/>
            <a:ext cx="1219200" cy="461665"/>
          </a:xfrm>
          <a:prstGeom prst="rect">
            <a:avLst/>
          </a:prstGeom>
          <a:noFill/>
        </p:spPr>
        <p:txBody>
          <a:bodyPr wrap="square" rtlCol="0">
            <a:spAutoFit/>
          </a:bodyPr>
          <a:lstStyle/>
          <a:p>
            <a:r>
              <a:rPr lang="en-US" sz="2400" baseline="-25000" dirty="0" smtClean="0">
                <a:latin typeface="Comic Sans MS" pitchFamily="66" charset="0"/>
              </a:rPr>
              <a:t>29</a:t>
            </a:r>
            <a:r>
              <a:rPr lang="en-US" sz="2400" dirty="0" smtClean="0">
                <a:latin typeface="Comic Sans MS" pitchFamily="66" charset="0"/>
              </a:rPr>
              <a:t>Cu</a:t>
            </a:r>
            <a:r>
              <a:rPr lang="en-US" sz="2400" baseline="30000" dirty="0" smtClean="0">
                <a:latin typeface="Comic Sans MS" pitchFamily="66" charset="0"/>
              </a:rPr>
              <a:t>64</a:t>
            </a:r>
            <a:endParaRPr lang="en-US" sz="2400" baseline="30000" dirty="0">
              <a:latin typeface="Comic Sans MS" pitchFamily="66" charset="0"/>
            </a:endParaRPr>
          </a:p>
        </p:txBody>
      </p:sp>
      <p:cxnSp>
        <p:nvCxnSpPr>
          <p:cNvPr id="49" name="Straight Arrow Connector 48"/>
          <p:cNvCxnSpPr>
            <a:endCxn id="22" idx="6"/>
          </p:cNvCxnSpPr>
          <p:nvPr/>
        </p:nvCxnSpPr>
        <p:spPr>
          <a:xfrm rot="10800000">
            <a:off x="4343400" y="3848100"/>
            <a:ext cx="990600" cy="4953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a:xfrm rot="5400000" flipH="1" flipV="1">
            <a:off x="1981200" y="3657600"/>
            <a:ext cx="381000" cy="3810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990600"/>
            <a:ext cx="8001000" cy="4893647"/>
          </a:xfrm>
          <a:prstGeom prst="rect">
            <a:avLst/>
          </a:prstGeom>
          <a:noFill/>
        </p:spPr>
        <p:txBody>
          <a:bodyPr wrap="square" rtlCol="0">
            <a:spAutoFit/>
          </a:bodyPr>
          <a:lstStyle/>
          <a:p>
            <a:r>
              <a:rPr lang="en-US" sz="3200" u="sng" dirty="0" smtClean="0">
                <a:solidFill>
                  <a:schemeClr val="bg1">
                    <a:lumMod val="95000"/>
                    <a:lumOff val="5000"/>
                  </a:schemeClr>
                </a:solidFill>
                <a:latin typeface="Comic Sans MS" pitchFamily="66" charset="0"/>
              </a:rPr>
              <a:t>SEMI CONDUCTING MATERIALS</a:t>
            </a:r>
          </a:p>
          <a:p>
            <a:endParaRPr lang="en-US" sz="2000" dirty="0" smtClean="0">
              <a:solidFill>
                <a:schemeClr val="accent4">
                  <a:lumMod val="60000"/>
                  <a:lumOff val="40000"/>
                </a:schemeClr>
              </a:solidFill>
              <a:latin typeface="Comic Sans MS" pitchFamily="66" charset="0"/>
            </a:endParaRPr>
          </a:p>
          <a:p>
            <a:r>
              <a:rPr lang="en-US" sz="2000" dirty="0" smtClean="0">
                <a:solidFill>
                  <a:schemeClr val="accent4">
                    <a:lumMod val="60000"/>
                    <a:lumOff val="40000"/>
                  </a:schemeClr>
                </a:solidFill>
                <a:latin typeface="Comic Sans MS" pitchFamily="66" charset="0"/>
              </a:rPr>
              <a:t>In semiconducting materials, if a potential difference is applied across  the ends of the material, a partial flow of electrons takes place. The properties  of semiconductors  are in between those of conductors and insulators e.g. Silicon and Germanium.</a:t>
            </a:r>
          </a:p>
          <a:p>
            <a:pPr marL="342900" indent="-342900">
              <a:buAutoNum type="alphaLcParenBoth"/>
            </a:pPr>
            <a:r>
              <a:rPr lang="en-US" sz="2000" dirty="0" smtClean="0">
                <a:solidFill>
                  <a:schemeClr val="accent4">
                    <a:lumMod val="60000"/>
                    <a:lumOff val="40000"/>
                  </a:schemeClr>
                </a:solidFill>
                <a:latin typeface="Comic Sans MS" pitchFamily="66" charset="0"/>
              </a:rPr>
              <a:t>Silicon. It is denoted by Si, having atomic number = 14</a:t>
            </a:r>
          </a:p>
          <a:p>
            <a:pPr marL="342900" indent="-342900"/>
            <a:r>
              <a:rPr lang="en-US" sz="2000" dirty="0" smtClean="0">
                <a:solidFill>
                  <a:schemeClr val="accent4">
                    <a:lumMod val="60000"/>
                    <a:lumOff val="40000"/>
                  </a:schemeClr>
                </a:solidFill>
                <a:latin typeface="Comic Sans MS" pitchFamily="66" charset="0"/>
              </a:rPr>
              <a:t>              and Atomic weight = 28</a:t>
            </a:r>
          </a:p>
          <a:p>
            <a:pPr marL="342900" indent="-342900"/>
            <a:r>
              <a:rPr lang="en-US" sz="2000" dirty="0" smtClean="0">
                <a:solidFill>
                  <a:schemeClr val="accent4">
                    <a:lumMod val="60000"/>
                    <a:lumOff val="40000"/>
                  </a:schemeClr>
                </a:solidFill>
                <a:latin typeface="Comic Sans MS" pitchFamily="66" charset="0"/>
              </a:rPr>
              <a:t>           No. of electrons =14</a:t>
            </a:r>
          </a:p>
          <a:p>
            <a:pPr marL="342900" indent="-342900"/>
            <a:r>
              <a:rPr lang="en-US" sz="2000" dirty="0" smtClean="0">
                <a:solidFill>
                  <a:schemeClr val="accent4">
                    <a:lumMod val="60000"/>
                    <a:lumOff val="40000"/>
                  </a:schemeClr>
                </a:solidFill>
                <a:latin typeface="Comic Sans MS" pitchFamily="66" charset="0"/>
              </a:rPr>
              <a:t>            No. of neutrons = Atomic weight – No. of protons</a:t>
            </a:r>
          </a:p>
          <a:p>
            <a:pPr marL="342900" indent="-342900"/>
            <a:r>
              <a:rPr lang="en-US" sz="2000" dirty="0" smtClean="0">
                <a:solidFill>
                  <a:schemeClr val="accent4">
                    <a:lumMod val="60000"/>
                    <a:lumOff val="40000"/>
                  </a:schemeClr>
                </a:solidFill>
                <a:latin typeface="Comic Sans MS" pitchFamily="66" charset="0"/>
              </a:rPr>
              <a:t>                                        =28 – 14 =14</a:t>
            </a:r>
          </a:p>
          <a:p>
            <a:pPr marL="342900" indent="-342900"/>
            <a:endParaRPr lang="en-US" sz="2000" dirty="0" smtClean="0">
              <a:solidFill>
                <a:schemeClr val="accent4">
                  <a:lumMod val="60000"/>
                  <a:lumOff val="40000"/>
                </a:schemeClr>
              </a:solidFill>
              <a:latin typeface="Comic Sans MS" pitchFamily="66" charset="0"/>
            </a:endParaRPr>
          </a:p>
          <a:p>
            <a:pPr marL="342900" indent="-342900"/>
            <a:r>
              <a:rPr lang="en-US" sz="2000" dirty="0" smtClean="0">
                <a:solidFill>
                  <a:schemeClr val="accent4">
                    <a:lumMod val="60000"/>
                    <a:lumOff val="40000"/>
                  </a:schemeClr>
                </a:solidFill>
                <a:latin typeface="Comic Sans MS" pitchFamily="66" charset="0"/>
              </a:rPr>
              <a:t>           No. of electrons in K- Level =2(1)</a:t>
            </a:r>
            <a:r>
              <a:rPr lang="en-US" sz="2000" baseline="30000" dirty="0" smtClean="0">
                <a:solidFill>
                  <a:schemeClr val="accent4">
                    <a:lumMod val="60000"/>
                    <a:lumOff val="40000"/>
                  </a:schemeClr>
                </a:solidFill>
                <a:latin typeface="Comic Sans MS" pitchFamily="66" charset="0"/>
              </a:rPr>
              <a:t>2</a:t>
            </a:r>
            <a:r>
              <a:rPr lang="en-US" sz="2000" dirty="0" smtClean="0">
                <a:solidFill>
                  <a:schemeClr val="accent4">
                    <a:lumMod val="60000"/>
                    <a:lumOff val="40000"/>
                  </a:schemeClr>
                </a:solidFill>
                <a:latin typeface="Comic Sans MS" pitchFamily="66" charset="0"/>
              </a:rPr>
              <a:t> = 2</a:t>
            </a:r>
          </a:p>
          <a:p>
            <a:pPr marL="342900" indent="-342900"/>
            <a:r>
              <a:rPr lang="en-US" sz="2000" dirty="0" smtClean="0">
                <a:solidFill>
                  <a:schemeClr val="accent4">
                    <a:lumMod val="60000"/>
                    <a:lumOff val="40000"/>
                  </a:schemeClr>
                </a:solidFill>
                <a:latin typeface="Comic Sans MS" pitchFamily="66" charset="0"/>
              </a:rPr>
              <a:t>            No, of electrons in L –Level =2(2)</a:t>
            </a:r>
            <a:r>
              <a:rPr lang="en-US" sz="2000" baseline="30000" dirty="0" smtClean="0">
                <a:solidFill>
                  <a:schemeClr val="accent4">
                    <a:lumMod val="60000"/>
                    <a:lumOff val="40000"/>
                  </a:schemeClr>
                </a:solidFill>
                <a:latin typeface="Comic Sans MS" pitchFamily="66" charset="0"/>
              </a:rPr>
              <a:t>2</a:t>
            </a:r>
            <a:r>
              <a:rPr lang="en-US" sz="2000" dirty="0" smtClean="0">
                <a:solidFill>
                  <a:schemeClr val="accent4">
                    <a:lumMod val="60000"/>
                    <a:lumOff val="40000"/>
                  </a:schemeClr>
                </a:solidFill>
                <a:latin typeface="Comic Sans MS" pitchFamily="66" charset="0"/>
              </a:rPr>
              <a:t> =8</a:t>
            </a:r>
          </a:p>
          <a:p>
            <a:pPr marL="342900" indent="-342900"/>
            <a:r>
              <a:rPr lang="en-US" sz="2000" dirty="0" smtClean="0">
                <a:solidFill>
                  <a:schemeClr val="accent4">
                    <a:lumMod val="60000"/>
                    <a:lumOff val="40000"/>
                  </a:schemeClr>
                </a:solidFill>
                <a:latin typeface="Comic Sans MS" pitchFamily="66" charset="0"/>
              </a:rPr>
              <a:t>              No. of electrons in M – Level= 4</a:t>
            </a:r>
            <a:endParaRPr lang="en-US" sz="2000" dirty="0">
              <a:solidFill>
                <a:schemeClr val="accent4">
                  <a:lumMod val="60000"/>
                  <a:lumOff val="40000"/>
                </a:schemeClr>
              </a:solidFill>
              <a:latin typeface="Comic Sans MS" pitchFamily="66" charset="0"/>
            </a:endParaRPr>
          </a:p>
        </p:txBody>
      </p:sp>
    </p:spTree>
  </p:cSld>
  <p:clrMapOvr>
    <a:masterClrMapping/>
  </p:clrMapOvr>
  <p:transition>
    <p:cover dir="l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12030462</TotalTime>
  <Words>5148</Words>
  <Application>Microsoft Office PowerPoint</Application>
  <PresentationFormat>On-screen Show (4:3)</PresentationFormat>
  <Paragraphs>485</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109</cp:revision>
  <dcterms:created xsi:type="dcterms:W3CDTF">2007-04-25T18:35:08Z</dcterms:created>
  <dcterms:modified xsi:type="dcterms:W3CDTF">2018-10-05T05:19:42Z</dcterms:modified>
</cp:coreProperties>
</file>