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22-Aug-19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ESTIMATING AND COSTING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6629400" cy="6349076"/>
          </a:xfrm>
        </p:spPr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SUBMITTED BY </a:t>
            </a:r>
          </a:p>
          <a:p>
            <a:pPr marL="0" indent="0" algn="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LOKESH</a:t>
            </a:r>
          </a:p>
          <a:p>
            <a:pPr marL="0" indent="0" algn="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ELECTRICAL ENGG.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61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184400" y="342900"/>
            <a:ext cx="69596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E36C09"/>
                </a:solidFill>
                <a:latin typeface="Calibri Bold"/>
                <a:cs typeface="Calibri Bold"/>
              </a:rPr>
              <a:t>ELECTRICAL INSTALLATIONS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079500"/>
            <a:ext cx="85979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An  electrician  works  on  commercial,  residential,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agricultural and industrial projects. There is a direct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19558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relationship between the nature and quality of the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362200"/>
            <a:ext cx="8597900" cy="267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product  required  and  the  payment  made  by  the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customer. Therefore the electrician has a continuing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responsibility to work professionally in order to meet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the requirements of the customer and thus maintain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and grow the business. Electrical installation is closely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associated   with   other   parts   of   the   construction</a:t>
            </a:r>
          </a:p>
          <a:p>
            <a:pPr>
              <a:lnSpc>
                <a:spcPts val="33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49403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industry, and with the many products that support it,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53721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normally for commercial purposes.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1701800" y="711200"/>
            <a:ext cx="7442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  <a:tabLst>
                <a:tab pos="1206500" algn="l"/>
              </a:tabLst>
            </a:pPr>
            <a:r>
              <a:rPr lang="en-CA" sz="2400" smtClean="0">
                <a:solidFill>
                  <a:srgbClr val="E36C09"/>
                </a:solidFill>
                <a:latin typeface="Calibri"/>
                <a:cs typeface="Calibri"/>
              </a:rPr>
              <a:t>Testing and Commissioning In Electrical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E36C09"/>
                </a:solidFill>
                <a:latin typeface="Calibri"/>
                <a:cs typeface="Calibri"/>
              </a:rPr>
              <a:t>	Construction Works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27100" y="1854200"/>
            <a:ext cx="8216900" cy="303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At the completion of the electrical installation works,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entire installation shall be subject to the test before final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placing  in  service  under  the  full  responsibility  of 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contractor. Unless Otherwise specifically called for all tests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shall be carried out in conformity with IEE regulations.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Contractor  shall  coordinate  with  the  Client  and  the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Supervising Engineer to get electricity from the local supply</a:t>
            </a:r>
            <a:r>
              <a:rPr lang="en-CA" sz="24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authority before starting of testing and commissioning.</a:t>
            </a:r>
          </a:p>
          <a:p>
            <a:pPr>
              <a:lnSpc>
                <a:spcPts val="287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1816100" y="254000"/>
            <a:ext cx="7327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974707"/>
                </a:solidFill>
                <a:latin typeface="Calibri"/>
                <a:cs typeface="Calibri"/>
              </a:rPr>
              <a:t>Kinds of Electrical Installation Testing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7500" y="685800"/>
            <a:ext cx="88265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Following tests shall be carried out: Wiring continuity test, Insulation resistance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test, Earth continuity test, Earth resistivity test, Performance test, and any other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tests as instructed by the Supervising Engineer.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1714500"/>
            <a:ext cx="8597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E36C09"/>
                </a:solidFill>
                <a:latin typeface="Calibri"/>
                <a:cs typeface="Calibri"/>
              </a:rPr>
              <a:t>1. Electrical Wiring Continuity Testing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58800" y="2070100"/>
            <a:ext cx="85852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All wiring system shall be tested for continuity of circuits, short circuits and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earthing after wiring is completed and before energizing.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1500" y="2781300"/>
            <a:ext cx="85725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E36C09"/>
                </a:solidFill>
                <a:latin typeface="Calibri"/>
                <a:cs typeface="Calibri"/>
              </a:rPr>
              <a:t>2. Electrical Insulation Resistance Testing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3403600"/>
            <a:ext cx="8597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insulation resistance shall be measured across earth and the whole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46100" y="3708400"/>
            <a:ext cx="8597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000000"/>
                </a:solidFill>
                <a:latin typeface="Calibri"/>
                <a:cs typeface="Calibri"/>
              </a:rPr>
              <a:t>system of conductors, or any section thereof, with all fuses in place and all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4000500"/>
            <a:ext cx="85979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switches closed and except in concentric wiring all lamps in position of both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poles of the installation otherwise electrically connected together.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4927600"/>
            <a:ext cx="8597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A direct current pressure of not less than twice the working pressure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46100" y="5232400"/>
            <a:ext cx="8597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000000"/>
                </a:solidFill>
                <a:latin typeface="Calibri"/>
                <a:cs typeface="Calibri"/>
              </a:rPr>
              <a:t>provided that it does not exceed 660 V for medium voltage circuits. Where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46100" y="5524500"/>
            <a:ext cx="85979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supply is divided from AC three phase system, the neutral pole of which is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connected to earth, either direct or through added resistance, pressure shall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be deemed to be that which is maintained between the phase conductor and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neutral.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1803400" y="342900"/>
            <a:ext cx="7340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E36C09"/>
                </a:solidFill>
                <a:latin typeface="Calibri"/>
                <a:cs typeface="Calibri"/>
              </a:rPr>
              <a:t>2. Electrical Insulation Resistance Testing(to be continued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30200" y="939800"/>
            <a:ext cx="88138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insulation resistance measured as above shall not be less than 50 mega ohms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divided by the number of points on the circuit provided that the whole installation,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shall not be required to have an insulation resistance greater than one mega ohm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1612900" y="431800"/>
            <a:ext cx="7531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E36C09"/>
                </a:solidFill>
                <a:latin typeface="Calibri"/>
                <a:cs typeface="Calibri"/>
              </a:rPr>
              <a:t>2. Electrical Insulation Resistance Testing(to be continued)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42900" y="939800"/>
            <a:ext cx="88011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insulation resistance shall also be measured between all conductors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connected to one phase conductor of the supply and all the conductors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connected to the middle wire to the neutral or to the other phase conductors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to the supply. Such a test shall be carried out after removing all metallic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42900" y="2171700"/>
            <a:ext cx="8801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000000"/>
                </a:solidFill>
                <a:latin typeface="Calibri"/>
                <a:cs typeface="Calibri"/>
              </a:rPr>
              <a:t>connections  between  the  two  poles  of  the  installation  and  in  these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42900" y="2476500"/>
            <a:ext cx="8801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circumstances the insulation shall not be less than that specified above.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74700" y="3276600"/>
            <a:ext cx="8369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2" smtClean="0">
                <a:solidFill>
                  <a:srgbClr val="E36C09"/>
                </a:solidFill>
                <a:latin typeface="Calibri"/>
                <a:cs typeface="Calibri"/>
              </a:rPr>
              <a:t>3. Electrical Earth Continuity Path Testing</a:t>
            </a:r>
          </a:p>
          <a:p>
            <a:pPr>
              <a:lnSpc>
                <a:spcPts val="2070"/>
              </a:lnSpc>
            </a:pPr>
            <a:endParaRPr lang="en-CA" sz="1802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22300" y="3683000"/>
            <a:ext cx="8521700" cy="193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earth continuity conductor metallic envelops of cables, shall be tested for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electric continuity and the electrical resistance of the same along with the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earthing lead but excluding any added resistance or earth leakage circuit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breaker measured from the connection with the earth electrode to any point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in the earth continuity conductor in the completed installation shall not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exceed one ohm.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469900" y="711200"/>
            <a:ext cx="8674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E36C09"/>
                </a:solidFill>
                <a:latin typeface="Calibri"/>
                <a:cs typeface="Calibri"/>
              </a:rPr>
              <a:t>4. Electrical Testing of Non-linked Single Pole Switches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9900" y="1193800"/>
            <a:ext cx="8674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2" smtClean="0">
                <a:solidFill>
                  <a:srgbClr val="000000"/>
                </a:solidFill>
                <a:latin typeface="Calibri"/>
                <a:cs typeface="Calibri"/>
              </a:rPr>
              <a:t>In a two wire installation a test shall be made to verify that all non linked single pole</a:t>
            </a:r>
          </a:p>
          <a:p>
            <a:pPr>
              <a:lnSpc>
                <a:spcPts val="2070"/>
              </a:lnSpc>
            </a:pPr>
            <a:endParaRPr lang="en-CA" sz="18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69900" y="1447800"/>
            <a:ext cx="8674100" cy="199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65"/>
              </a:lnSpc>
            </a:pP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switches have been fitted in the same conductor throughout, and such conductor shall be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labeled or marked for connection, throughout, and such conductor shall be labeled or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marked for connection to an outer or phase conductor or non earthed conductor a test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shall be made three or four wire installation a test shall be made to verify that every non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linked single pole switch is fitted in a conductor to one of the outer or phase conductor of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the supply. The entire electrical installation shall be subject to the final acceptance of the</a:t>
            </a:r>
            <a:r>
              <a:rPr lang="en-CA" sz="18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00000"/>
                </a:solidFill>
                <a:latin typeface="Calibri"/>
                <a:cs typeface="Calibri"/>
              </a:rPr>
              <a:t>Supervising engineer as well as the local authorities</a:t>
            </a:r>
          </a:p>
          <a:p>
            <a:pPr>
              <a:lnSpc>
                <a:spcPts val="2165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22300" y="3492500"/>
            <a:ext cx="8521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E36C09"/>
                </a:solidFill>
                <a:latin typeface="Calibri"/>
                <a:cs typeface="Calibri"/>
              </a:rPr>
              <a:t>5. Electrical Earth Resistivity Testing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33400" y="3898900"/>
            <a:ext cx="86106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Earth resistivity test shall be carried out in accordance with British Standard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Code of Practice of Earthing. All tests shall be carried out in the presence of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Supervising Engineer.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85800" y="4876800"/>
            <a:ext cx="8458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E36C09"/>
                </a:solidFill>
                <a:latin typeface="Calibri"/>
                <a:cs typeface="Calibri"/>
              </a:rPr>
              <a:t>6. Electrical Performance Testing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09600" y="5270500"/>
            <a:ext cx="85344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The complete electrical installation and equipment shall be subject to the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final performance test as intended for each and every equipment shall be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09600" y="5892800"/>
            <a:ext cx="85344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000000"/>
                </a:solidFill>
                <a:latin typeface="Calibri"/>
                <a:cs typeface="Calibri"/>
              </a:rPr>
              <a:t>tested as per the manufacturers instructions.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1000" y="2692400"/>
            <a:ext cx="7493000" cy="1028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0"/>
              </a:lnSpc>
            </a:pPr>
            <a:r>
              <a:rPr lang="en-CA" sz="8006" smtClean="0">
                <a:solidFill>
                  <a:srgbClr val="000000"/>
                </a:solidFill>
                <a:latin typeface="Calibri"/>
                <a:cs typeface="Calibri"/>
              </a:rPr>
              <a:t>THANK YOU</a:t>
            </a:r>
          </a:p>
          <a:p>
            <a:pPr>
              <a:lnSpc>
                <a:spcPts val="9200"/>
              </a:lnSpc>
            </a:pPr>
            <a:endParaRPr lang="en-CA" sz="80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921000" y="139700"/>
            <a:ext cx="62230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70"/>
              </a:lnSpc>
            </a:pPr>
            <a:r>
              <a:rPr lang="en-CA" sz="3998" smtClean="0">
                <a:solidFill>
                  <a:srgbClr val="E36C09"/>
                </a:solidFill>
                <a:latin typeface="Calibri"/>
                <a:cs typeface="Calibri"/>
              </a:rPr>
              <a:t>House wiring</a:t>
            </a:r>
          </a:p>
          <a:p>
            <a:pPr>
              <a:lnSpc>
                <a:spcPts val="3870"/>
              </a:lnSpc>
            </a:pPr>
            <a:endParaRPr lang="en-CA" sz="39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244600"/>
            <a:ext cx="8597900" cy="1320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  <a:tab pos="342900" algn="l"/>
                <a:tab pos="342900" algn="l"/>
              </a:tabLst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  In Homes typically have several kinds of </a:t>
            </a:r>
            <a:r>
              <a:rPr lang="en-CA" sz="2014" b="1" smtClean="0">
                <a:solidFill>
                  <a:srgbClr val="000000"/>
                </a:solidFill>
                <a:latin typeface="Calibri Bold"/>
                <a:cs typeface="Calibri Bold"/>
              </a:rPr>
              <a:t>home wiring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, including a </a:t>
            </a:r>
            <a:r>
              <a:rPr lang="en-CA" sz="2004" smtClean="0">
                <a:solidFill>
                  <a:srgbClr val="0000FF"/>
                </a:solidFill>
                <a:latin typeface="Calibri"/>
                <a:cs typeface="Calibri"/>
              </a:rPr>
              <a:t>Electrical</a:t>
            </a:r>
            <a:r>
              <a:rPr lang="en-CA" sz="200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6" smtClean="0">
                <a:solidFill>
                  <a:srgbClr val="000000"/>
                </a:solidFill>
                <a:latin typeface="Times New Roman"/>
              </a:rPr>
            </a:br>
            <a:r>
              <a:rPr lang="en-CA" sz="2006" smtClean="0">
                <a:solidFill>
                  <a:srgbClr val="0000FF"/>
                </a:solidFill>
                <a:latin typeface="Calibri"/>
                <a:cs typeface="Calibri"/>
              </a:rPr>
              <a:t>	wiring</a:t>
            </a:r>
            <a:r>
              <a:rPr lang="en-CA" sz="2006" smtClean="0">
                <a:solidFill>
                  <a:srgbClr val="000000"/>
                </a:solidFill>
                <a:latin typeface="Calibri"/>
                <a:cs typeface="Calibri"/>
              </a:rPr>
              <a:t> for lighting and power distribution, permanently installed and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portable appliances, telephone, heating or ventilation system control, and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increasingly for </a:t>
            </a:r>
            <a:r>
              <a:rPr lang="en-CA" sz="2004" smtClean="0">
                <a:solidFill>
                  <a:srgbClr val="0000FF"/>
                </a:solidFill>
                <a:latin typeface="Calibri"/>
                <a:cs typeface="Calibri"/>
              </a:rPr>
              <a:t>home theatre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 and computer networks. </a:t>
            </a:r>
            <a:r>
              <a:rPr lang="en-CA" sz="1331" smtClean="0">
                <a:solidFill>
                  <a:srgbClr val="0000FF"/>
                </a:solidFill>
                <a:latin typeface="Calibri"/>
                <a:cs typeface="Calibri"/>
              </a:rPr>
              <a:t>[1]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527300"/>
            <a:ext cx="8597900" cy="162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342900" algn="l"/>
                <a:tab pos="342900" algn="l"/>
                <a:tab pos="342900" algn="l"/>
                <a:tab pos="342900" algn="l"/>
              </a:tabLst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  Safety </a:t>
            </a:r>
            <a:r>
              <a:rPr lang="en-CA" sz="2004" smtClean="0">
                <a:solidFill>
                  <a:srgbClr val="0000FF"/>
                </a:solidFill>
                <a:latin typeface="Calibri"/>
                <a:cs typeface="Calibri"/>
              </a:rPr>
              <a:t>regulations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 for wiring installation vary widely around the world,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with national, regional, and municipal rules sometimes in effect. Some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places allow the homeowner to install some or all of the wiring in a home;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other   jurisdictions   require   electrical   wiring   to   be   installed   by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	licensed </a:t>
            </a:r>
            <a:r>
              <a:rPr lang="en-CA" sz="2004" smtClean="0">
                <a:solidFill>
                  <a:srgbClr val="0000FF"/>
                </a:solidFill>
                <a:latin typeface="Calibri"/>
                <a:cs typeface="Calibri"/>
              </a:rPr>
              <a:t>electricians</a:t>
            </a:r>
            <a:r>
              <a:rPr lang="en-CA" sz="2004" smtClean="0">
                <a:solidFill>
                  <a:srgbClr val="000000"/>
                </a:solidFill>
                <a:latin typeface="Calibri"/>
                <a:cs typeface="Calibri"/>
              </a:rPr>
              <a:t> only.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3187700" y="495300"/>
            <a:ext cx="5956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6" b="1" smtClean="0">
                <a:solidFill>
                  <a:srgbClr val="E36C09"/>
                </a:solidFill>
                <a:latin typeface="Calibri Bold"/>
                <a:cs typeface="Calibri Bold"/>
              </a:rPr>
              <a:t>Cleat wiring</a:t>
            </a:r>
          </a:p>
          <a:p>
            <a:pPr>
              <a:lnSpc>
                <a:spcPts val="5060"/>
              </a:lnSpc>
            </a:pPr>
            <a:endParaRPr lang="en-CA" sz="44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12900"/>
            <a:ext cx="8597900" cy="182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5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805" b="1" smtClean="0">
                <a:solidFill>
                  <a:srgbClr val="000000"/>
                </a:solidFill>
                <a:latin typeface="Calibri Bold"/>
                <a:cs typeface="Calibri Bold"/>
              </a:rPr>
              <a:t> Cleat wiring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:- Electric </a:t>
            </a:r>
            <a:r>
              <a:rPr lang="en-CA" sz="2805" b="1" smtClean="0">
                <a:solidFill>
                  <a:srgbClr val="000000"/>
                </a:solidFill>
                <a:latin typeface="Calibri Bold"/>
                <a:cs typeface="Calibri Bold"/>
              </a:rPr>
              <a:t>wiring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on </a:t>
            </a:r>
            <a:r>
              <a:rPr lang="en-CA" sz="2805" b="1" smtClean="0">
                <a:solidFill>
                  <a:srgbClr val="000000"/>
                </a:solidFill>
                <a:latin typeface="Calibri Bold"/>
                <a:cs typeface="Calibri Bold"/>
              </a:rPr>
              <a:t>cleats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or insulated</a:t>
            </a:r>
            <a:r>
              <a:rPr lang="en-CA" sz="2798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8" smtClean="0">
                <a:solidFill>
                  <a:srgbClr val="000000"/>
                </a:solidFill>
                <a:latin typeface="Times New Roman"/>
              </a:rPr>
            </a:b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supports which are mounted on a wall or other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surface, leaving the </a:t>
            </a:r>
            <a:r>
              <a:rPr lang="en-CA" sz="2805" b="1" smtClean="0">
                <a:solidFill>
                  <a:srgbClr val="000000"/>
                </a:solidFill>
                <a:latin typeface="Calibri Bold"/>
                <a:cs typeface="Calibri Bold"/>
              </a:rPr>
              <a:t>wiring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exposed; conduits or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raceways are not used.</a:t>
            </a:r>
          </a:p>
          <a:p>
            <a:pPr>
              <a:lnSpc>
                <a:spcPts val="336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667000" y="406400"/>
            <a:ext cx="6477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8" b="1" smtClean="0">
                <a:solidFill>
                  <a:srgbClr val="E36C09"/>
                </a:solidFill>
                <a:latin typeface="Calibri Bold"/>
                <a:cs typeface="Calibri Bold"/>
              </a:rPr>
              <a:t>Procedure of Cleat Wiring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98500" y="1193800"/>
            <a:ext cx="84455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In this wiring VIR or PVC insulated wires are braided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and compounded on walls or ceiling with the help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of porcelain cleats. The wires can be weather proof.</a:t>
            </a:r>
          </a:p>
          <a:p>
            <a:pPr>
              <a:lnSpc>
                <a:spcPts val="335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41400" y="2476500"/>
            <a:ext cx="8102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Simple wire laying is done in this scheme of wiring.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41400" y="2895600"/>
            <a:ext cx="81026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In present days, this kind of wiring scheme is not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recommended  for  house  or  building.  Only  in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41400" y="3759200"/>
            <a:ext cx="8102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temporary army campus or festival related pandels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41400" y="4191000"/>
            <a:ext cx="8102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this wiring is used.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546100" y="342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E36C09"/>
                </a:solidFill>
                <a:latin typeface="Calibri Bold"/>
                <a:cs typeface="Calibri Bold"/>
              </a:rPr>
              <a:t>Advantages of Cleat Wiring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762000"/>
            <a:ext cx="8597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457200" algn="l"/>
              </a:tabLst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There are some advantages of this type of wiring.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	Cheap and easy wiring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1612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Easy to fault detection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0447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  Easy to repair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2451100"/>
            <a:ext cx="85979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Alteration and addition is easy.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805" b="1" smtClean="0">
                <a:solidFill>
                  <a:srgbClr val="E36C09"/>
                </a:solidFill>
                <a:latin typeface="Calibri Bold"/>
                <a:cs typeface="Calibri Bold"/>
              </a:rPr>
              <a:t>Disadvantages of Cleat Wiring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3314700"/>
            <a:ext cx="8597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457200" algn="l"/>
              </a:tabLst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The disadvantages of this wiring are Bad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	appearance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46100" y="4165600"/>
            <a:ext cx="8597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  <a:tabLst>
                <a:tab pos="457200" algn="l"/>
              </a:tabLst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Exposed to weather to be affected by humidity,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	rain, smoke, sunlight etc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50292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  Chances for shock or fire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54610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Used in only 220V in low ambient temperature.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46100" y="58928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Not long lasting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46100" y="63500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 Sag happens</a:t>
            </a:r>
          </a:p>
          <a:p>
            <a:pPr>
              <a:lnSpc>
                <a:spcPts val="288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8" name="TextBox 2"/>
          <p:cNvSpPr txBox="1"/>
          <p:nvPr/>
        </p:nvSpPr>
        <p:spPr>
          <a:xfrm>
            <a:off x="2984500" y="139700"/>
            <a:ext cx="6159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40"/>
              </a:lnSpc>
            </a:pPr>
            <a:r>
              <a:rPr lang="en-CA" sz="4414" b="1" smtClean="0">
                <a:solidFill>
                  <a:srgbClr val="E36C09"/>
                </a:solidFill>
                <a:latin typeface="Calibri Bold"/>
                <a:cs typeface="Calibri Bold"/>
              </a:rPr>
              <a:t>Casing Wiring</a:t>
            </a:r>
          </a:p>
          <a:p>
            <a:pPr>
              <a:lnSpc>
                <a:spcPts val="4840"/>
              </a:lnSpc>
            </a:pPr>
            <a:endParaRPr lang="en-CA" sz="44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387600" y="1181100"/>
            <a:ext cx="6756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974707"/>
                </a:solidFill>
                <a:latin typeface="Calibri"/>
                <a:cs typeface="Calibri"/>
              </a:rPr>
              <a:t>WiringMaterial Used in Casing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1971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 VIR or PVC insulated wires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32258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Casing Enclosure (made of wood or plastic)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42545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Capping (made of wood or plastic)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54991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 Casing and capping joints.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1422400" y="495300"/>
            <a:ext cx="7721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6" b="1" smtClean="0">
                <a:solidFill>
                  <a:srgbClr val="E36C09"/>
                </a:solidFill>
                <a:latin typeface="Calibri Bold"/>
                <a:cs typeface="Calibri Bold"/>
              </a:rPr>
              <a:t>Procedure of Casing Wiring</a:t>
            </a:r>
          </a:p>
          <a:p>
            <a:pPr>
              <a:lnSpc>
                <a:spcPts val="5060"/>
              </a:lnSpc>
            </a:pPr>
            <a:endParaRPr lang="en-CA" sz="44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6383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This kind of winding is very old fashioned. Generally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20574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PVC or VIR insulated wires are carried through the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476500"/>
            <a:ext cx="85979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casing enclosure and capping is used to cover the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casing.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959100" y="495300"/>
            <a:ext cx="6184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6" b="1" smtClean="0">
                <a:solidFill>
                  <a:srgbClr val="E36C09"/>
                </a:solidFill>
                <a:latin typeface="Calibri Bold"/>
                <a:cs typeface="Calibri Bold"/>
              </a:rPr>
              <a:t>Batten Wiring</a:t>
            </a:r>
          </a:p>
          <a:p>
            <a:pPr>
              <a:lnSpc>
                <a:spcPts val="5060"/>
              </a:lnSpc>
            </a:pPr>
            <a:endParaRPr lang="en-CA" sz="440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54000" y="1460500"/>
            <a:ext cx="8890000" cy="267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60"/>
              </a:lnSpc>
            </a:pP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Group of Single or double or three core cables are used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to be laid on straight teak wooden batten. The cables are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hold with help of tinned brass link clip or buckle clip.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Brass pins are used to fix the buckle clips on the wooden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batten. Buckle clips is fixed with brass pin on the wooden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795" smtClean="0">
                <a:solidFill>
                  <a:srgbClr val="000000"/>
                </a:solidFill>
                <a:latin typeface="Calibri"/>
                <a:cs typeface="Calibri"/>
              </a:rPr>
              <a:t>batten at an interval 10 cm for horizontal runs and 15 cm</a:t>
            </a:r>
          </a:p>
          <a:p>
            <a:pPr>
              <a:lnSpc>
                <a:spcPts val="336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54000" y="4025900"/>
            <a:ext cx="8890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smtClean="0">
                <a:solidFill>
                  <a:srgbClr val="000000"/>
                </a:solidFill>
                <a:latin typeface="Calibri"/>
                <a:cs typeface="Calibri"/>
              </a:rPr>
              <a:t>for vertical runs.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1" name="TextBox 2"/>
          <p:cNvSpPr txBox="1"/>
          <p:nvPr/>
        </p:nvSpPr>
        <p:spPr>
          <a:xfrm>
            <a:off x="1257300" y="469900"/>
            <a:ext cx="788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66" b="1" spc="-10" smtClean="0">
                <a:solidFill>
                  <a:srgbClr val="E36C09"/>
                </a:solidFill>
                <a:latin typeface="Calibri Bold"/>
                <a:cs typeface="Calibri Bold"/>
              </a:rPr>
              <a:t>Advantages of Batten Wiring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57300" y="876300"/>
            <a:ext cx="78867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mtClean="0">
                <a:solidFill>
                  <a:srgbClr val="000000"/>
                </a:solidFill>
                <a:latin typeface="Calibri"/>
                <a:cs typeface="Calibri"/>
              </a:rPr>
              <a:t>The advantages of this kind of wiring are given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below.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57300" y="1727200"/>
            <a:ext cx="78867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8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8" spc="-10" smtClean="0">
                <a:solidFill>
                  <a:srgbClr val="000000"/>
                </a:solidFill>
                <a:latin typeface="Calibri"/>
                <a:cs typeface="Calibri"/>
              </a:rPr>
              <a:t>Cheap in material cost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Easy installation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57300" y="2590800"/>
            <a:ext cx="78867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Appearance is better.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Customization is easy</a:t>
            </a:r>
          </a:p>
          <a:p>
            <a:pPr>
              <a:lnSpc>
                <a:spcPts val="33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57300" y="3454400"/>
            <a:ext cx="788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Less chance of leakage current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57300" y="4191000"/>
            <a:ext cx="788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pc="-10" smtClean="0">
                <a:solidFill>
                  <a:srgbClr val="E36C09"/>
                </a:solidFill>
                <a:latin typeface="Arial Unicode MS"/>
                <a:cs typeface="Arial Unicode MS"/>
              </a:rPr>
              <a:t></a:t>
            </a:r>
            <a:r>
              <a:rPr lang="en-CA" sz="2666" b="1" spc="-10" smtClean="0">
                <a:solidFill>
                  <a:srgbClr val="E36C09"/>
                </a:solidFill>
                <a:latin typeface="Calibri Bold"/>
                <a:cs typeface="Calibri Bold"/>
              </a:rPr>
              <a:t>Disadvantages of Batten Wiring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57300" y="4737100"/>
            <a:ext cx="788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8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8" spc="-10" smtClean="0">
                <a:solidFill>
                  <a:srgbClr val="000000"/>
                </a:solidFill>
                <a:latin typeface="Calibri"/>
                <a:cs typeface="Calibri"/>
              </a:rPr>
              <a:t> Not suitable for outdoor wiring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57300" y="5143500"/>
            <a:ext cx="78867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Humidity, smoke, steam etc directly affect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on wires.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57300" y="5994400"/>
            <a:ext cx="78867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656" spc="-10" smtClean="0">
                <a:solidFill>
                  <a:srgbClr val="000000"/>
                </a:solidFill>
                <a:latin typeface="Arial Unicode MS"/>
                <a:cs typeface="Arial Unicode MS"/>
              </a:rPr>
              <a:t></a:t>
            </a: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Heavy wires are not recommended for this</a:t>
            </a:r>
            <a:r>
              <a:rPr lang="en-CA" sz="279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795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pc="-10" smtClean="0">
                <a:solidFill>
                  <a:srgbClr val="000000"/>
                </a:solidFill>
                <a:latin typeface="Calibri"/>
                <a:cs typeface="Calibri"/>
              </a:rPr>
              <a:t>wiring scheme.</a:t>
            </a:r>
          </a:p>
          <a:p>
            <a:pPr>
              <a:lnSpc>
                <a:spcPts val="340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ESTIMATING AND COSTING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AND COSTING</dc:title>
  <dc:creator>A2E_Engine</dc:creator>
  <cp:lastModifiedBy>dell</cp:lastModifiedBy>
  <cp:revision>1</cp:revision>
  <dcterms:created xsi:type="dcterms:W3CDTF">2018-09-21T01:15:22Z</dcterms:created>
  <dcterms:modified xsi:type="dcterms:W3CDTF">2019-08-22T06:10:37Z</dcterms:modified>
</cp:coreProperties>
</file>