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3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206" y="12"/>
      </p:cViewPr>
      <p:guideLst>
        <p:guide orient="horz" pos="3016"/>
        <p:guide pos="232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52450" y="2974705"/>
            <a:ext cx="6261100" cy="205259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4900" y="5426288"/>
            <a:ext cx="5156200" cy="2447149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8523B-E035-4CAE-A96A-58211FC229D1}" type="datetimeFigureOut">
              <a:rPr lang="en-US" smtClean="0"/>
              <a:t>22-Aug-19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DFF54-6BA4-4515-87CA-28703F844993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8523B-E035-4CAE-A96A-58211FC229D1}" type="datetimeFigureOut">
              <a:rPr lang="en-US" smtClean="0"/>
              <a:t>22-Aug-19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DFF54-6BA4-4515-87CA-28703F844993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340350" y="536423"/>
            <a:ext cx="1657350" cy="1140672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68300" y="536423"/>
            <a:ext cx="4849283" cy="1140672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8523B-E035-4CAE-A96A-58211FC229D1}" type="datetimeFigureOut">
              <a:rPr lang="en-US" smtClean="0"/>
              <a:t>22-Aug-19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DFF54-6BA4-4515-87CA-28703F844993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8523B-E035-4CAE-A96A-58211FC229D1}" type="datetimeFigureOut">
              <a:rPr lang="en-US" smtClean="0"/>
              <a:t>22-Aug-19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DFF54-6BA4-4515-87CA-28703F844993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863" y="6153339"/>
            <a:ext cx="6261100" cy="190186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863" y="4058633"/>
            <a:ext cx="6261100" cy="2094706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8523B-E035-4CAE-A96A-58211FC229D1}" type="datetimeFigureOut">
              <a:rPr lang="en-US" smtClean="0"/>
              <a:t>22-Aug-19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DFF54-6BA4-4515-87CA-28703F844993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8300" y="2234355"/>
            <a:ext cx="3253317" cy="631958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44383" y="2234355"/>
            <a:ext cx="3253317" cy="631958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8523B-E035-4CAE-A96A-58211FC229D1}" type="datetimeFigureOut">
              <a:rPr lang="en-US" smtClean="0"/>
              <a:t>22-Aug-19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DFF54-6BA4-4515-87CA-28703F844993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8300" y="2143474"/>
            <a:ext cx="3254596" cy="89329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68300" y="3036771"/>
            <a:ext cx="3254596" cy="551716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741827" y="2143474"/>
            <a:ext cx="3255874" cy="89329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741827" y="3036771"/>
            <a:ext cx="3255874" cy="551716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8523B-E035-4CAE-A96A-58211FC229D1}" type="datetimeFigureOut">
              <a:rPr lang="en-US" smtClean="0"/>
              <a:t>22-Aug-19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DFF54-6BA4-4515-87CA-28703F844993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8523B-E035-4CAE-A96A-58211FC229D1}" type="datetimeFigureOut">
              <a:rPr lang="en-US" smtClean="0"/>
              <a:t>22-Aug-19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DFF54-6BA4-4515-87CA-28703F844993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8523B-E035-4CAE-A96A-58211FC229D1}" type="datetimeFigureOut">
              <a:rPr lang="en-US" smtClean="0"/>
              <a:t>22-Aug-19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DFF54-6BA4-4515-87CA-28703F844993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8301" y="381259"/>
            <a:ext cx="2423363" cy="162256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79901" y="381259"/>
            <a:ext cx="4117799" cy="817268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68301" y="2003825"/>
            <a:ext cx="2423363" cy="655011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8523B-E035-4CAE-A96A-58211FC229D1}" type="datetimeFigureOut">
              <a:rPr lang="en-US" smtClean="0"/>
              <a:t>22-Aug-19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DFF54-6BA4-4515-87CA-28703F844993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3788" y="6703060"/>
            <a:ext cx="4419600" cy="79133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443788" y="855615"/>
            <a:ext cx="4419600" cy="574548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3788" y="7494394"/>
            <a:ext cx="4419600" cy="112382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8523B-E035-4CAE-A96A-58211FC229D1}" type="datetimeFigureOut">
              <a:rPr lang="en-US" smtClean="0"/>
              <a:t>22-Aug-19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DFF54-6BA4-4515-87CA-28703F844993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68300" y="383477"/>
            <a:ext cx="6629400" cy="15959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8300" y="2234355"/>
            <a:ext cx="6629400" cy="63195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8300" y="8875350"/>
            <a:ext cx="1718733" cy="50982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88523B-E035-4CAE-A96A-58211FC229D1}" type="datetimeFigureOut">
              <a:rPr lang="en-US" smtClean="0"/>
              <a:t>22-Aug-19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16717" y="8875350"/>
            <a:ext cx="2332567" cy="50982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278967" y="8875350"/>
            <a:ext cx="1718733" cy="50982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7DFF54-6BA4-4515-87CA-28703F844993}" type="slidenum">
              <a:rPr lang="en-CA" smtClean="0"/>
              <a:t>‹#›</a:t>
            </a:fld>
            <a:endParaRPr lang="en-C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ESTIMATING AND COSTING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608" y="2204864"/>
            <a:ext cx="6629400" cy="6349076"/>
          </a:xfrm>
        </p:spPr>
        <p:txBody>
          <a:bodyPr/>
          <a:lstStyle/>
          <a:p>
            <a:pPr marL="0" indent="0" algn="r">
              <a:buNone/>
            </a:pPr>
            <a:endParaRPr lang="en-US" dirty="0" smtClean="0"/>
          </a:p>
          <a:p>
            <a:pPr marL="0" indent="0" algn="r">
              <a:buNone/>
            </a:pPr>
            <a:endParaRPr lang="en-US" dirty="0"/>
          </a:p>
          <a:p>
            <a:pPr marL="0" indent="0" algn="r">
              <a:buNone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SUBMITTED BY </a:t>
            </a:r>
          </a:p>
          <a:p>
            <a:pPr marL="0" indent="0" algn="r">
              <a:buNone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LOKESH</a:t>
            </a:r>
          </a:p>
          <a:p>
            <a:pPr marL="0" indent="0" algn="r">
              <a:buNone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ELECTRICAL ENGG.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9696135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45300"/>
          </a:xfrm>
          <a:prstGeom prst="rect">
            <a:avLst/>
          </a:prstGeom>
        </p:spPr>
      </p:pic>
      <p:sp>
        <p:nvSpPr>
          <p:cNvPr id="8" name="TextBox 2"/>
          <p:cNvSpPr txBox="1"/>
          <p:nvPr/>
        </p:nvSpPr>
        <p:spPr>
          <a:xfrm>
            <a:off x="2184400" y="342900"/>
            <a:ext cx="6959600" cy="4572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760"/>
              </a:lnSpc>
            </a:pPr>
            <a:r>
              <a:rPr lang="en-CA" sz="2410" b="1" smtClean="0">
                <a:solidFill>
                  <a:srgbClr val="E36C09"/>
                </a:solidFill>
                <a:latin typeface="Calibri Bold"/>
                <a:cs typeface="Calibri Bold"/>
              </a:rPr>
              <a:t>ELECTRICAL INSTALLATIONS</a:t>
            </a:r>
          </a:p>
          <a:p>
            <a:pPr>
              <a:lnSpc>
                <a:spcPts val="2760"/>
              </a:lnSpc>
            </a:pPr>
            <a:endParaRPr lang="en-CA" sz="2400">
              <a:solidFill>
                <a:srgbClr val="000000"/>
              </a:solidFill>
            </a:endParaRPr>
          </a:p>
        </p:txBody>
      </p:sp>
      <p:sp>
        <p:nvSpPr>
          <p:cNvPr id="3" name="TextBox 3"/>
          <p:cNvSpPr txBox="1"/>
          <p:nvPr/>
        </p:nvSpPr>
        <p:spPr>
          <a:xfrm>
            <a:off x="546100" y="1079500"/>
            <a:ext cx="8597900" cy="9906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3400"/>
              </a:lnSpc>
            </a:pPr>
            <a:r>
              <a:rPr lang="en-CA" sz="2795" smtClean="0">
                <a:solidFill>
                  <a:srgbClr val="000000"/>
                </a:solidFill>
                <a:latin typeface="Calibri"/>
                <a:cs typeface="Calibri"/>
              </a:rPr>
              <a:t>An  electrician  works  on  commercial,  residential,</a:t>
            </a:r>
            <a:r>
              <a:rPr lang="en-CA" sz="2795" smtClean="0">
                <a:solidFill>
                  <a:srgbClr val="000000"/>
                </a:solidFill>
                <a:latin typeface="Times New Roman"/>
              </a:rPr>
              <a:t/>
            </a:r>
            <a:br>
              <a:rPr lang="en-CA" sz="2795" smtClean="0">
                <a:solidFill>
                  <a:srgbClr val="000000"/>
                </a:solidFill>
                <a:latin typeface="Times New Roman"/>
              </a:rPr>
            </a:br>
            <a:r>
              <a:rPr lang="en-CA" sz="2795" smtClean="0">
                <a:solidFill>
                  <a:srgbClr val="000000"/>
                </a:solidFill>
                <a:latin typeface="Calibri"/>
                <a:cs typeface="Calibri"/>
              </a:rPr>
              <a:t>agricultural and industrial projects. There is a direct</a:t>
            </a:r>
          </a:p>
          <a:p>
            <a:pPr>
              <a:lnSpc>
                <a:spcPts val="3400"/>
              </a:lnSpc>
            </a:pPr>
            <a:endParaRPr lang="en-CA" sz="2795">
              <a:solidFill>
                <a:srgbClr val="000000"/>
              </a:solidFill>
            </a:endParaRPr>
          </a:p>
        </p:txBody>
      </p:sp>
      <p:sp>
        <p:nvSpPr>
          <p:cNvPr id="4" name="TextBox 4"/>
          <p:cNvSpPr txBox="1"/>
          <p:nvPr/>
        </p:nvSpPr>
        <p:spPr>
          <a:xfrm>
            <a:off x="546100" y="1955800"/>
            <a:ext cx="8597900" cy="5080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3220"/>
              </a:lnSpc>
            </a:pPr>
            <a:r>
              <a:rPr lang="en-CA" sz="2798" smtClean="0">
                <a:solidFill>
                  <a:srgbClr val="000000"/>
                </a:solidFill>
                <a:latin typeface="Calibri"/>
                <a:cs typeface="Calibri"/>
              </a:rPr>
              <a:t>relationship between the nature and quality of the</a:t>
            </a:r>
          </a:p>
          <a:p>
            <a:pPr>
              <a:lnSpc>
                <a:spcPts val="3220"/>
              </a:lnSpc>
            </a:pPr>
            <a:endParaRPr lang="en-CA" sz="2798">
              <a:solidFill>
                <a:srgbClr val="000000"/>
              </a:solidFill>
            </a:endParaRPr>
          </a:p>
        </p:txBody>
      </p:sp>
      <p:sp>
        <p:nvSpPr>
          <p:cNvPr id="5" name="TextBox 5"/>
          <p:cNvSpPr txBox="1"/>
          <p:nvPr/>
        </p:nvSpPr>
        <p:spPr>
          <a:xfrm>
            <a:off x="546100" y="2362200"/>
            <a:ext cx="8597900" cy="26797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3360"/>
              </a:lnSpc>
            </a:pPr>
            <a:r>
              <a:rPr lang="en-CA" sz="2795" smtClean="0">
                <a:solidFill>
                  <a:srgbClr val="000000"/>
                </a:solidFill>
                <a:latin typeface="Calibri"/>
                <a:cs typeface="Calibri"/>
              </a:rPr>
              <a:t>product  required  and  the  payment  made  by  the</a:t>
            </a:r>
            <a:r>
              <a:rPr lang="en-CA" sz="2795" smtClean="0">
                <a:solidFill>
                  <a:srgbClr val="000000"/>
                </a:solidFill>
                <a:latin typeface="Times New Roman"/>
              </a:rPr>
              <a:t/>
            </a:r>
            <a:br>
              <a:rPr lang="en-CA" sz="2795" smtClean="0">
                <a:solidFill>
                  <a:srgbClr val="000000"/>
                </a:solidFill>
                <a:latin typeface="Times New Roman"/>
              </a:rPr>
            </a:br>
            <a:r>
              <a:rPr lang="en-CA" sz="2795" smtClean="0">
                <a:solidFill>
                  <a:srgbClr val="000000"/>
                </a:solidFill>
                <a:latin typeface="Calibri"/>
                <a:cs typeface="Calibri"/>
              </a:rPr>
              <a:t>customer. Therefore the electrician has a continuing</a:t>
            </a:r>
            <a:r>
              <a:rPr lang="en-CA" sz="2795" smtClean="0">
                <a:solidFill>
                  <a:srgbClr val="000000"/>
                </a:solidFill>
                <a:latin typeface="Times New Roman"/>
              </a:rPr>
              <a:t/>
            </a:r>
            <a:br>
              <a:rPr lang="en-CA" sz="2795" smtClean="0">
                <a:solidFill>
                  <a:srgbClr val="000000"/>
                </a:solidFill>
                <a:latin typeface="Times New Roman"/>
              </a:rPr>
            </a:br>
            <a:r>
              <a:rPr lang="en-CA" sz="2795" smtClean="0">
                <a:solidFill>
                  <a:srgbClr val="000000"/>
                </a:solidFill>
                <a:latin typeface="Calibri"/>
                <a:cs typeface="Calibri"/>
              </a:rPr>
              <a:t>responsibility to work professionally in order to meet</a:t>
            </a:r>
            <a:r>
              <a:rPr lang="en-CA" sz="2795" smtClean="0">
                <a:solidFill>
                  <a:srgbClr val="000000"/>
                </a:solidFill>
                <a:latin typeface="Times New Roman"/>
              </a:rPr>
              <a:t/>
            </a:r>
            <a:br>
              <a:rPr lang="en-CA" sz="2795" smtClean="0">
                <a:solidFill>
                  <a:srgbClr val="000000"/>
                </a:solidFill>
                <a:latin typeface="Times New Roman"/>
              </a:rPr>
            </a:br>
            <a:r>
              <a:rPr lang="en-CA" sz="2795" smtClean="0">
                <a:solidFill>
                  <a:srgbClr val="000000"/>
                </a:solidFill>
                <a:latin typeface="Calibri"/>
                <a:cs typeface="Calibri"/>
              </a:rPr>
              <a:t>the requirements of the customer and thus maintain</a:t>
            </a:r>
            <a:r>
              <a:rPr lang="en-CA" sz="2795" smtClean="0">
                <a:solidFill>
                  <a:srgbClr val="000000"/>
                </a:solidFill>
                <a:latin typeface="Times New Roman"/>
              </a:rPr>
              <a:t/>
            </a:r>
            <a:br>
              <a:rPr lang="en-CA" sz="2795" smtClean="0">
                <a:solidFill>
                  <a:srgbClr val="000000"/>
                </a:solidFill>
                <a:latin typeface="Times New Roman"/>
              </a:rPr>
            </a:br>
            <a:r>
              <a:rPr lang="en-CA" sz="2795" smtClean="0">
                <a:solidFill>
                  <a:srgbClr val="000000"/>
                </a:solidFill>
                <a:latin typeface="Calibri"/>
                <a:cs typeface="Calibri"/>
              </a:rPr>
              <a:t>and grow the business. Electrical installation is closely</a:t>
            </a:r>
            <a:r>
              <a:rPr lang="en-CA" sz="2795" smtClean="0">
                <a:solidFill>
                  <a:srgbClr val="000000"/>
                </a:solidFill>
                <a:latin typeface="Times New Roman"/>
              </a:rPr>
              <a:t/>
            </a:r>
            <a:br>
              <a:rPr lang="en-CA" sz="2795" smtClean="0">
                <a:solidFill>
                  <a:srgbClr val="000000"/>
                </a:solidFill>
                <a:latin typeface="Times New Roman"/>
              </a:rPr>
            </a:br>
            <a:r>
              <a:rPr lang="en-CA" sz="2795" smtClean="0">
                <a:solidFill>
                  <a:srgbClr val="000000"/>
                </a:solidFill>
                <a:latin typeface="Calibri"/>
                <a:cs typeface="Calibri"/>
              </a:rPr>
              <a:t>associated   with   other   parts   of   the   construction</a:t>
            </a:r>
          </a:p>
          <a:p>
            <a:pPr>
              <a:lnSpc>
                <a:spcPts val="3360"/>
              </a:lnSpc>
            </a:pPr>
            <a:endParaRPr lang="en-CA" sz="2795">
              <a:solidFill>
                <a:srgbClr val="000000"/>
              </a:solidFill>
            </a:endParaRPr>
          </a:p>
        </p:txBody>
      </p:sp>
      <p:sp>
        <p:nvSpPr>
          <p:cNvPr id="6" name="TextBox 6"/>
          <p:cNvSpPr txBox="1"/>
          <p:nvPr/>
        </p:nvSpPr>
        <p:spPr>
          <a:xfrm>
            <a:off x="546100" y="4940300"/>
            <a:ext cx="8597900" cy="5080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3220"/>
              </a:lnSpc>
            </a:pPr>
            <a:r>
              <a:rPr lang="en-CA" sz="2798" smtClean="0">
                <a:solidFill>
                  <a:srgbClr val="000000"/>
                </a:solidFill>
                <a:latin typeface="Calibri"/>
                <a:cs typeface="Calibri"/>
              </a:rPr>
              <a:t>industry, and with the many products that support it,</a:t>
            </a:r>
          </a:p>
          <a:p>
            <a:pPr>
              <a:lnSpc>
                <a:spcPts val="3220"/>
              </a:lnSpc>
            </a:pPr>
            <a:endParaRPr lang="en-CA" sz="2798">
              <a:solidFill>
                <a:srgbClr val="000000"/>
              </a:solidFill>
            </a:endParaRPr>
          </a:p>
        </p:txBody>
      </p:sp>
      <p:sp>
        <p:nvSpPr>
          <p:cNvPr id="7" name="TextBox 7"/>
          <p:cNvSpPr txBox="1"/>
          <p:nvPr/>
        </p:nvSpPr>
        <p:spPr>
          <a:xfrm>
            <a:off x="546100" y="5372100"/>
            <a:ext cx="8597900" cy="5080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3220"/>
              </a:lnSpc>
            </a:pPr>
            <a:r>
              <a:rPr lang="en-CA" sz="2795" smtClean="0">
                <a:solidFill>
                  <a:srgbClr val="000000"/>
                </a:solidFill>
                <a:latin typeface="Calibri"/>
                <a:cs typeface="Calibri"/>
              </a:rPr>
              <a:t>normally for commercial purposes.</a:t>
            </a:r>
          </a:p>
          <a:p>
            <a:pPr>
              <a:lnSpc>
                <a:spcPts val="3220"/>
              </a:lnSpc>
            </a:pPr>
            <a:endParaRPr lang="en-CA" sz="2795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45300"/>
          </a:xfrm>
          <a:prstGeom prst="rect">
            <a:avLst/>
          </a:prstGeom>
        </p:spPr>
      </p:pic>
      <p:sp>
        <p:nvSpPr>
          <p:cNvPr id="4" name="TextBox 2"/>
          <p:cNvSpPr txBox="1"/>
          <p:nvPr/>
        </p:nvSpPr>
        <p:spPr>
          <a:xfrm>
            <a:off x="1701800" y="711200"/>
            <a:ext cx="7442200" cy="8382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900"/>
              </a:lnSpc>
              <a:tabLst>
                <a:tab pos="1206500" algn="l"/>
              </a:tabLst>
            </a:pPr>
            <a:r>
              <a:rPr lang="en-CA" sz="2400" smtClean="0">
                <a:solidFill>
                  <a:srgbClr val="E36C09"/>
                </a:solidFill>
                <a:latin typeface="Calibri"/>
                <a:cs typeface="Calibri"/>
              </a:rPr>
              <a:t>Testing and Commissioning In Electrical</a:t>
            </a:r>
            <a:r>
              <a:rPr lang="en-CA" sz="2400" smtClean="0">
                <a:solidFill>
                  <a:srgbClr val="000000"/>
                </a:solidFill>
                <a:latin typeface="Times New Roman"/>
              </a:rPr>
              <a:t/>
            </a:r>
            <a:br>
              <a:rPr lang="en-CA" sz="2400" smtClean="0">
                <a:solidFill>
                  <a:srgbClr val="000000"/>
                </a:solidFill>
                <a:latin typeface="Times New Roman"/>
              </a:rPr>
            </a:br>
            <a:r>
              <a:rPr lang="en-CA" sz="2400" smtClean="0">
                <a:solidFill>
                  <a:srgbClr val="E36C09"/>
                </a:solidFill>
                <a:latin typeface="Calibri"/>
                <a:cs typeface="Calibri"/>
              </a:rPr>
              <a:t>	Construction Works</a:t>
            </a:r>
          </a:p>
          <a:p>
            <a:pPr>
              <a:lnSpc>
                <a:spcPts val="2900"/>
              </a:lnSpc>
            </a:pPr>
            <a:endParaRPr lang="en-CA" sz="2400">
              <a:solidFill>
                <a:srgbClr val="000000"/>
              </a:solidFill>
            </a:endParaRPr>
          </a:p>
        </p:txBody>
      </p:sp>
      <p:sp>
        <p:nvSpPr>
          <p:cNvPr id="3" name="TextBox 3"/>
          <p:cNvSpPr txBox="1"/>
          <p:nvPr/>
        </p:nvSpPr>
        <p:spPr>
          <a:xfrm>
            <a:off x="927100" y="1854200"/>
            <a:ext cx="8216900" cy="30353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870"/>
              </a:lnSpc>
            </a:pPr>
            <a:r>
              <a:rPr lang="en-CA" sz="2400" smtClean="0">
                <a:solidFill>
                  <a:srgbClr val="000000"/>
                </a:solidFill>
                <a:latin typeface="Calibri"/>
                <a:cs typeface="Calibri"/>
              </a:rPr>
              <a:t>At the completion of the electrical installation works, the</a:t>
            </a:r>
            <a:r>
              <a:rPr lang="en-CA" sz="2400" smtClean="0">
                <a:solidFill>
                  <a:srgbClr val="000000"/>
                </a:solidFill>
                <a:latin typeface="Times New Roman"/>
              </a:rPr>
              <a:t/>
            </a:r>
            <a:br>
              <a:rPr lang="en-CA" sz="2400" smtClean="0">
                <a:solidFill>
                  <a:srgbClr val="000000"/>
                </a:solidFill>
                <a:latin typeface="Times New Roman"/>
              </a:rPr>
            </a:br>
            <a:r>
              <a:rPr lang="en-CA" sz="2400" smtClean="0">
                <a:solidFill>
                  <a:srgbClr val="000000"/>
                </a:solidFill>
                <a:latin typeface="Calibri"/>
                <a:cs typeface="Calibri"/>
              </a:rPr>
              <a:t>entire installation shall be subject to the test before final</a:t>
            </a:r>
            <a:r>
              <a:rPr lang="en-CA" sz="2400" smtClean="0">
                <a:solidFill>
                  <a:srgbClr val="000000"/>
                </a:solidFill>
                <a:latin typeface="Times New Roman"/>
              </a:rPr>
              <a:t/>
            </a:r>
            <a:br>
              <a:rPr lang="en-CA" sz="2400" smtClean="0">
                <a:solidFill>
                  <a:srgbClr val="000000"/>
                </a:solidFill>
                <a:latin typeface="Times New Roman"/>
              </a:rPr>
            </a:br>
            <a:r>
              <a:rPr lang="en-CA" sz="2400" smtClean="0">
                <a:solidFill>
                  <a:srgbClr val="000000"/>
                </a:solidFill>
                <a:latin typeface="Calibri"/>
                <a:cs typeface="Calibri"/>
              </a:rPr>
              <a:t>placing  in  service  under  the  full  responsibility  of  the</a:t>
            </a:r>
            <a:r>
              <a:rPr lang="en-CA" sz="2400" smtClean="0">
                <a:solidFill>
                  <a:srgbClr val="000000"/>
                </a:solidFill>
                <a:latin typeface="Times New Roman"/>
              </a:rPr>
              <a:t/>
            </a:r>
            <a:br>
              <a:rPr lang="en-CA" sz="2400" smtClean="0">
                <a:solidFill>
                  <a:srgbClr val="000000"/>
                </a:solidFill>
                <a:latin typeface="Times New Roman"/>
              </a:rPr>
            </a:br>
            <a:r>
              <a:rPr lang="en-CA" sz="2400" smtClean="0">
                <a:solidFill>
                  <a:srgbClr val="000000"/>
                </a:solidFill>
                <a:latin typeface="Calibri"/>
                <a:cs typeface="Calibri"/>
              </a:rPr>
              <a:t>contractor. Unless Otherwise specifically called for all tests</a:t>
            </a:r>
            <a:r>
              <a:rPr lang="en-CA" sz="2400" smtClean="0">
                <a:solidFill>
                  <a:srgbClr val="000000"/>
                </a:solidFill>
                <a:latin typeface="Times New Roman"/>
              </a:rPr>
              <a:t/>
            </a:r>
            <a:br>
              <a:rPr lang="en-CA" sz="2400" smtClean="0">
                <a:solidFill>
                  <a:srgbClr val="000000"/>
                </a:solidFill>
                <a:latin typeface="Times New Roman"/>
              </a:rPr>
            </a:br>
            <a:r>
              <a:rPr lang="en-CA" sz="2400" smtClean="0">
                <a:solidFill>
                  <a:srgbClr val="000000"/>
                </a:solidFill>
                <a:latin typeface="Calibri"/>
                <a:cs typeface="Calibri"/>
              </a:rPr>
              <a:t>shall be carried out in conformity with IEE regulations.</a:t>
            </a:r>
            <a:r>
              <a:rPr lang="en-CA" sz="2400" smtClean="0">
                <a:solidFill>
                  <a:srgbClr val="000000"/>
                </a:solidFill>
                <a:latin typeface="Times New Roman"/>
              </a:rPr>
              <a:t/>
            </a:r>
            <a:br>
              <a:rPr lang="en-CA" sz="2400" smtClean="0">
                <a:solidFill>
                  <a:srgbClr val="000000"/>
                </a:solidFill>
                <a:latin typeface="Times New Roman"/>
              </a:rPr>
            </a:br>
            <a:r>
              <a:rPr lang="en-CA" sz="2400" smtClean="0">
                <a:solidFill>
                  <a:srgbClr val="000000"/>
                </a:solidFill>
                <a:latin typeface="Calibri"/>
                <a:cs typeface="Calibri"/>
              </a:rPr>
              <a:t>Contractor  shall  coordinate  with  the  Client  and  the</a:t>
            </a:r>
            <a:r>
              <a:rPr lang="en-CA" sz="2400" smtClean="0">
                <a:solidFill>
                  <a:srgbClr val="000000"/>
                </a:solidFill>
                <a:latin typeface="Times New Roman"/>
              </a:rPr>
              <a:t/>
            </a:r>
            <a:br>
              <a:rPr lang="en-CA" sz="2400" smtClean="0">
                <a:solidFill>
                  <a:srgbClr val="000000"/>
                </a:solidFill>
                <a:latin typeface="Times New Roman"/>
              </a:rPr>
            </a:br>
            <a:r>
              <a:rPr lang="en-CA" sz="2400" smtClean="0">
                <a:solidFill>
                  <a:srgbClr val="000000"/>
                </a:solidFill>
                <a:latin typeface="Calibri"/>
                <a:cs typeface="Calibri"/>
              </a:rPr>
              <a:t>Supervising Engineer to get electricity from the local supply</a:t>
            </a:r>
            <a:r>
              <a:rPr lang="en-CA" sz="2400" smtClean="0">
                <a:solidFill>
                  <a:srgbClr val="000000"/>
                </a:solidFill>
                <a:latin typeface="Times New Roman"/>
              </a:rPr>
              <a:t/>
            </a:r>
            <a:br>
              <a:rPr lang="en-CA" sz="2400" smtClean="0">
                <a:solidFill>
                  <a:srgbClr val="000000"/>
                </a:solidFill>
                <a:latin typeface="Times New Roman"/>
              </a:rPr>
            </a:br>
            <a:r>
              <a:rPr lang="en-CA" sz="2400" smtClean="0">
                <a:solidFill>
                  <a:srgbClr val="000000"/>
                </a:solidFill>
                <a:latin typeface="Calibri"/>
                <a:cs typeface="Calibri"/>
              </a:rPr>
              <a:t>authority before starting of testing and commissioning.</a:t>
            </a:r>
          </a:p>
          <a:p>
            <a:pPr>
              <a:lnSpc>
                <a:spcPts val="2870"/>
              </a:lnSpc>
            </a:pPr>
            <a:endParaRPr lang="en-CA" sz="240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45300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45300"/>
          </a:xfrm>
          <a:prstGeom prst="rect">
            <a:avLst/>
          </a:prstGeom>
        </p:spPr>
      </p:pic>
      <p:sp>
        <p:nvSpPr>
          <p:cNvPr id="13" name="TextBox 2"/>
          <p:cNvSpPr txBox="1"/>
          <p:nvPr/>
        </p:nvSpPr>
        <p:spPr>
          <a:xfrm>
            <a:off x="1816100" y="254000"/>
            <a:ext cx="7327900" cy="4572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760"/>
              </a:lnSpc>
            </a:pPr>
            <a:r>
              <a:rPr lang="en-CA" sz="2400" smtClean="0">
                <a:solidFill>
                  <a:srgbClr val="974707"/>
                </a:solidFill>
                <a:latin typeface="Calibri"/>
                <a:cs typeface="Calibri"/>
              </a:rPr>
              <a:t>Kinds of Electrical Installation Testing</a:t>
            </a:r>
          </a:p>
          <a:p>
            <a:pPr>
              <a:lnSpc>
                <a:spcPts val="2760"/>
              </a:lnSpc>
            </a:pPr>
            <a:endParaRPr lang="en-CA" sz="2400">
              <a:solidFill>
                <a:srgbClr val="000000"/>
              </a:solidFill>
            </a:endParaRPr>
          </a:p>
        </p:txBody>
      </p:sp>
      <p:sp>
        <p:nvSpPr>
          <p:cNvPr id="3" name="TextBox 3"/>
          <p:cNvSpPr txBox="1"/>
          <p:nvPr/>
        </p:nvSpPr>
        <p:spPr>
          <a:xfrm>
            <a:off x="317500" y="685800"/>
            <a:ext cx="8826500" cy="10160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400"/>
              </a:lnSpc>
            </a:pPr>
            <a:r>
              <a:rPr lang="en-CA" sz="2004" smtClean="0">
                <a:solidFill>
                  <a:srgbClr val="000000"/>
                </a:solidFill>
                <a:latin typeface="Calibri"/>
                <a:cs typeface="Calibri"/>
              </a:rPr>
              <a:t>Following tests shall be carried out: Wiring continuity test, Insulation resistance</a:t>
            </a:r>
            <a:r>
              <a:rPr lang="en-CA" sz="2004" smtClean="0">
                <a:solidFill>
                  <a:srgbClr val="000000"/>
                </a:solidFill>
                <a:latin typeface="Times New Roman"/>
              </a:rPr>
              <a:t/>
            </a:r>
            <a:br>
              <a:rPr lang="en-CA" sz="2004" smtClean="0">
                <a:solidFill>
                  <a:srgbClr val="000000"/>
                </a:solidFill>
                <a:latin typeface="Times New Roman"/>
              </a:rPr>
            </a:br>
            <a:r>
              <a:rPr lang="en-CA" sz="2004" smtClean="0">
                <a:solidFill>
                  <a:srgbClr val="000000"/>
                </a:solidFill>
                <a:latin typeface="Calibri"/>
                <a:cs typeface="Calibri"/>
              </a:rPr>
              <a:t>test, Earth continuity test, Earth resistivity test, Performance test, and any other</a:t>
            </a:r>
            <a:r>
              <a:rPr lang="en-CA" sz="2004" smtClean="0">
                <a:solidFill>
                  <a:srgbClr val="000000"/>
                </a:solidFill>
                <a:latin typeface="Times New Roman"/>
              </a:rPr>
              <a:t/>
            </a:r>
            <a:br>
              <a:rPr lang="en-CA" sz="2004" smtClean="0">
                <a:solidFill>
                  <a:srgbClr val="000000"/>
                </a:solidFill>
                <a:latin typeface="Times New Roman"/>
              </a:rPr>
            </a:br>
            <a:r>
              <a:rPr lang="en-CA" sz="2004" smtClean="0">
                <a:solidFill>
                  <a:srgbClr val="000000"/>
                </a:solidFill>
                <a:latin typeface="Calibri"/>
                <a:cs typeface="Calibri"/>
              </a:rPr>
              <a:t>tests as instructed by the Supervising Engineer.</a:t>
            </a:r>
          </a:p>
          <a:p>
            <a:pPr>
              <a:lnSpc>
                <a:spcPts val="2400"/>
              </a:lnSpc>
            </a:pPr>
            <a:endParaRPr lang="en-CA" sz="2004">
              <a:solidFill>
                <a:srgbClr val="000000"/>
              </a:solidFill>
            </a:endParaRPr>
          </a:p>
        </p:txBody>
      </p:sp>
      <p:sp>
        <p:nvSpPr>
          <p:cNvPr id="4" name="TextBox 4"/>
          <p:cNvSpPr txBox="1"/>
          <p:nvPr/>
        </p:nvSpPr>
        <p:spPr>
          <a:xfrm>
            <a:off x="546100" y="1714500"/>
            <a:ext cx="8597900" cy="3429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070"/>
              </a:lnSpc>
            </a:pPr>
            <a:r>
              <a:rPr lang="en-CA" sz="1800" smtClean="0">
                <a:solidFill>
                  <a:srgbClr val="E36C09"/>
                </a:solidFill>
                <a:latin typeface="Calibri"/>
                <a:cs typeface="Calibri"/>
              </a:rPr>
              <a:t>1. Electrical Wiring Continuity Testing</a:t>
            </a:r>
          </a:p>
          <a:p>
            <a:pPr>
              <a:lnSpc>
                <a:spcPts val="2070"/>
              </a:lnSpc>
            </a:pPr>
            <a:endParaRPr lang="en-CA" sz="1800">
              <a:solidFill>
                <a:srgbClr val="000000"/>
              </a:solidFill>
            </a:endParaRPr>
          </a:p>
        </p:txBody>
      </p:sp>
      <p:sp>
        <p:nvSpPr>
          <p:cNvPr id="5" name="TextBox 5"/>
          <p:cNvSpPr txBox="1"/>
          <p:nvPr/>
        </p:nvSpPr>
        <p:spPr>
          <a:xfrm>
            <a:off x="558800" y="2070100"/>
            <a:ext cx="8585200" cy="7112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400"/>
              </a:lnSpc>
            </a:pPr>
            <a:r>
              <a:rPr lang="en-CA" sz="2004" smtClean="0">
                <a:solidFill>
                  <a:srgbClr val="000000"/>
                </a:solidFill>
                <a:latin typeface="Calibri"/>
                <a:cs typeface="Calibri"/>
              </a:rPr>
              <a:t>All wiring system shall be tested for continuity of circuits, short circuits and</a:t>
            </a:r>
            <a:r>
              <a:rPr lang="en-CA" sz="2004" smtClean="0">
                <a:solidFill>
                  <a:srgbClr val="000000"/>
                </a:solidFill>
                <a:latin typeface="Times New Roman"/>
              </a:rPr>
              <a:t/>
            </a:r>
            <a:br>
              <a:rPr lang="en-CA" sz="2004" smtClean="0">
                <a:solidFill>
                  <a:srgbClr val="000000"/>
                </a:solidFill>
                <a:latin typeface="Times New Roman"/>
              </a:rPr>
            </a:br>
            <a:r>
              <a:rPr lang="en-CA" sz="2004" smtClean="0">
                <a:solidFill>
                  <a:srgbClr val="000000"/>
                </a:solidFill>
                <a:latin typeface="Calibri"/>
                <a:cs typeface="Calibri"/>
              </a:rPr>
              <a:t>earthing after wiring is completed and before energizing.</a:t>
            </a:r>
          </a:p>
          <a:p>
            <a:pPr>
              <a:lnSpc>
                <a:spcPts val="2400"/>
              </a:lnSpc>
            </a:pPr>
            <a:endParaRPr lang="en-CA" sz="2004">
              <a:solidFill>
                <a:srgbClr val="000000"/>
              </a:solidFill>
            </a:endParaRPr>
          </a:p>
        </p:txBody>
      </p:sp>
      <p:sp>
        <p:nvSpPr>
          <p:cNvPr id="6" name="TextBox 6"/>
          <p:cNvSpPr txBox="1"/>
          <p:nvPr/>
        </p:nvSpPr>
        <p:spPr>
          <a:xfrm>
            <a:off x="571500" y="2781300"/>
            <a:ext cx="8572500" cy="3429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070"/>
              </a:lnSpc>
            </a:pPr>
            <a:r>
              <a:rPr lang="en-CA" sz="1800" smtClean="0">
                <a:solidFill>
                  <a:srgbClr val="E36C09"/>
                </a:solidFill>
                <a:latin typeface="Calibri"/>
                <a:cs typeface="Calibri"/>
              </a:rPr>
              <a:t>2. Electrical Insulation Resistance Testing</a:t>
            </a:r>
          </a:p>
          <a:p>
            <a:pPr>
              <a:lnSpc>
                <a:spcPts val="2070"/>
              </a:lnSpc>
            </a:pPr>
            <a:endParaRPr lang="en-CA" sz="1800">
              <a:solidFill>
                <a:srgbClr val="000000"/>
              </a:solidFill>
            </a:endParaRPr>
          </a:p>
        </p:txBody>
      </p:sp>
      <p:sp>
        <p:nvSpPr>
          <p:cNvPr id="7" name="TextBox 7"/>
          <p:cNvSpPr txBox="1"/>
          <p:nvPr/>
        </p:nvSpPr>
        <p:spPr>
          <a:xfrm>
            <a:off x="546100" y="3403600"/>
            <a:ext cx="8597900" cy="3810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300"/>
              </a:lnSpc>
            </a:pPr>
            <a:r>
              <a:rPr lang="en-CA" sz="2004" smtClean="0">
                <a:solidFill>
                  <a:srgbClr val="000000"/>
                </a:solidFill>
                <a:latin typeface="Calibri"/>
                <a:cs typeface="Calibri"/>
              </a:rPr>
              <a:t>The insulation resistance shall be measured across earth and the whole</a:t>
            </a:r>
          </a:p>
          <a:p>
            <a:pPr>
              <a:lnSpc>
                <a:spcPts val="2300"/>
              </a:lnSpc>
            </a:pPr>
            <a:endParaRPr lang="en-CA" sz="2004">
              <a:solidFill>
                <a:srgbClr val="000000"/>
              </a:solidFill>
            </a:endParaRPr>
          </a:p>
        </p:txBody>
      </p:sp>
      <p:sp>
        <p:nvSpPr>
          <p:cNvPr id="8" name="TextBox 8"/>
          <p:cNvSpPr txBox="1"/>
          <p:nvPr/>
        </p:nvSpPr>
        <p:spPr>
          <a:xfrm>
            <a:off x="546100" y="3708400"/>
            <a:ext cx="8597900" cy="3810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300"/>
              </a:lnSpc>
            </a:pPr>
            <a:r>
              <a:rPr lang="en-CA" sz="2006" smtClean="0">
                <a:solidFill>
                  <a:srgbClr val="000000"/>
                </a:solidFill>
                <a:latin typeface="Calibri"/>
                <a:cs typeface="Calibri"/>
              </a:rPr>
              <a:t>system of conductors, or any section thereof, with all fuses in place and all</a:t>
            </a:r>
          </a:p>
          <a:p>
            <a:pPr>
              <a:lnSpc>
                <a:spcPts val="2300"/>
              </a:lnSpc>
            </a:pPr>
            <a:endParaRPr lang="en-CA" sz="2006">
              <a:solidFill>
                <a:srgbClr val="000000"/>
              </a:solidFill>
            </a:endParaRPr>
          </a:p>
        </p:txBody>
      </p:sp>
      <p:sp>
        <p:nvSpPr>
          <p:cNvPr id="9" name="TextBox 9"/>
          <p:cNvSpPr txBox="1"/>
          <p:nvPr/>
        </p:nvSpPr>
        <p:spPr>
          <a:xfrm>
            <a:off x="546100" y="4000500"/>
            <a:ext cx="8597900" cy="7112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400"/>
              </a:lnSpc>
            </a:pPr>
            <a:r>
              <a:rPr lang="en-CA" sz="2004" smtClean="0">
                <a:solidFill>
                  <a:srgbClr val="000000"/>
                </a:solidFill>
                <a:latin typeface="Calibri"/>
                <a:cs typeface="Calibri"/>
              </a:rPr>
              <a:t>switches closed and except in concentric wiring all lamps in position of both</a:t>
            </a:r>
            <a:r>
              <a:rPr lang="en-CA" sz="2004" smtClean="0">
                <a:solidFill>
                  <a:srgbClr val="000000"/>
                </a:solidFill>
                <a:latin typeface="Times New Roman"/>
              </a:rPr>
              <a:t/>
            </a:r>
            <a:br>
              <a:rPr lang="en-CA" sz="2004" smtClean="0">
                <a:solidFill>
                  <a:srgbClr val="000000"/>
                </a:solidFill>
                <a:latin typeface="Times New Roman"/>
              </a:rPr>
            </a:br>
            <a:r>
              <a:rPr lang="en-CA" sz="2004" smtClean="0">
                <a:solidFill>
                  <a:srgbClr val="000000"/>
                </a:solidFill>
                <a:latin typeface="Calibri"/>
                <a:cs typeface="Calibri"/>
              </a:rPr>
              <a:t>poles of the installation otherwise electrically connected together.</a:t>
            </a:r>
          </a:p>
          <a:p>
            <a:pPr>
              <a:lnSpc>
                <a:spcPts val="2400"/>
              </a:lnSpc>
            </a:pPr>
            <a:endParaRPr lang="en-CA" sz="2004">
              <a:solidFill>
                <a:srgbClr val="000000"/>
              </a:solidFill>
            </a:endParaRPr>
          </a:p>
        </p:txBody>
      </p:sp>
      <p:sp>
        <p:nvSpPr>
          <p:cNvPr id="10" name="TextBox 10"/>
          <p:cNvSpPr txBox="1"/>
          <p:nvPr/>
        </p:nvSpPr>
        <p:spPr>
          <a:xfrm>
            <a:off x="546100" y="4927600"/>
            <a:ext cx="8597900" cy="3810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300"/>
              </a:lnSpc>
            </a:pPr>
            <a:r>
              <a:rPr lang="en-CA" sz="2004" smtClean="0">
                <a:solidFill>
                  <a:srgbClr val="000000"/>
                </a:solidFill>
                <a:latin typeface="Calibri"/>
                <a:cs typeface="Calibri"/>
              </a:rPr>
              <a:t>A direct current pressure of not less than twice the working pressure</a:t>
            </a:r>
          </a:p>
          <a:p>
            <a:pPr>
              <a:lnSpc>
                <a:spcPts val="2300"/>
              </a:lnSpc>
            </a:pPr>
            <a:endParaRPr lang="en-CA" sz="2004">
              <a:solidFill>
                <a:srgbClr val="000000"/>
              </a:solidFill>
            </a:endParaRPr>
          </a:p>
        </p:txBody>
      </p:sp>
      <p:sp>
        <p:nvSpPr>
          <p:cNvPr id="11" name="TextBox 11"/>
          <p:cNvSpPr txBox="1"/>
          <p:nvPr/>
        </p:nvSpPr>
        <p:spPr>
          <a:xfrm>
            <a:off x="546100" y="5232400"/>
            <a:ext cx="8597900" cy="3810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300"/>
              </a:lnSpc>
            </a:pPr>
            <a:r>
              <a:rPr lang="en-CA" sz="2006" smtClean="0">
                <a:solidFill>
                  <a:srgbClr val="000000"/>
                </a:solidFill>
                <a:latin typeface="Calibri"/>
                <a:cs typeface="Calibri"/>
              </a:rPr>
              <a:t>provided that it does not exceed 660 V for medium voltage circuits. Where</a:t>
            </a:r>
          </a:p>
          <a:p>
            <a:pPr>
              <a:lnSpc>
                <a:spcPts val="2300"/>
              </a:lnSpc>
            </a:pPr>
            <a:endParaRPr lang="en-CA" sz="2006">
              <a:solidFill>
                <a:srgbClr val="000000"/>
              </a:solidFill>
            </a:endParaRPr>
          </a:p>
        </p:txBody>
      </p:sp>
      <p:sp>
        <p:nvSpPr>
          <p:cNvPr id="12" name="TextBox 12"/>
          <p:cNvSpPr txBox="1"/>
          <p:nvPr/>
        </p:nvSpPr>
        <p:spPr>
          <a:xfrm>
            <a:off x="546100" y="5524500"/>
            <a:ext cx="8597900" cy="13208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400"/>
              </a:lnSpc>
            </a:pPr>
            <a:r>
              <a:rPr lang="en-CA" sz="2004" smtClean="0">
                <a:solidFill>
                  <a:srgbClr val="000000"/>
                </a:solidFill>
                <a:latin typeface="Calibri"/>
                <a:cs typeface="Calibri"/>
              </a:rPr>
              <a:t>the supply is divided from AC three phase system, the neutral pole of which is</a:t>
            </a:r>
            <a:r>
              <a:rPr lang="en-CA" sz="2004" smtClean="0">
                <a:solidFill>
                  <a:srgbClr val="000000"/>
                </a:solidFill>
                <a:latin typeface="Times New Roman"/>
              </a:rPr>
              <a:t/>
            </a:r>
            <a:br>
              <a:rPr lang="en-CA" sz="2004" smtClean="0">
                <a:solidFill>
                  <a:srgbClr val="000000"/>
                </a:solidFill>
                <a:latin typeface="Times New Roman"/>
              </a:rPr>
            </a:br>
            <a:r>
              <a:rPr lang="en-CA" sz="2004" smtClean="0">
                <a:solidFill>
                  <a:srgbClr val="000000"/>
                </a:solidFill>
                <a:latin typeface="Calibri"/>
                <a:cs typeface="Calibri"/>
              </a:rPr>
              <a:t>connected to earth, either direct or through added resistance, pressure shall</a:t>
            </a:r>
            <a:r>
              <a:rPr lang="en-CA" sz="2004" smtClean="0">
                <a:solidFill>
                  <a:srgbClr val="000000"/>
                </a:solidFill>
                <a:latin typeface="Times New Roman"/>
              </a:rPr>
              <a:t/>
            </a:r>
            <a:br>
              <a:rPr lang="en-CA" sz="2004" smtClean="0">
                <a:solidFill>
                  <a:srgbClr val="000000"/>
                </a:solidFill>
                <a:latin typeface="Times New Roman"/>
              </a:rPr>
            </a:br>
            <a:r>
              <a:rPr lang="en-CA" sz="2004" smtClean="0">
                <a:solidFill>
                  <a:srgbClr val="000000"/>
                </a:solidFill>
                <a:latin typeface="Calibri"/>
                <a:cs typeface="Calibri"/>
              </a:rPr>
              <a:t>be deemed to be that which is maintained between the phase conductor and</a:t>
            </a:r>
            <a:r>
              <a:rPr lang="en-CA" sz="2004" smtClean="0">
                <a:solidFill>
                  <a:srgbClr val="000000"/>
                </a:solidFill>
                <a:latin typeface="Times New Roman"/>
              </a:rPr>
              <a:t/>
            </a:r>
            <a:br>
              <a:rPr lang="en-CA" sz="2004" smtClean="0">
                <a:solidFill>
                  <a:srgbClr val="000000"/>
                </a:solidFill>
                <a:latin typeface="Times New Roman"/>
              </a:rPr>
            </a:br>
            <a:r>
              <a:rPr lang="en-CA" sz="2004" smtClean="0">
                <a:solidFill>
                  <a:srgbClr val="000000"/>
                </a:solidFill>
                <a:latin typeface="Calibri"/>
                <a:cs typeface="Calibri"/>
              </a:rPr>
              <a:t>the neutral.</a:t>
            </a:r>
          </a:p>
          <a:p>
            <a:pPr>
              <a:lnSpc>
                <a:spcPts val="2400"/>
              </a:lnSpc>
            </a:pPr>
            <a:endParaRPr lang="en-CA" sz="2004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45300"/>
          </a:xfrm>
          <a:prstGeom prst="rect">
            <a:avLst/>
          </a:prstGeom>
        </p:spPr>
      </p:pic>
      <p:sp>
        <p:nvSpPr>
          <p:cNvPr id="4" name="TextBox 2"/>
          <p:cNvSpPr txBox="1"/>
          <p:nvPr/>
        </p:nvSpPr>
        <p:spPr>
          <a:xfrm>
            <a:off x="1803400" y="342900"/>
            <a:ext cx="7340600" cy="3810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300"/>
              </a:lnSpc>
            </a:pPr>
            <a:r>
              <a:rPr lang="en-CA" sz="2004" smtClean="0">
                <a:solidFill>
                  <a:srgbClr val="E36C09"/>
                </a:solidFill>
                <a:latin typeface="Calibri"/>
                <a:cs typeface="Calibri"/>
              </a:rPr>
              <a:t>2. Electrical Insulation Resistance Testing(to be continued</a:t>
            </a:r>
            <a:r>
              <a:rPr lang="en-CA" sz="2004" smtClean="0">
                <a:solidFill>
                  <a:srgbClr val="000000"/>
                </a:solidFill>
                <a:latin typeface="Calibri"/>
                <a:cs typeface="Calibri"/>
              </a:rPr>
              <a:t>)</a:t>
            </a:r>
          </a:p>
          <a:p>
            <a:pPr>
              <a:lnSpc>
                <a:spcPts val="2300"/>
              </a:lnSpc>
            </a:pPr>
            <a:endParaRPr lang="en-CA" sz="2004">
              <a:solidFill>
                <a:srgbClr val="000000"/>
              </a:solidFill>
            </a:endParaRPr>
          </a:p>
        </p:txBody>
      </p:sp>
      <p:sp>
        <p:nvSpPr>
          <p:cNvPr id="3" name="TextBox 3"/>
          <p:cNvSpPr txBox="1"/>
          <p:nvPr/>
        </p:nvSpPr>
        <p:spPr>
          <a:xfrm>
            <a:off x="330200" y="939800"/>
            <a:ext cx="8813800" cy="10160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400"/>
              </a:lnSpc>
            </a:pPr>
            <a:r>
              <a:rPr lang="en-CA" sz="2004" smtClean="0">
                <a:solidFill>
                  <a:srgbClr val="000000"/>
                </a:solidFill>
                <a:latin typeface="Calibri"/>
                <a:cs typeface="Calibri"/>
              </a:rPr>
              <a:t>The insulation resistance measured as above shall not be less than 50 mega ohms</a:t>
            </a:r>
            <a:r>
              <a:rPr lang="en-CA" sz="2004" smtClean="0">
                <a:solidFill>
                  <a:srgbClr val="000000"/>
                </a:solidFill>
                <a:latin typeface="Times New Roman"/>
              </a:rPr>
              <a:t/>
            </a:r>
            <a:br>
              <a:rPr lang="en-CA" sz="2004" smtClean="0">
                <a:solidFill>
                  <a:srgbClr val="000000"/>
                </a:solidFill>
                <a:latin typeface="Times New Roman"/>
              </a:rPr>
            </a:br>
            <a:r>
              <a:rPr lang="en-CA" sz="2004" smtClean="0">
                <a:solidFill>
                  <a:srgbClr val="000000"/>
                </a:solidFill>
                <a:latin typeface="Calibri"/>
                <a:cs typeface="Calibri"/>
              </a:rPr>
              <a:t>divided by the number of points on the circuit provided that the whole installation,</a:t>
            </a:r>
            <a:r>
              <a:rPr lang="en-CA" sz="2004" smtClean="0">
                <a:solidFill>
                  <a:srgbClr val="000000"/>
                </a:solidFill>
                <a:latin typeface="Times New Roman"/>
              </a:rPr>
              <a:t/>
            </a:r>
            <a:br>
              <a:rPr lang="en-CA" sz="2004" smtClean="0">
                <a:solidFill>
                  <a:srgbClr val="000000"/>
                </a:solidFill>
                <a:latin typeface="Times New Roman"/>
              </a:rPr>
            </a:br>
            <a:r>
              <a:rPr lang="en-CA" sz="2004" smtClean="0">
                <a:solidFill>
                  <a:srgbClr val="000000"/>
                </a:solidFill>
                <a:latin typeface="Calibri"/>
                <a:cs typeface="Calibri"/>
              </a:rPr>
              <a:t>shall not be required to have an insulation resistance greater than one mega ohm</a:t>
            </a:r>
          </a:p>
          <a:p>
            <a:pPr>
              <a:lnSpc>
                <a:spcPts val="2400"/>
              </a:lnSpc>
            </a:pPr>
            <a:endParaRPr lang="en-CA" sz="2004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45300"/>
          </a:xfrm>
          <a:prstGeom prst="rect">
            <a:avLst/>
          </a:prstGeom>
        </p:spPr>
      </p:pic>
      <p:sp>
        <p:nvSpPr>
          <p:cNvPr id="8" name="TextBox 2"/>
          <p:cNvSpPr txBox="1"/>
          <p:nvPr/>
        </p:nvSpPr>
        <p:spPr>
          <a:xfrm>
            <a:off x="1612900" y="431800"/>
            <a:ext cx="7531100" cy="3429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070"/>
              </a:lnSpc>
            </a:pPr>
            <a:r>
              <a:rPr lang="en-CA" sz="1800" smtClean="0">
                <a:solidFill>
                  <a:srgbClr val="E36C09"/>
                </a:solidFill>
                <a:latin typeface="Calibri"/>
                <a:cs typeface="Calibri"/>
              </a:rPr>
              <a:t>2. Electrical Insulation Resistance Testing(to be continued)</a:t>
            </a:r>
          </a:p>
          <a:p>
            <a:pPr>
              <a:lnSpc>
                <a:spcPts val="2070"/>
              </a:lnSpc>
            </a:pPr>
            <a:endParaRPr lang="en-CA" sz="1800">
              <a:solidFill>
                <a:srgbClr val="000000"/>
              </a:solidFill>
            </a:endParaRPr>
          </a:p>
        </p:txBody>
      </p:sp>
      <p:sp>
        <p:nvSpPr>
          <p:cNvPr id="3" name="TextBox 3"/>
          <p:cNvSpPr txBox="1"/>
          <p:nvPr/>
        </p:nvSpPr>
        <p:spPr>
          <a:xfrm>
            <a:off x="342900" y="939800"/>
            <a:ext cx="8801100" cy="13208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400"/>
              </a:lnSpc>
            </a:pPr>
            <a:r>
              <a:rPr lang="en-CA" sz="2004" smtClean="0">
                <a:solidFill>
                  <a:srgbClr val="000000"/>
                </a:solidFill>
                <a:latin typeface="Calibri"/>
                <a:cs typeface="Calibri"/>
              </a:rPr>
              <a:t>The insulation resistance shall also be measured between all conductors</a:t>
            </a:r>
            <a:r>
              <a:rPr lang="en-CA" sz="2004" smtClean="0">
                <a:solidFill>
                  <a:srgbClr val="000000"/>
                </a:solidFill>
                <a:latin typeface="Times New Roman"/>
              </a:rPr>
              <a:t/>
            </a:r>
            <a:br>
              <a:rPr lang="en-CA" sz="2004" smtClean="0">
                <a:solidFill>
                  <a:srgbClr val="000000"/>
                </a:solidFill>
                <a:latin typeface="Times New Roman"/>
              </a:rPr>
            </a:br>
            <a:r>
              <a:rPr lang="en-CA" sz="2004" smtClean="0">
                <a:solidFill>
                  <a:srgbClr val="000000"/>
                </a:solidFill>
                <a:latin typeface="Calibri"/>
                <a:cs typeface="Calibri"/>
              </a:rPr>
              <a:t>connected to one phase conductor of the supply and all the conductors</a:t>
            </a:r>
            <a:r>
              <a:rPr lang="en-CA" sz="2004" smtClean="0">
                <a:solidFill>
                  <a:srgbClr val="000000"/>
                </a:solidFill>
                <a:latin typeface="Times New Roman"/>
              </a:rPr>
              <a:t/>
            </a:r>
            <a:br>
              <a:rPr lang="en-CA" sz="2004" smtClean="0">
                <a:solidFill>
                  <a:srgbClr val="000000"/>
                </a:solidFill>
                <a:latin typeface="Times New Roman"/>
              </a:rPr>
            </a:br>
            <a:r>
              <a:rPr lang="en-CA" sz="2004" smtClean="0">
                <a:solidFill>
                  <a:srgbClr val="000000"/>
                </a:solidFill>
                <a:latin typeface="Calibri"/>
                <a:cs typeface="Calibri"/>
              </a:rPr>
              <a:t>connected to the middle wire to the neutral or to the other phase conductors</a:t>
            </a:r>
            <a:r>
              <a:rPr lang="en-CA" sz="2004" smtClean="0">
                <a:solidFill>
                  <a:srgbClr val="000000"/>
                </a:solidFill>
                <a:latin typeface="Times New Roman"/>
              </a:rPr>
              <a:t/>
            </a:r>
            <a:br>
              <a:rPr lang="en-CA" sz="2004" smtClean="0">
                <a:solidFill>
                  <a:srgbClr val="000000"/>
                </a:solidFill>
                <a:latin typeface="Times New Roman"/>
              </a:rPr>
            </a:br>
            <a:r>
              <a:rPr lang="en-CA" sz="2004" smtClean="0">
                <a:solidFill>
                  <a:srgbClr val="000000"/>
                </a:solidFill>
                <a:latin typeface="Calibri"/>
                <a:cs typeface="Calibri"/>
              </a:rPr>
              <a:t>to the supply. Such a test shall be carried out after removing all metallic</a:t>
            </a:r>
          </a:p>
          <a:p>
            <a:pPr>
              <a:lnSpc>
                <a:spcPts val="2400"/>
              </a:lnSpc>
            </a:pPr>
            <a:endParaRPr lang="en-CA" sz="2004">
              <a:solidFill>
                <a:srgbClr val="000000"/>
              </a:solidFill>
            </a:endParaRPr>
          </a:p>
        </p:txBody>
      </p:sp>
      <p:sp>
        <p:nvSpPr>
          <p:cNvPr id="4" name="TextBox 4"/>
          <p:cNvSpPr txBox="1"/>
          <p:nvPr/>
        </p:nvSpPr>
        <p:spPr>
          <a:xfrm>
            <a:off x="342900" y="2171700"/>
            <a:ext cx="8801100" cy="3810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300"/>
              </a:lnSpc>
            </a:pPr>
            <a:r>
              <a:rPr lang="en-CA" sz="2006" smtClean="0">
                <a:solidFill>
                  <a:srgbClr val="000000"/>
                </a:solidFill>
                <a:latin typeface="Calibri"/>
                <a:cs typeface="Calibri"/>
              </a:rPr>
              <a:t>connections  between  the  two  poles  of  the  installation  and  in  these</a:t>
            </a:r>
          </a:p>
          <a:p>
            <a:pPr>
              <a:lnSpc>
                <a:spcPts val="2300"/>
              </a:lnSpc>
            </a:pPr>
            <a:endParaRPr lang="en-CA" sz="2006">
              <a:solidFill>
                <a:srgbClr val="000000"/>
              </a:solidFill>
            </a:endParaRPr>
          </a:p>
        </p:txBody>
      </p:sp>
      <p:sp>
        <p:nvSpPr>
          <p:cNvPr id="5" name="TextBox 5"/>
          <p:cNvSpPr txBox="1"/>
          <p:nvPr/>
        </p:nvSpPr>
        <p:spPr>
          <a:xfrm>
            <a:off x="342900" y="2476500"/>
            <a:ext cx="8801100" cy="3810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300"/>
              </a:lnSpc>
            </a:pPr>
            <a:r>
              <a:rPr lang="en-CA" sz="2004" smtClean="0">
                <a:solidFill>
                  <a:srgbClr val="000000"/>
                </a:solidFill>
                <a:latin typeface="Calibri"/>
                <a:cs typeface="Calibri"/>
              </a:rPr>
              <a:t>circumstances the insulation shall not be less than that specified above.</a:t>
            </a:r>
          </a:p>
          <a:p>
            <a:pPr>
              <a:lnSpc>
                <a:spcPts val="2300"/>
              </a:lnSpc>
            </a:pPr>
            <a:endParaRPr lang="en-CA" sz="2004">
              <a:solidFill>
                <a:srgbClr val="000000"/>
              </a:solidFill>
            </a:endParaRPr>
          </a:p>
        </p:txBody>
      </p:sp>
      <p:sp>
        <p:nvSpPr>
          <p:cNvPr id="6" name="TextBox 6"/>
          <p:cNvSpPr txBox="1"/>
          <p:nvPr/>
        </p:nvSpPr>
        <p:spPr>
          <a:xfrm>
            <a:off x="774700" y="3276600"/>
            <a:ext cx="8369300" cy="3429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070"/>
              </a:lnSpc>
            </a:pPr>
            <a:r>
              <a:rPr lang="en-CA" sz="1802" smtClean="0">
                <a:solidFill>
                  <a:srgbClr val="E36C09"/>
                </a:solidFill>
                <a:latin typeface="Calibri"/>
                <a:cs typeface="Calibri"/>
              </a:rPr>
              <a:t>3. Electrical Earth Continuity Path Testing</a:t>
            </a:r>
          </a:p>
          <a:p>
            <a:pPr>
              <a:lnSpc>
                <a:spcPts val="2070"/>
              </a:lnSpc>
            </a:pPr>
            <a:endParaRPr lang="en-CA" sz="1802">
              <a:solidFill>
                <a:srgbClr val="000000"/>
              </a:solidFill>
            </a:endParaRPr>
          </a:p>
        </p:txBody>
      </p:sp>
      <p:sp>
        <p:nvSpPr>
          <p:cNvPr id="7" name="TextBox 7"/>
          <p:cNvSpPr txBox="1"/>
          <p:nvPr/>
        </p:nvSpPr>
        <p:spPr>
          <a:xfrm>
            <a:off x="622300" y="3683000"/>
            <a:ext cx="8521700" cy="19304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400"/>
              </a:lnSpc>
            </a:pPr>
            <a:r>
              <a:rPr lang="en-CA" sz="2004" smtClean="0">
                <a:solidFill>
                  <a:srgbClr val="000000"/>
                </a:solidFill>
                <a:latin typeface="Calibri"/>
                <a:cs typeface="Calibri"/>
              </a:rPr>
              <a:t>The earth continuity conductor metallic envelops of cables, shall be tested for</a:t>
            </a:r>
            <a:r>
              <a:rPr lang="en-CA" sz="2004" smtClean="0">
                <a:solidFill>
                  <a:srgbClr val="000000"/>
                </a:solidFill>
                <a:latin typeface="Times New Roman"/>
              </a:rPr>
              <a:t/>
            </a:r>
            <a:br>
              <a:rPr lang="en-CA" sz="2004" smtClean="0">
                <a:solidFill>
                  <a:srgbClr val="000000"/>
                </a:solidFill>
                <a:latin typeface="Times New Roman"/>
              </a:rPr>
            </a:br>
            <a:r>
              <a:rPr lang="en-CA" sz="2004" smtClean="0">
                <a:solidFill>
                  <a:srgbClr val="000000"/>
                </a:solidFill>
                <a:latin typeface="Calibri"/>
                <a:cs typeface="Calibri"/>
              </a:rPr>
              <a:t>electric continuity and the electrical resistance of the same along with the</a:t>
            </a:r>
            <a:r>
              <a:rPr lang="en-CA" sz="2004" smtClean="0">
                <a:solidFill>
                  <a:srgbClr val="000000"/>
                </a:solidFill>
                <a:latin typeface="Times New Roman"/>
              </a:rPr>
              <a:t/>
            </a:r>
            <a:br>
              <a:rPr lang="en-CA" sz="2004" smtClean="0">
                <a:solidFill>
                  <a:srgbClr val="000000"/>
                </a:solidFill>
                <a:latin typeface="Times New Roman"/>
              </a:rPr>
            </a:br>
            <a:r>
              <a:rPr lang="en-CA" sz="2004" smtClean="0">
                <a:solidFill>
                  <a:srgbClr val="000000"/>
                </a:solidFill>
                <a:latin typeface="Calibri"/>
                <a:cs typeface="Calibri"/>
              </a:rPr>
              <a:t>earthing lead but excluding any added resistance or earth leakage circuit</a:t>
            </a:r>
            <a:r>
              <a:rPr lang="en-CA" sz="2004" smtClean="0">
                <a:solidFill>
                  <a:srgbClr val="000000"/>
                </a:solidFill>
                <a:latin typeface="Times New Roman"/>
              </a:rPr>
              <a:t/>
            </a:r>
            <a:br>
              <a:rPr lang="en-CA" sz="2004" smtClean="0">
                <a:solidFill>
                  <a:srgbClr val="000000"/>
                </a:solidFill>
                <a:latin typeface="Times New Roman"/>
              </a:rPr>
            </a:br>
            <a:r>
              <a:rPr lang="en-CA" sz="2004" smtClean="0">
                <a:solidFill>
                  <a:srgbClr val="000000"/>
                </a:solidFill>
                <a:latin typeface="Calibri"/>
                <a:cs typeface="Calibri"/>
              </a:rPr>
              <a:t>breaker measured from the connection with the earth electrode to any point</a:t>
            </a:r>
            <a:r>
              <a:rPr lang="en-CA" sz="2004" smtClean="0">
                <a:solidFill>
                  <a:srgbClr val="000000"/>
                </a:solidFill>
                <a:latin typeface="Times New Roman"/>
              </a:rPr>
              <a:t/>
            </a:r>
            <a:br>
              <a:rPr lang="en-CA" sz="2004" smtClean="0">
                <a:solidFill>
                  <a:srgbClr val="000000"/>
                </a:solidFill>
                <a:latin typeface="Times New Roman"/>
              </a:rPr>
            </a:br>
            <a:r>
              <a:rPr lang="en-CA" sz="2004" smtClean="0">
                <a:solidFill>
                  <a:srgbClr val="000000"/>
                </a:solidFill>
                <a:latin typeface="Calibri"/>
                <a:cs typeface="Calibri"/>
              </a:rPr>
              <a:t>in the earth continuity conductor in the completed installation shall not</a:t>
            </a:r>
            <a:r>
              <a:rPr lang="en-CA" sz="2004" smtClean="0">
                <a:solidFill>
                  <a:srgbClr val="000000"/>
                </a:solidFill>
                <a:latin typeface="Times New Roman"/>
              </a:rPr>
              <a:t/>
            </a:r>
            <a:br>
              <a:rPr lang="en-CA" sz="2004" smtClean="0">
                <a:solidFill>
                  <a:srgbClr val="000000"/>
                </a:solidFill>
                <a:latin typeface="Times New Roman"/>
              </a:rPr>
            </a:br>
            <a:r>
              <a:rPr lang="en-CA" sz="2004" smtClean="0">
                <a:solidFill>
                  <a:srgbClr val="000000"/>
                </a:solidFill>
                <a:latin typeface="Calibri"/>
                <a:cs typeface="Calibri"/>
              </a:rPr>
              <a:t>exceed one ohm.</a:t>
            </a:r>
          </a:p>
          <a:p>
            <a:pPr>
              <a:lnSpc>
                <a:spcPts val="2400"/>
              </a:lnSpc>
            </a:pPr>
            <a:endParaRPr lang="en-CA" sz="2004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45300"/>
          </a:xfrm>
          <a:prstGeom prst="rect">
            <a:avLst/>
          </a:prstGeom>
        </p:spPr>
      </p:pic>
      <p:sp>
        <p:nvSpPr>
          <p:cNvPr id="10" name="TextBox 2"/>
          <p:cNvSpPr txBox="1"/>
          <p:nvPr/>
        </p:nvSpPr>
        <p:spPr>
          <a:xfrm>
            <a:off x="469900" y="711200"/>
            <a:ext cx="8674100" cy="3810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300"/>
              </a:lnSpc>
            </a:pPr>
            <a:r>
              <a:rPr lang="en-CA" sz="2004" smtClean="0">
                <a:solidFill>
                  <a:srgbClr val="E36C09"/>
                </a:solidFill>
                <a:latin typeface="Calibri"/>
                <a:cs typeface="Calibri"/>
              </a:rPr>
              <a:t>4. Electrical Testing of Non-linked Single Pole Switches</a:t>
            </a:r>
          </a:p>
          <a:p>
            <a:pPr>
              <a:lnSpc>
                <a:spcPts val="2300"/>
              </a:lnSpc>
            </a:pPr>
            <a:endParaRPr lang="en-CA" sz="2004">
              <a:solidFill>
                <a:srgbClr val="000000"/>
              </a:solidFill>
            </a:endParaRPr>
          </a:p>
        </p:txBody>
      </p:sp>
      <p:sp>
        <p:nvSpPr>
          <p:cNvPr id="3" name="TextBox 3"/>
          <p:cNvSpPr txBox="1"/>
          <p:nvPr/>
        </p:nvSpPr>
        <p:spPr>
          <a:xfrm>
            <a:off x="469900" y="1193800"/>
            <a:ext cx="8674100" cy="3429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070"/>
              </a:lnSpc>
            </a:pPr>
            <a:r>
              <a:rPr lang="en-CA" sz="1802" smtClean="0">
                <a:solidFill>
                  <a:srgbClr val="000000"/>
                </a:solidFill>
                <a:latin typeface="Calibri"/>
                <a:cs typeface="Calibri"/>
              </a:rPr>
              <a:t>In a two wire installation a test shall be made to verify that all non linked single pole</a:t>
            </a:r>
          </a:p>
          <a:p>
            <a:pPr>
              <a:lnSpc>
                <a:spcPts val="2070"/>
              </a:lnSpc>
            </a:pPr>
            <a:endParaRPr lang="en-CA" sz="1802">
              <a:solidFill>
                <a:srgbClr val="000000"/>
              </a:solidFill>
            </a:endParaRPr>
          </a:p>
        </p:txBody>
      </p:sp>
      <p:sp>
        <p:nvSpPr>
          <p:cNvPr id="4" name="TextBox 4"/>
          <p:cNvSpPr txBox="1"/>
          <p:nvPr/>
        </p:nvSpPr>
        <p:spPr>
          <a:xfrm>
            <a:off x="469900" y="1447800"/>
            <a:ext cx="8674100" cy="19939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165"/>
              </a:lnSpc>
            </a:pPr>
            <a:r>
              <a:rPr lang="en-CA" sz="1800" smtClean="0">
                <a:solidFill>
                  <a:srgbClr val="000000"/>
                </a:solidFill>
                <a:latin typeface="Calibri"/>
                <a:cs typeface="Calibri"/>
              </a:rPr>
              <a:t>switches have been fitted in the same conductor throughout, and such conductor shall be</a:t>
            </a:r>
            <a:r>
              <a:rPr lang="en-CA" sz="1800" smtClean="0">
                <a:solidFill>
                  <a:srgbClr val="000000"/>
                </a:solidFill>
                <a:latin typeface="Times New Roman"/>
              </a:rPr>
              <a:t/>
            </a:r>
            <a:br>
              <a:rPr lang="en-CA" sz="1800" smtClean="0">
                <a:solidFill>
                  <a:srgbClr val="000000"/>
                </a:solidFill>
                <a:latin typeface="Times New Roman"/>
              </a:rPr>
            </a:br>
            <a:r>
              <a:rPr lang="en-CA" sz="1800" smtClean="0">
                <a:solidFill>
                  <a:srgbClr val="000000"/>
                </a:solidFill>
                <a:latin typeface="Calibri"/>
                <a:cs typeface="Calibri"/>
              </a:rPr>
              <a:t>labeled or marked for connection, throughout, and such conductor shall be labeled or</a:t>
            </a:r>
            <a:r>
              <a:rPr lang="en-CA" sz="1800" smtClean="0">
                <a:solidFill>
                  <a:srgbClr val="000000"/>
                </a:solidFill>
                <a:latin typeface="Times New Roman"/>
              </a:rPr>
              <a:t/>
            </a:r>
            <a:br>
              <a:rPr lang="en-CA" sz="1800" smtClean="0">
                <a:solidFill>
                  <a:srgbClr val="000000"/>
                </a:solidFill>
                <a:latin typeface="Times New Roman"/>
              </a:rPr>
            </a:br>
            <a:r>
              <a:rPr lang="en-CA" sz="1800" smtClean="0">
                <a:solidFill>
                  <a:srgbClr val="000000"/>
                </a:solidFill>
                <a:latin typeface="Calibri"/>
                <a:cs typeface="Calibri"/>
              </a:rPr>
              <a:t>marked for connection to an outer or phase conductor or non earthed conductor a test</a:t>
            </a:r>
            <a:r>
              <a:rPr lang="en-CA" sz="1800" smtClean="0">
                <a:solidFill>
                  <a:srgbClr val="000000"/>
                </a:solidFill>
                <a:latin typeface="Times New Roman"/>
              </a:rPr>
              <a:t/>
            </a:r>
            <a:br>
              <a:rPr lang="en-CA" sz="1800" smtClean="0">
                <a:solidFill>
                  <a:srgbClr val="000000"/>
                </a:solidFill>
                <a:latin typeface="Times New Roman"/>
              </a:rPr>
            </a:br>
            <a:r>
              <a:rPr lang="en-CA" sz="1800" smtClean="0">
                <a:solidFill>
                  <a:srgbClr val="000000"/>
                </a:solidFill>
                <a:latin typeface="Calibri"/>
                <a:cs typeface="Calibri"/>
              </a:rPr>
              <a:t>shall be made three or four wire installation a test shall be made to verify that every non</a:t>
            </a:r>
            <a:r>
              <a:rPr lang="en-CA" sz="1800" smtClean="0">
                <a:solidFill>
                  <a:srgbClr val="000000"/>
                </a:solidFill>
                <a:latin typeface="Times New Roman"/>
              </a:rPr>
              <a:t/>
            </a:r>
            <a:br>
              <a:rPr lang="en-CA" sz="1800" smtClean="0">
                <a:solidFill>
                  <a:srgbClr val="000000"/>
                </a:solidFill>
                <a:latin typeface="Times New Roman"/>
              </a:rPr>
            </a:br>
            <a:r>
              <a:rPr lang="en-CA" sz="1800" smtClean="0">
                <a:solidFill>
                  <a:srgbClr val="000000"/>
                </a:solidFill>
                <a:latin typeface="Calibri"/>
                <a:cs typeface="Calibri"/>
              </a:rPr>
              <a:t>linked single pole switch is fitted in a conductor to one of the outer or phase conductor of</a:t>
            </a:r>
            <a:r>
              <a:rPr lang="en-CA" sz="1800" smtClean="0">
                <a:solidFill>
                  <a:srgbClr val="000000"/>
                </a:solidFill>
                <a:latin typeface="Times New Roman"/>
              </a:rPr>
              <a:t/>
            </a:r>
            <a:br>
              <a:rPr lang="en-CA" sz="1800" smtClean="0">
                <a:solidFill>
                  <a:srgbClr val="000000"/>
                </a:solidFill>
                <a:latin typeface="Times New Roman"/>
              </a:rPr>
            </a:br>
            <a:r>
              <a:rPr lang="en-CA" sz="1800" smtClean="0">
                <a:solidFill>
                  <a:srgbClr val="000000"/>
                </a:solidFill>
                <a:latin typeface="Calibri"/>
                <a:cs typeface="Calibri"/>
              </a:rPr>
              <a:t>the supply. The entire electrical installation shall be subject to the final acceptance of the</a:t>
            </a:r>
            <a:r>
              <a:rPr lang="en-CA" sz="1800" smtClean="0">
                <a:solidFill>
                  <a:srgbClr val="000000"/>
                </a:solidFill>
                <a:latin typeface="Times New Roman"/>
              </a:rPr>
              <a:t/>
            </a:r>
            <a:br>
              <a:rPr lang="en-CA" sz="1800" smtClean="0">
                <a:solidFill>
                  <a:srgbClr val="000000"/>
                </a:solidFill>
                <a:latin typeface="Times New Roman"/>
              </a:rPr>
            </a:br>
            <a:r>
              <a:rPr lang="en-CA" sz="1800" smtClean="0">
                <a:solidFill>
                  <a:srgbClr val="000000"/>
                </a:solidFill>
                <a:latin typeface="Calibri"/>
                <a:cs typeface="Calibri"/>
              </a:rPr>
              <a:t>Supervising engineer as well as the local authorities</a:t>
            </a:r>
          </a:p>
          <a:p>
            <a:pPr>
              <a:lnSpc>
                <a:spcPts val="2165"/>
              </a:lnSpc>
            </a:pPr>
            <a:endParaRPr lang="en-CA" sz="1800">
              <a:solidFill>
                <a:srgbClr val="000000"/>
              </a:solidFill>
            </a:endParaRPr>
          </a:p>
        </p:txBody>
      </p:sp>
      <p:sp>
        <p:nvSpPr>
          <p:cNvPr id="5" name="TextBox 5"/>
          <p:cNvSpPr txBox="1"/>
          <p:nvPr/>
        </p:nvSpPr>
        <p:spPr>
          <a:xfrm>
            <a:off x="622300" y="3492500"/>
            <a:ext cx="8521700" cy="3429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070"/>
              </a:lnSpc>
            </a:pPr>
            <a:r>
              <a:rPr lang="en-CA" sz="1800" smtClean="0">
                <a:solidFill>
                  <a:srgbClr val="E36C09"/>
                </a:solidFill>
                <a:latin typeface="Calibri"/>
                <a:cs typeface="Calibri"/>
              </a:rPr>
              <a:t>5. Electrical Earth Resistivity Testing</a:t>
            </a:r>
          </a:p>
          <a:p>
            <a:pPr>
              <a:lnSpc>
                <a:spcPts val="2070"/>
              </a:lnSpc>
            </a:pPr>
            <a:endParaRPr lang="en-CA" sz="1800">
              <a:solidFill>
                <a:srgbClr val="000000"/>
              </a:solidFill>
            </a:endParaRPr>
          </a:p>
        </p:txBody>
      </p:sp>
      <p:sp>
        <p:nvSpPr>
          <p:cNvPr id="6" name="TextBox 6"/>
          <p:cNvSpPr txBox="1"/>
          <p:nvPr/>
        </p:nvSpPr>
        <p:spPr>
          <a:xfrm>
            <a:off x="533400" y="3898900"/>
            <a:ext cx="8610600" cy="10160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400"/>
              </a:lnSpc>
            </a:pPr>
            <a:r>
              <a:rPr lang="en-CA" sz="2004" smtClean="0">
                <a:solidFill>
                  <a:srgbClr val="000000"/>
                </a:solidFill>
                <a:latin typeface="Calibri"/>
                <a:cs typeface="Calibri"/>
              </a:rPr>
              <a:t>Earth resistivity test shall be carried out in accordance with British Standard</a:t>
            </a:r>
            <a:r>
              <a:rPr lang="en-CA" sz="2004" smtClean="0">
                <a:solidFill>
                  <a:srgbClr val="000000"/>
                </a:solidFill>
                <a:latin typeface="Times New Roman"/>
              </a:rPr>
              <a:t/>
            </a:r>
            <a:br>
              <a:rPr lang="en-CA" sz="2004" smtClean="0">
                <a:solidFill>
                  <a:srgbClr val="000000"/>
                </a:solidFill>
                <a:latin typeface="Times New Roman"/>
              </a:rPr>
            </a:br>
            <a:r>
              <a:rPr lang="en-CA" sz="2004" smtClean="0">
                <a:solidFill>
                  <a:srgbClr val="000000"/>
                </a:solidFill>
                <a:latin typeface="Calibri"/>
                <a:cs typeface="Calibri"/>
              </a:rPr>
              <a:t>Code of Practice of Earthing. All tests shall be carried out in the presence of</a:t>
            </a:r>
            <a:r>
              <a:rPr lang="en-CA" sz="2004" smtClean="0">
                <a:solidFill>
                  <a:srgbClr val="000000"/>
                </a:solidFill>
                <a:latin typeface="Times New Roman"/>
              </a:rPr>
              <a:t/>
            </a:r>
            <a:br>
              <a:rPr lang="en-CA" sz="2004" smtClean="0">
                <a:solidFill>
                  <a:srgbClr val="000000"/>
                </a:solidFill>
                <a:latin typeface="Times New Roman"/>
              </a:rPr>
            </a:br>
            <a:r>
              <a:rPr lang="en-CA" sz="2004" smtClean="0">
                <a:solidFill>
                  <a:srgbClr val="000000"/>
                </a:solidFill>
                <a:latin typeface="Calibri"/>
                <a:cs typeface="Calibri"/>
              </a:rPr>
              <a:t>the Supervising Engineer.</a:t>
            </a:r>
          </a:p>
          <a:p>
            <a:pPr>
              <a:lnSpc>
                <a:spcPts val="2400"/>
              </a:lnSpc>
            </a:pPr>
            <a:endParaRPr lang="en-CA" sz="2004">
              <a:solidFill>
                <a:srgbClr val="000000"/>
              </a:solidFill>
            </a:endParaRPr>
          </a:p>
        </p:txBody>
      </p:sp>
      <p:sp>
        <p:nvSpPr>
          <p:cNvPr id="7" name="TextBox 7"/>
          <p:cNvSpPr txBox="1"/>
          <p:nvPr/>
        </p:nvSpPr>
        <p:spPr>
          <a:xfrm>
            <a:off x="685800" y="4876800"/>
            <a:ext cx="8458200" cy="3429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070"/>
              </a:lnSpc>
            </a:pPr>
            <a:r>
              <a:rPr lang="en-CA" sz="1800" smtClean="0">
                <a:solidFill>
                  <a:srgbClr val="E36C09"/>
                </a:solidFill>
                <a:latin typeface="Calibri"/>
                <a:cs typeface="Calibri"/>
              </a:rPr>
              <a:t>6. Electrical Performance Testing</a:t>
            </a:r>
          </a:p>
          <a:p>
            <a:pPr>
              <a:lnSpc>
                <a:spcPts val="2070"/>
              </a:lnSpc>
            </a:pPr>
            <a:endParaRPr lang="en-CA" sz="1800">
              <a:solidFill>
                <a:srgbClr val="000000"/>
              </a:solidFill>
            </a:endParaRPr>
          </a:p>
        </p:txBody>
      </p:sp>
      <p:sp>
        <p:nvSpPr>
          <p:cNvPr id="8" name="TextBox 8"/>
          <p:cNvSpPr txBox="1"/>
          <p:nvPr/>
        </p:nvSpPr>
        <p:spPr>
          <a:xfrm>
            <a:off x="609600" y="5270500"/>
            <a:ext cx="8534400" cy="7112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400"/>
              </a:lnSpc>
            </a:pPr>
            <a:r>
              <a:rPr lang="en-CA" sz="2004" smtClean="0">
                <a:solidFill>
                  <a:srgbClr val="000000"/>
                </a:solidFill>
                <a:latin typeface="Calibri"/>
                <a:cs typeface="Calibri"/>
              </a:rPr>
              <a:t>The complete electrical installation and equipment shall be subject to the</a:t>
            </a:r>
            <a:r>
              <a:rPr lang="en-CA" sz="2004" smtClean="0">
                <a:solidFill>
                  <a:srgbClr val="000000"/>
                </a:solidFill>
                <a:latin typeface="Times New Roman"/>
              </a:rPr>
              <a:t/>
            </a:r>
            <a:br>
              <a:rPr lang="en-CA" sz="2004" smtClean="0">
                <a:solidFill>
                  <a:srgbClr val="000000"/>
                </a:solidFill>
                <a:latin typeface="Times New Roman"/>
              </a:rPr>
            </a:br>
            <a:r>
              <a:rPr lang="en-CA" sz="2004" smtClean="0">
                <a:solidFill>
                  <a:srgbClr val="000000"/>
                </a:solidFill>
                <a:latin typeface="Calibri"/>
                <a:cs typeface="Calibri"/>
              </a:rPr>
              <a:t>final performance test as intended for each and every equipment shall be</a:t>
            </a:r>
          </a:p>
          <a:p>
            <a:pPr>
              <a:lnSpc>
                <a:spcPts val="2400"/>
              </a:lnSpc>
            </a:pPr>
            <a:endParaRPr lang="en-CA" sz="2004">
              <a:solidFill>
                <a:srgbClr val="000000"/>
              </a:solidFill>
            </a:endParaRPr>
          </a:p>
        </p:txBody>
      </p:sp>
      <p:sp>
        <p:nvSpPr>
          <p:cNvPr id="9" name="TextBox 9"/>
          <p:cNvSpPr txBox="1"/>
          <p:nvPr/>
        </p:nvSpPr>
        <p:spPr>
          <a:xfrm>
            <a:off x="609600" y="5892800"/>
            <a:ext cx="8534400" cy="3810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300"/>
              </a:lnSpc>
            </a:pPr>
            <a:r>
              <a:rPr lang="en-CA" sz="2006" smtClean="0">
                <a:solidFill>
                  <a:srgbClr val="000000"/>
                </a:solidFill>
                <a:latin typeface="Calibri"/>
                <a:cs typeface="Calibri"/>
              </a:rPr>
              <a:t>tested as per the manufacturers instructions.</a:t>
            </a:r>
          </a:p>
          <a:p>
            <a:pPr>
              <a:lnSpc>
                <a:spcPts val="2300"/>
              </a:lnSpc>
            </a:pPr>
            <a:endParaRPr lang="en-CA" sz="2006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453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651000" y="2692400"/>
            <a:ext cx="7493000" cy="10287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9200"/>
              </a:lnSpc>
            </a:pPr>
            <a:r>
              <a:rPr lang="en-CA" sz="8006" smtClean="0">
                <a:solidFill>
                  <a:srgbClr val="000000"/>
                </a:solidFill>
                <a:latin typeface="Calibri"/>
                <a:cs typeface="Calibri"/>
              </a:rPr>
              <a:t>THANK YOU</a:t>
            </a:r>
          </a:p>
          <a:p>
            <a:pPr>
              <a:lnSpc>
                <a:spcPts val="9200"/>
              </a:lnSpc>
            </a:pPr>
            <a:endParaRPr lang="en-CA" sz="8006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45300"/>
          </a:xfrm>
          <a:prstGeom prst="rect">
            <a:avLst/>
          </a:prstGeom>
        </p:spPr>
      </p:pic>
      <p:sp>
        <p:nvSpPr>
          <p:cNvPr id="5" name="TextBox 2"/>
          <p:cNvSpPr txBox="1"/>
          <p:nvPr/>
        </p:nvSpPr>
        <p:spPr>
          <a:xfrm>
            <a:off x="2921000" y="139700"/>
            <a:ext cx="6223000" cy="7366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3870"/>
              </a:lnSpc>
            </a:pPr>
            <a:r>
              <a:rPr lang="en-CA" sz="3998" smtClean="0">
                <a:solidFill>
                  <a:srgbClr val="E36C09"/>
                </a:solidFill>
                <a:latin typeface="Calibri"/>
                <a:cs typeface="Calibri"/>
              </a:rPr>
              <a:t>House wiring</a:t>
            </a:r>
          </a:p>
          <a:p>
            <a:pPr>
              <a:lnSpc>
                <a:spcPts val="3870"/>
              </a:lnSpc>
            </a:pPr>
            <a:endParaRPr lang="en-CA" sz="3998">
              <a:solidFill>
                <a:srgbClr val="000000"/>
              </a:solidFill>
            </a:endParaRPr>
          </a:p>
        </p:txBody>
      </p:sp>
      <p:sp>
        <p:nvSpPr>
          <p:cNvPr id="3" name="TextBox 3"/>
          <p:cNvSpPr txBox="1"/>
          <p:nvPr/>
        </p:nvSpPr>
        <p:spPr>
          <a:xfrm>
            <a:off x="546100" y="1244600"/>
            <a:ext cx="8597900" cy="13208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400"/>
              </a:lnSpc>
              <a:tabLst>
                <a:tab pos="342900" algn="l"/>
                <a:tab pos="342900" algn="l"/>
                <a:tab pos="342900" algn="l"/>
              </a:tabLst>
            </a:pPr>
            <a:r>
              <a:rPr lang="en-CA" sz="2004" smtClean="0">
                <a:solidFill>
                  <a:srgbClr val="000000"/>
                </a:solidFill>
                <a:latin typeface="Arial"/>
                <a:cs typeface="Arial"/>
              </a:rPr>
              <a:t>•</a:t>
            </a:r>
            <a:r>
              <a:rPr lang="en-CA" sz="2004" smtClean="0">
                <a:solidFill>
                  <a:srgbClr val="000000"/>
                </a:solidFill>
                <a:latin typeface="Calibri"/>
                <a:cs typeface="Calibri"/>
              </a:rPr>
              <a:t>  In Homes typically have several kinds of </a:t>
            </a:r>
            <a:r>
              <a:rPr lang="en-CA" sz="2014" b="1" smtClean="0">
                <a:solidFill>
                  <a:srgbClr val="000000"/>
                </a:solidFill>
                <a:latin typeface="Calibri Bold"/>
                <a:cs typeface="Calibri Bold"/>
              </a:rPr>
              <a:t>home wiring</a:t>
            </a:r>
            <a:r>
              <a:rPr lang="en-CA" sz="2004" smtClean="0">
                <a:solidFill>
                  <a:srgbClr val="000000"/>
                </a:solidFill>
                <a:latin typeface="Calibri"/>
                <a:cs typeface="Calibri"/>
              </a:rPr>
              <a:t>, including a </a:t>
            </a:r>
            <a:r>
              <a:rPr lang="en-CA" sz="2004" smtClean="0">
                <a:solidFill>
                  <a:srgbClr val="0000FF"/>
                </a:solidFill>
                <a:latin typeface="Calibri"/>
                <a:cs typeface="Calibri"/>
              </a:rPr>
              <a:t>Electrical</a:t>
            </a:r>
            <a:r>
              <a:rPr lang="en-CA" sz="2006" smtClean="0">
                <a:solidFill>
                  <a:srgbClr val="000000"/>
                </a:solidFill>
                <a:latin typeface="Times New Roman"/>
              </a:rPr>
              <a:t/>
            </a:r>
            <a:br>
              <a:rPr lang="en-CA" sz="2006" smtClean="0">
                <a:solidFill>
                  <a:srgbClr val="000000"/>
                </a:solidFill>
                <a:latin typeface="Times New Roman"/>
              </a:rPr>
            </a:br>
            <a:r>
              <a:rPr lang="en-CA" sz="2006" smtClean="0">
                <a:solidFill>
                  <a:srgbClr val="0000FF"/>
                </a:solidFill>
                <a:latin typeface="Calibri"/>
                <a:cs typeface="Calibri"/>
              </a:rPr>
              <a:t>	wiring</a:t>
            </a:r>
            <a:r>
              <a:rPr lang="en-CA" sz="2006" smtClean="0">
                <a:solidFill>
                  <a:srgbClr val="000000"/>
                </a:solidFill>
                <a:latin typeface="Calibri"/>
                <a:cs typeface="Calibri"/>
              </a:rPr>
              <a:t> for lighting and power distribution, permanently installed and</a:t>
            </a:r>
            <a:r>
              <a:rPr lang="en-CA" sz="2004" smtClean="0">
                <a:solidFill>
                  <a:srgbClr val="000000"/>
                </a:solidFill>
                <a:latin typeface="Times New Roman"/>
              </a:rPr>
              <a:t/>
            </a:r>
            <a:br>
              <a:rPr lang="en-CA" sz="2004" smtClean="0">
                <a:solidFill>
                  <a:srgbClr val="000000"/>
                </a:solidFill>
                <a:latin typeface="Times New Roman"/>
              </a:rPr>
            </a:br>
            <a:r>
              <a:rPr lang="en-CA" sz="2004" smtClean="0">
                <a:solidFill>
                  <a:srgbClr val="000000"/>
                </a:solidFill>
                <a:latin typeface="Calibri"/>
                <a:cs typeface="Calibri"/>
              </a:rPr>
              <a:t>	portable appliances, telephone, heating or ventilation system control, and</a:t>
            </a:r>
            <a:r>
              <a:rPr lang="en-CA" sz="2004" smtClean="0">
                <a:solidFill>
                  <a:srgbClr val="000000"/>
                </a:solidFill>
                <a:latin typeface="Times New Roman"/>
              </a:rPr>
              <a:t/>
            </a:r>
            <a:br>
              <a:rPr lang="en-CA" sz="2004" smtClean="0">
                <a:solidFill>
                  <a:srgbClr val="000000"/>
                </a:solidFill>
                <a:latin typeface="Times New Roman"/>
              </a:rPr>
            </a:br>
            <a:r>
              <a:rPr lang="en-CA" sz="2004" smtClean="0">
                <a:solidFill>
                  <a:srgbClr val="000000"/>
                </a:solidFill>
                <a:latin typeface="Calibri"/>
                <a:cs typeface="Calibri"/>
              </a:rPr>
              <a:t>	increasingly for </a:t>
            </a:r>
            <a:r>
              <a:rPr lang="en-CA" sz="2004" smtClean="0">
                <a:solidFill>
                  <a:srgbClr val="0000FF"/>
                </a:solidFill>
                <a:latin typeface="Calibri"/>
                <a:cs typeface="Calibri"/>
              </a:rPr>
              <a:t>home theatre</a:t>
            </a:r>
            <a:r>
              <a:rPr lang="en-CA" sz="2004" smtClean="0">
                <a:solidFill>
                  <a:srgbClr val="000000"/>
                </a:solidFill>
                <a:latin typeface="Calibri"/>
                <a:cs typeface="Calibri"/>
              </a:rPr>
              <a:t> and computer networks. </a:t>
            </a:r>
            <a:r>
              <a:rPr lang="en-CA" sz="1331" smtClean="0">
                <a:solidFill>
                  <a:srgbClr val="0000FF"/>
                </a:solidFill>
                <a:latin typeface="Calibri"/>
                <a:cs typeface="Calibri"/>
              </a:rPr>
              <a:t>[1]</a:t>
            </a:r>
          </a:p>
          <a:p>
            <a:pPr>
              <a:lnSpc>
                <a:spcPts val="2400"/>
              </a:lnSpc>
            </a:pPr>
            <a:endParaRPr lang="en-CA" sz="2004">
              <a:solidFill>
                <a:srgbClr val="000000"/>
              </a:solidFill>
            </a:endParaRPr>
          </a:p>
        </p:txBody>
      </p:sp>
      <p:sp>
        <p:nvSpPr>
          <p:cNvPr id="4" name="TextBox 4"/>
          <p:cNvSpPr txBox="1"/>
          <p:nvPr/>
        </p:nvSpPr>
        <p:spPr>
          <a:xfrm>
            <a:off x="546100" y="2527300"/>
            <a:ext cx="8597900" cy="16256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400"/>
              </a:lnSpc>
              <a:tabLst>
                <a:tab pos="342900" algn="l"/>
                <a:tab pos="342900" algn="l"/>
                <a:tab pos="342900" algn="l"/>
                <a:tab pos="342900" algn="l"/>
              </a:tabLst>
            </a:pPr>
            <a:r>
              <a:rPr lang="en-CA" sz="2004" smtClean="0">
                <a:solidFill>
                  <a:srgbClr val="000000"/>
                </a:solidFill>
                <a:latin typeface="Arial"/>
                <a:cs typeface="Arial"/>
              </a:rPr>
              <a:t>•</a:t>
            </a:r>
            <a:r>
              <a:rPr lang="en-CA" sz="2004" smtClean="0">
                <a:solidFill>
                  <a:srgbClr val="000000"/>
                </a:solidFill>
                <a:latin typeface="Calibri"/>
                <a:cs typeface="Calibri"/>
              </a:rPr>
              <a:t>  Safety </a:t>
            </a:r>
            <a:r>
              <a:rPr lang="en-CA" sz="2004" smtClean="0">
                <a:solidFill>
                  <a:srgbClr val="0000FF"/>
                </a:solidFill>
                <a:latin typeface="Calibri"/>
                <a:cs typeface="Calibri"/>
              </a:rPr>
              <a:t>regulations</a:t>
            </a:r>
            <a:r>
              <a:rPr lang="en-CA" sz="2004" smtClean="0">
                <a:solidFill>
                  <a:srgbClr val="000000"/>
                </a:solidFill>
                <a:latin typeface="Calibri"/>
                <a:cs typeface="Calibri"/>
              </a:rPr>
              <a:t> for wiring installation vary widely around the world,</a:t>
            </a:r>
            <a:r>
              <a:rPr lang="en-CA" sz="2004" smtClean="0">
                <a:solidFill>
                  <a:srgbClr val="000000"/>
                </a:solidFill>
                <a:latin typeface="Times New Roman"/>
              </a:rPr>
              <a:t/>
            </a:r>
            <a:br>
              <a:rPr lang="en-CA" sz="2004" smtClean="0">
                <a:solidFill>
                  <a:srgbClr val="000000"/>
                </a:solidFill>
                <a:latin typeface="Times New Roman"/>
              </a:rPr>
            </a:br>
            <a:r>
              <a:rPr lang="en-CA" sz="2004" smtClean="0">
                <a:solidFill>
                  <a:srgbClr val="000000"/>
                </a:solidFill>
                <a:latin typeface="Calibri"/>
                <a:cs typeface="Calibri"/>
              </a:rPr>
              <a:t>	with national, regional, and municipal rules sometimes in effect. Some</a:t>
            </a:r>
            <a:r>
              <a:rPr lang="en-CA" sz="2004" smtClean="0">
                <a:solidFill>
                  <a:srgbClr val="000000"/>
                </a:solidFill>
                <a:latin typeface="Times New Roman"/>
              </a:rPr>
              <a:t/>
            </a:r>
            <a:br>
              <a:rPr lang="en-CA" sz="2004" smtClean="0">
                <a:solidFill>
                  <a:srgbClr val="000000"/>
                </a:solidFill>
                <a:latin typeface="Times New Roman"/>
              </a:rPr>
            </a:br>
            <a:r>
              <a:rPr lang="en-CA" sz="2004" smtClean="0">
                <a:solidFill>
                  <a:srgbClr val="000000"/>
                </a:solidFill>
                <a:latin typeface="Calibri"/>
                <a:cs typeface="Calibri"/>
              </a:rPr>
              <a:t>	places allow the homeowner to install some or all of the wiring in a home;</a:t>
            </a:r>
            <a:r>
              <a:rPr lang="en-CA" sz="2004" smtClean="0">
                <a:solidFill>
                  <a:srgbClr val="000000"/>
                </a:solidFill>
                <a:latin typeface="Times New Roman"/>
              </a:rPr>
              <a:t/>
            </a:r>
            <a:br>
              <a:rPr lang="en-CA" sz="2004" smtClean="0">
                <a:solidFill>
                  <a:srgbClr val="000000"/>
                </a:solidFill>
                <a:latin typeface="Times New Roman"/>
              </a:rPr>
            </a:br>
            <a:r>
              <a:rPr lang="en-CA" sz="2004" smtClean="0">
                <a:solidFill>
                  <a:srgbClr val="000000"/>
                </a:solidFill>
                <a:latin typeface="Calibri"/>
                <a:cs typeface="Calibri"/>
              </a:rPr>
              <a:t>	other   jurisdictions   require   electrical   wiring   to   be   installed   by</a:t>
            </a:r>
            <a:r>
              <a:rPr lang="en-CA" sz="2004" smtClean="0">
                <a:solidFill>
                  <a:srgbClr val="000000"/>
                </a:solidFill>
                <a:latin typeface="Times New Roman"/>
              </a:rPr>
              <a:t/>
            </a:r>
            <a:br>
              <a:rPr lang="en-CA" sz="2004" smtClean="0">
                <a:solidFill>
                  <a:srgbClr val="000000"/>
                </a:solidFill>
                <a:latin typeface="Times New Roman"/>
              </a:rPr>
            </a:br>
            <a:r>
              <a:rPr lang="en-CA" sz="2004" smtClean="0">
                <a:solidFill>
                  <a:srgbClr val="000000"/>
                </a:solidFill>
                <a:latin typeface="Calibri"/>
                <a:cs typeface="Calibri"/>
              </a:rPr>
              <a:t>	licensed </a:t>
            </a:r>
            <a:r>
              <a:rPr lang="en-CA" sz="2004" smtClean="0">
                <a:solidFill>
                  <a:srgbClr val="0000FF"/>
                </a:solidFill>
                <a:latin typeface="Calibri"/>
                <a:cs typeface="Calibri"/>
              </a:rPr>
              <a:t>electricians</a:t>
            </a:r>
            <a:r>
              <a:rPr lang="en-CA" sz="2004" smtClean="0">
                <a:solidFill>
                  <a:srgbClr val="000000"/>
                </a:solidFill>
                <a:latin typeface="Calibri"/>
                <a:cs typeface="Calibri"/>
              </a:rPr>
              <a:t> only.</a:t>
            </a:r>
          </a:p>
          <a:p>
            <a:pPr>
              <a:lnSpc>
                <a:spcPts val="2400"/>
              </a:lnSpc>
            </a:pPr>
            <a:endParaRPr lang="en-CA" sz="2004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45300"/>
          </a:xfrm>
          <a:prstGeom prst="rect">
            <a:avLst/>
          </a:prstGeom>
        </p:spPr>
      </p:pic>
      <p:sp>
        <p:nvSpPr>
          <p:cNvPr id="4" name="TextBox 2"/>
          <p:cNvSpPr txBox="1"/>
          <p:nvPr/>
        </p:nvSpPr>
        <p:spPr>
          <a:xfrm>
            <a:off x="3187700" y="495300"/>
            <a:ext cx="5956300" cy="8382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5060"/>
              </a:lnSpc>
            </a:pPr>
            <a:r>
              <a:rPr lang="en-CA" sz="4416" b="1" smtClean="0">
                <a:solidFill>
                  <a:srgbClr val="E36C09"/>
                </a:solidFill>
                <a:latin typeface="Calibri Bold"/>
                <a:cs typeface="Calibri Bold"/>
              </a:rPr>
              <a:t>Cleat wiring</a:t>
            </a:r>
          </a:p>
          <a:p>
            <a:pPr>
              <a:lnSpc>
                <a:spcPts val="5060"/>
              </a:lnSpc>
            </a:pPr>
            <a:endParaRPr lang="en-CA" sz="4406">
              <a:solidFill>
                <a:srgbClr val="000000"/>
              </a:solidFill>
            </a:endParaRPr>
          </a:p>
        </p:txBody>
      </p:sp>
      <p:sp>
        <p:nvSpPr>
          <p:cNvPr id="3" name="TextBox 3"/>
          <p:cNvSpPr txBox="1"/>
          <p:nvPr/>
        </p:nvSpPr>
        <p:spPr>
          <a:xfrm>
            <a:off x="546100" y="1612900"/>
            <a:ext cx="8597900" cy="18288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3365"/>
              </a:lnSpc>
            </a:pPr>
            <a:r>
              <a:rPr lang="en-CA" sz="2795" smtClean="0">
                <a:solidFill>
                  <a:srgbClr val="000000"/>
                </a:solidFill>
                <a:latin typeface="Arial"/>
                <a:cs typeface="Arial"/>
              </a:rPr>
              <a:t>•</a:t>
            </a:r>
            <a:r>
              <a:rPr lang="en-CA" sz="2805" b="1" smtClean="0">
                <a:solidFill>
                  <a:srgbClr val="000000"/>
                </a:solidFill>
                <a:latin typeface="Calibri Bold"/>
                <a:cs typeface="Calibri Bold"/>
              </a:rPr>
              <a:t> Cleat wiring</a:t>
            </a:r>
            <a:r>
              <a:rPr lang="en-CA" sz="2795" smtClean="0">
                <a:solidFill>
                  <a:srgbClr val="000000"/>
                </a:solidFill>
                <a:latin typeface="Calibri"/>
                <a:cs typeface="Calibri"/>
              </a:rPr>
              <a:t>:- Electric </a:t>
            </a:r>
            <a:r>
              <a:rPr lang="en-CA" sz="2805" b="1" smtClean="0">
                <a:solidFill>
                  <a:srgbClr val="000000"/>
                </a:solidFill>
                <a:latin typeface="Calibri Bold"/>
                <a:cs typeface="Calibri Bold"/>
              </a:rPr>
              <a:t>wiring</a:t>
            </a:r>
            <a:r>
              <a:rPr lang="en-CA" sz="2795" smtClean="0">
                <a:solidFill>
                  <a:srgbClr val="000000"/>
                </a:solidFill>
                <a:latin typeface="Calibri"/>
                <a:cs typeface="Calibri"/>
              </a:rPr>
              <a:t> on </a:t>
            </a:r>
            <a:r>
              <a:rPr lang="en-CA" sz="2805" b="1" smtClean="0">
                <a:solidFill>
                  <a:srgbClr val="000000"/>
                </a:solidFill>
                <a:latin typeface="Calibri Bold"/>
                <a:cs typeface="Calibri Bold"/>
              </a:rPr>
              <a:t>cleats</a:t>
            </a:r>
            <a:r>
              <a:rPr lang="en-CA" sz="2795" smtClean="0">
                <a:solidFill>
                  <a:srgbClr val="000000"/>
                </a:solidFill>
                <a:latin typeface="Calibri"/>
                <a:cs typeface="Calibri"/>
              </a:rPr>
              <a:t> or insulated</a:t>
            </a:r>
            <a:r>
              <a:rPr lang="en-CA" sz="2798" smtClean="0">
                <a:solidFill>
                  <a:srgbClr val="000000"/>
                </a:solidFill>
                <a:latin typeface="Times New Roman"/>
              </a:rPr>
              <a:t/>
            </a:r>
            <a:br>
              <a:rPr lang="en-CA" sz="2798" smtClean="0">
                <a:solidFill>
                  <a:srgbClr val="000000"/>
                </a:solidFill>
                <a:latin typeface="Times New Roman"/>
              </a:rPr>
            </a:br>
            <a:r>
              <a:rPr lang="en-CA" sz="2798" smtClean="0">
                <a:solidFill>
                  <a:srgbClr val="000000"/>
                </a:solidFill>
                <a:latin typeface="Calibri"/>
                <a:cs typeface="Calibri"/>
              </a:rPr>
              <a:t>supports which are mounted on a wall or other</a:t>
            </a:r>
            <a:r>
              <a:rPr lang="en-CA" sz="2795" smtClean="0">
                <a:solidFill>
                  <a:srgbClr val="000000"/>
                </a:solidFill>
                <a:latin typeface="Times New Roman"/>
              </a:rPr>
              <a:t/>
            </a:r>
            <a:br>
              <a:rPr lang="en-CA" sz="2795" smtClean="0">
                <a:solidFill>
                  <a:srgbClr val="000000"/>
                </a:solidFill>
                <a:latin typeface="Times New Roman"/>
              </a:rPr>
            </a:br>
            <a:r>
              <a:rPr lang="en-CA" sz="2795" smtClean="0">
                <a:solidFill>
                  <a:srgbClr val="000000"/>
                </a:solidFill>
                <a:latin typeface="Calibri"/>
                <a:cs typeface="Calibri"/>
              </a:rPr>
              <a:t>surface, leaving the </a:t>
            </a:r>
            <a:r>
              <a:rPr lang="en-CA" sz="2805" b="1" smtClean="0">
                <a:solidFill>
                  <a:srgbClr val="000000"/>
                </a:solidFill>
                <a:latin typeface="Calibri Bold"/>
                <a:cs typeface="Calibri Bold"/>
              </a:rPr>
              <a:t>wiring</a:t>
            </a:r>
            <a:r>
              <a:rPr lang="en-CA" sz="2795" smtClean="0">
                <a:solidFill>
                  <a:srgbClr val="000000"/>
                </a:solidFill>
                <a:latin typeface="Calibri"/>
                <a:cs typeface="Calibri"/>
              </a:rPr>
              <a:t>exposed; conduits or</a:t>
            </a:r>
            <a:r>
              <a:rPr lang="en-CA" sz="2795" smtClean="0">
                <a:solidFill>
                  <a:srgbClr val="000000"/>
                </a:solidFill>
                <a:latin typeface="Times New Roman"/>
              </a:rPr>
              <a:t/>
            </a:r>
            <a:br>
              <a:rPr lang="en-CA" sz="2795" smtClean="0">
                <a:solidFill>
                  <a:srgbClr val="000000"/>
                </a:solidFill>
                <a:latin typeface="Times New Roman"/>
              </a:rPr>
            </a:br>
            <a:r>
              <a:rPr lang="en-CA" sz="2795" smtClean="0">
                <a:solidFill>
                  <a:srgbClr val="000000"/>
                </a:solidFill>
                <a:latin typeface="Calibri"/>
                <a:cs typeface="Calibri"/>
              </a:rPr>
              <a:t>raceways are not used.</a:t>
            </a:r>
          </a:p>
          <a:p>
            <a:pPr>
              <a:lnSpc>
                <a:spcPts val="3365"/>
              </a:lnSpc>
            </a:pPr>
            <a:endParaRPr lang="en-CA" sz="2795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45300"/>
          </a:xfrm>
          <a:prstGeom prst="rect">
            <a:avLst/>
          </a:prstGeom>
        </p:spPr>
      </p:pic>
      <p:sp>
        <p:nvSpPr>
          <p:cNvPr id="8" name="TextBox 2"/>
          <p:cNvSpPr txBox="1"/>
          <p:nvPr/>
        </p:nvSpPr>
        <p:spPr>
          <a:xfrm>
            <a:off x="2667000" y="406400"/>
            <a:ext cx="6477000" cy="5080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3220"/>
              </a:lnSpc>
            </a:pPr>
            <a:r>
              <a:rPr lang="en-CA" sz="2808" b="1" smtClean="0">
                <a:solidFill>
                  <a:srgbClr val="E36C09"/>
                </a:solidFill>
                <a:latin typeface="Calibri Bold"/>
                <a:cs typeface="Calibri Bold"/>
              </a:rPr>
              <a:t>Procedure of Cleat Wiring</a:t>
            </a:r>
          </a:p>
          <a:p>
            <a:pPr>
              <a:lnSpc>
                <a:spcPts val="3220"/>
              </a:lnSpc>
            </a:pPr>
            <a:endParaRPr lang="en-CA" sz="2798">
              <a:solidFill>
                <a:srgbClr val="000000"/>
              </a:solidFill>
            </a:endParaRPr>
          </a:p>
        </p:txBody>
      </p:sp>
      <p:sp>
        <p:nvSpPr>
          <p:cNvPr id="3" name="TextBox 3"/>
          <p:cNvSpPr txBox="1"/>
          <p:nvPr/>
        </p:nvSpPr>
        <p:spPr>
          <a:xfrm>
            <a:off x="698500" y="1193800"/>
            <a:ext cx="8445500" cy="14097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3350"/>
              </a:lnSpc>
            </a:pPr>
            <a:r>
              <a:rPr lang="en-CA" sz="2795" smtClean="0">
                <a:solidFill>
                  <a:srgbClr val="000000"/>
                </a:solidFill>
                <a:latin typeface="Arial"/>
                <a:cs typeface="Arial"/>
              </a:rPr>
              <a:t>•</a:t>
            </a:r>
            <a:r>
              <a:rPr lang="en-CA" sz="2795" smtClean="0">
                <a:solidFill>
                  <a:srgbClr val="000000"/>
                </a:solidFill>
                <a:latin typeface="Calibri"/>
                <a:cs typeface="Calibri"/>
              </a:rPr>
              <a:t> In this wiring VIR or PVC insulated wires are braided</a:t>
            </a:r>
            <a:r>
              <a:rPr lang="en-CA" sz="2795" smtClean="0">
                <a:solidFill>
                  <a:srgbClr val="000000"/>
                </a:solidFill>
                <a:latin typeface="Times New Roman"/>
              </a:rPr>
              <a:t/>
            </a:r>
            <a:br>
              <a:rPr lang="en-CA" sz="2795" smtClean="0">
                <a:solidFill>
                  <a:srgbClr val="000000"/>
                </a:solidFill>
                <a:latin typeface="Times New Roman"/>
              </a:rPr>
            </a:br>
            <a:r>
              <a:rPr lang="en-CA" sz="2795" smtClean="0">
                <a:solidFill>
                  <a:srgbClr val="000000"/>
                </a:solidFill>
                <a:latin typeface="Calibri"/>
                <a:cs typeface="Calibri"/>
              </a:rPr>
              <a:t>and compounded on walls or ceiling with the help</a:t>
            </a:r>
            <a:r>
              <a:rPr lang="en-CA" sz="2795" smtClean="0">
                <a:solidFill>
                  <a:srgbClr val="000000"/>
                </a:solidFill>
                <a:latin typeface="Times New Roman"/>
              </a:rPr>
              <a:t/>
            </a:r>
            <a:br>
              <a:rPr lang="en-CA" sz="2795" smtClean="0">
                <a:solidFill>
                  <a:srgbClr val="000000"/>
                </a:solidFill>
                <a:latin typeface="Times New Roman"/>
              </a:rPr>
            </a:br>
            <a:r>
              <a:rPr lang="en-CA" sz="2795" smtClean="0">
                <a:solidFill>
                  <a:srgbClr val="000000"/>
                </a:solidFill>
                <a:latin typeface="Calibri"/>
                <a:cs typeface="Calibri"/>
              </a:rPr>
              <a:t>of porcelain cleats. The wires can be weather proof.</a:t>
            </a:r>
          </a:p>
          <a:p>
            <a:pPr>
              <a:lnSpc>
                <a:spcPts val="3350"/>
              </a:lnSpc>
            </a:pPr>
            <a:endParaRPr lang="en-CA" sz="2795">
              <a:solidFill>
                <a:srgbClr val="000000"/>
              </a:solidFill>
            </a:endParaRPr>
          </a:p>
        </p:txBody>
      </p:sp>
      <p:sp>
        <p:nvSpPr>
          <p:cNvPr id="4" name="TextBox 4"/>
          <p:cNvSpPr txBox="1"/>
          <p:nvPr/>
        </p:nvSpPr>
        <p:spPr>
          <a:xfrm>
            <a:off x="1041400" y="2476500"/>
            <a:ext cx="8102600" cy="5080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3220"/>
              </a:lnSpc>
            </a:pPr>
            <a:r>
              <a:rPr lang="en-CA" sz="2798" smtClean="0">
                <a:solidFill>
                  <a:srgbClr val="000000"/>
                </a:solidFill>
                <a:latin typeface="Calibri"/>
                <a:cs typeface="Calibri"/>
              </a:rPr>
              <a:t>Simple wire laying is done in this scheme of wiring.</a:t>
            </a:r>
          </a:p>
          <a:p>
            <a:pPr>
              <a:lnSpc>
                <a:spcPts val="3220"/>
              </a:lnSpc>
            </a:pPr>
            <a:endParaRPr lang="en-CA" sz="2798">
              <a:solidFill>
                <a:srgbClr val="000000"/>
              </a:solidFill>
            </a:endParaRPr>
          </a:p>
        </p:txBody>
      </p:sp>
      <p:sp>
        <p:nvSpPr>
          <p:cNvPr id="5" name="TextBox 5"/>
          <p:cNvSpPr txBox="1"/>
          <p:nvPr/>
        </p:nvSpPr>
        <p:spPr>
          <a:xfrm>
            <a:off x="1041400" y="2895600"/>
            <a:ext cx="8102600" cy="9779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3300"/>
              </a:lnSpc>
            </a:pPr>
            <a:r>
              <a:rPr lang="en-CA" sz="2795" smtClean="0">
                <a:solidFill>
                  <a:srgbClr val="000000"/>
                </a:solidFill>
                <a:latin typeface="Calibri"/>
                <a:cs typeface="Calibri"/>
              </a:rPr>
              <a:t>In present days, this kind of wiring scheme is not</a:t>
            </a:r>
            <a:r>
              <a:rPr lang="en-CA" sz="2795" smtClean="0">
                <a:solidFill>
                  <a:srgbClr val="000000"/>
                </a:solidFill>
                <a:latin typeface="Times New Roman"/>
              </a:rPr>
              <a:t/>
            </a:r>
            <a:br>
              <a:rPr lang="en-CA" sz="2795" smtClean="0">
                <a:solidFill>
                  <a:srgbClr val="000000"/>
                </a:solidFill>
                <a:latin typeface="Times New Roman"/>
              </a:rPr>
            </a:br>
            <a:r>
              <a:rPr lang="en-CA" sz="2795" smtClean="0">
                <a:solidFill>
                  <a:srgbClr val="000000"/>
                </a:solidFill>
                <a:latin typeface="Calibri"/>
                <a:cs typeface="Calibri"/>
              </a:rPr>
              <a:t>recommended  for  house  or  building.  Only  in</a:t>
            </a:r>
          </a:p>
          <a:p>
            <a:pPr>
              <a:lnSpc>
                <a:spcPts val="3300"/>
              </a:lnSpc>
            </a:pPr>
            <a:endParaRPr lang="en-CA" sz="2795">
              <a:solidFill>
                <a:srgbClr val="000000"/>
              </a:solidFill>
            </a:endParaRPr>
          </a:p>
        </p:txBody>
      </p:sp>
      <p:sp>
        <p:nvSpPr>
          <p:cNvPr id="6" name="TextBox 6"/>
          <p:cNvSpPr txBox="1"/>
          <p:nvPr/>
        </p:nvSpPr>
        <p:spPr>
          <a:xfrm>
            <a:off x="1041400" y="3759200"/>
            <a:ext cx="8102600" cy="5080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3220"/>
              </a:lnSpc>
            </a:pPr>
            <a:r>
              <a:rPr lang="en-CA" sz="2798" smtClean="0">
                <a:solidFill>
                  <a:srgbClr val="000000"/>
                </a:solidFill>
                <a:latin typeface="Calibri"/>
                <a:cs typeface="Calibri"/>
              </a:rPr>
              <a:t>temporary army campus or festival related pandels</a:t>
            </a:r>
          </a:p>
          <a:p>
            <a:pPr>
              <a:lnSpc>
                <a:spcPts val="3220"/>
              </a:lnSpc>
            </a:pPr>
            <a:endParaRPr lang="en-CA" sz="2798">
              <a:solidFill>
                <a:srgbClr val="000000"/>
              </a:solidFill>
            </a:endParaRPr>
          </a:p>
        </p:txBody>
      </p:sp>
      <p:sp>
        <p:nvSpPr>
          <p:cNvPr id="7" name="TextBox 7"/>
          <p:cNvSpPr txBox="1"/>
          <p:nvPr/>
        </p:nvSpPr>
        <p:spPr>
          <a:xfrm>
            <a:off x="1041400" y="4191000"/>
            <a:ext cx="8102600" cy="5080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3220"/>
              </a:lnSpc>
            </a:pPr>
            <a:r>
              <a:rPr lang="en-CA" sz="2795" smtClean="0">
                <a:solidFill>
                  <a:srgbClr val="000000"/>
                </a:solidFill>
                <a:latin typeface="Calibri"/>
                <a:cs typeface="Calibri"/>
              </a:rPr>
              <a:t>this wiring is used.</a:t>
            </a:r>
          </a:p>
          <a:p>
            <a:pPr>
              <a:lnSpc>
                <a:spcPts val="3220"/>
              </a:lnSpc>
            </a:pPr>
            <a:endParaRPr lang="en-CA" sz="2795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45300"/>
          </a:xfrm>
          <a:prstGeom prst="rect">
            <a:avLst/>
          </a:prstGeom>
        </p:spPr>
      </p:pic>
      <p:sp>
        <p:nvSpPr>
          <p:cNvPr id="13" name="TextBox 2"/>
          <p:cNvSpPr txBox="1"/>
          <p:nvPr/>
        </p:nvSpPr>
        <p:spPr>
          <a:xfrm>
            <a:off x="546100" y="342900"/>
            <a:ext cx="8597900" cy="5080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3220"/>
              </a:lnSpc>
            </a:pPr>
            <a:r>
              <a:rPr lang="en-CA" sz="2805" b="1" smtClean="0">
                <a:solidFill>
                  <a:srgbClr val="E36C09"/>
                </a:solidFill>
                <a:latin typeface="Calibri Bold"/>
                <a:cs typeface="Calibri Bold"/>
              </a:rPr>
              <a:t>Advantages of Cleat Wiring</a:t>
            </a:r>
          </a:p>
          <a:p>
            <a:pPr>
              <a:lnSpc>
                <a:spcPts val="3220"/>
              </a:lnSpc>
            </a:pPr>
            <a:endParaRPr lang="en-CA" sz="2795">
              <a:solidFill>
                <a:srgbClr val="000000"/>
              </a:solidFill>
            </a:endParaRPr>
          </a:p>
        </p:txBody>
      </p:sp>
      <p:sp>
        <p:nvSpPr>
          <p:cNvPr id="3" name="TextBox 3"/>
          <p:cNvSpPr txBox="1"/>
          <p:nvPr/>
        </p:nvSpPr>
        <p:spPr>
          <a:xfrm>
            <a:off x="546100" y="762000"/>
            <a:ext cx="8597900" cy="9779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3300"/>
              </a:lnSpc>
              <a:tabLst>
                <a:tab pos="457200" algn="l"/>
              </a:tabLst>
            </a:pPr>
            <a:r>
              <a:rPr lang="en-CA" sz="2795" smtClean="0">
                <a:solidFill>
                  <a:srgbClr val="000000"/>
                </a:solidFill>
                <a:latin typeface="Arial"/>
                <a:cs typeface="Arial"/>
              </a:rPr>
              <a:t>•</a:t>
            </a:r>
            <a:r>
              <a:rPr lang="en-CA" sz="2795" smtClean="0">
                <a:solidFill>
                  <a:srgbClr val="000000"/>
                </a:solidFill>
                <a:latin typeface="Calibri"/>
                <a:cs typeface="Calibri"/>
              </a:rPr>
              <a:t>  There are some advantages of this type of wiring.</a:t>
            </a:r>
            <a:r>
              <a:rPr lang="en-CA" sz="2795" smtClean="0">
                <a:solidFill>
                  <a:srgbClr val="000000"/>
                </a:solidFill>
                <a:latin typeface="Times New Roman"/>
              </a:rPr>
              <a:t/>
            </a:r>
            <a:br>
              <a:rPr lang="en-CA" sz="2795" smtClean="0">
                <a:solidFill>
                  <a:srgbClr val="000000"/>
                </a:solidFill>
                <a:latin typeface="Times New Roman"/>
              </a:rPr>
            </a:br>
            <a:r>
              <a:rPr lang="en-CA" sz="2795" smtClean="0">
                <a:solidFill>
                  <a:srgbClr val="000000"/>
                </a:solidFill>
                <a:latin typeface="Calibri"/>
                <a:cs typeface="Calibri"/>
              </a:rPr>
              <a:t>	Cheap and easy wiring</a:t>
            </a:r>
          </a:p>
          <a:p>
            <a:pPr>
              <a:lnSpc>
                <a:spcPts val="3300"/>
              </a:lnSpc>
            </a:pPr>
            <a:endParaRPr lang="en-CA" sz="2795">
              <a:solidFill>
                <a:srgbClr val="000000"/>
              </a:solidFill>
            </a:endParaRPr>
          </a:p>
        </p:txBody>
      </p:sp>
      <p:sp>
        <p:nvSpPr>
          <p:cNvPr id="4" name="TextBox 4"/>
          <p:cNvSpPr txBox="1"/>
          <p:nvPr/>
        </p:nvSpPr>
        <p:spPr>
          <a:xfrm>
            <a:off x="546100" y="1612900"/>
            <a:ext cx="8597900" cy="5080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3220"/>
              </a:lnSpc>
            </a:pPr>
            <a:r>
              <a:rPr lang="en-CA" sz="2795" smtClean="0">
                <a:solidFill>
                  <a:srgbClr val="000000"/>
                </a:solidFill>
                <a:latin typeface="Arial"/>
                <a:cs typeface="Arial"/>
              </a:rPr>
              <a:t>•</a:t>
            </a:r>
            <a:r>
              <a:rPr lang="en-CA" sz="2795" smtClean="0">
                <a:solidFill>
                  <a:srgbClr val="000000"/>
                </a:solidFill>
                <a:latin typeface="Calibri"/>
                <a:cs typeface="Calibri"/>
              </a:rPr>
              <a:t>  Easy to fault detection</a:t>
            </a:r>
          </a:p>
          <a:p>
            <a:pPr>
              <a:lnSpc>
                <a:spcPts val="3220"/>
              </a:lnSpc>
            </a:pPr>
            <a:endParaRPr lang="en-CA" sz="2795">
              <a:solidFill>
                <a:srgbClr val="000000"/>
              </a:solidFill>
            </a:endParaRPr>
          </a:p>
        </p:txBody>
      </p:sp>
      <p:sp>
        <p:nvSpPr>
          <p:cNvPr id="5" name="TextBox 5"/>
          <p:cNvSpPr txBox="1"/>
          <p:nvPr/>
        </p:nvSpPr>
        <p:spPr>
          <a:xfrm>
            <a:off x="546100" y="2044700"/>
            <a:ext cx="8597900" cy="5080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3220"/>
              </a:lnSpc>
            </a:pPr>
            <a:r>
              <a:rPr lang="en-CA" sz="2798" smtClean="0">
                <a:solidFill>
                  <a:srgbClr val="000000"/>
                </a:solidFill>
                <a:latin typeface="Arial"/>
                <a:cs typeface="Arial"/>
              </a:rPr>
              <a:t>•</a:t>
            </a:r>
            <a:r>
              <a:rPr lang="en-CA" sz="2798" smtClean="0">
                <a:solidFill>
                  <a:srgbClr val="000000"/>
                </a:solidFill>
                <a:latin typeface="Calibri"/>
                <a:cs typeface="Calibri"/>
              </a:rPr>
              <a:t>  Easy to repair</a:t>
            </a:r>
          </a:p>
          <a:p>
            <a:pPr>
              <a:lnSpc>
                <a:spcPts val="3220"/>
              </a:lnSpc>
            </a:pPr>
            <a:endParaRPr lang="en-CA" sz="2798">
              <a:solidFill>
                <a:srgbClr val="000000"/>
              </a:solidFill>
            </a:endParaRPr>
          </a:p>
        </p:txBody>
      </p:sp>
      <p:sp>
        <p:nvSpPr>
          <p:cNvPr id="6" name="TextBox 6"/>
          <p:cNvSpPr txBox="1"/>
          <p:nvPr/>
        </p:nvSpPr>
        <p:spPr>
          <a:xfrm>
            <a:off x="546100" y="2451100"/>
            <a:ext cx="8597900" cy="9906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3400"/>
              </a:lnSpc>
            </a:pPr>
            <a:r>
              <a:rPr lang="en-CA" sz="2795" smtClean="0">
                <a:solidFill>
                  <a:srgbClr val="000000"/>
                </a:solidFill>
                <a:latin typeface="Arial"/>
                <a:cs typeface="Arial"/>
              </a:rPr>
              <a:t>•</a:t>
            </a:r>
            <a:r>
              <a:rPr lang="en-CA" sz="2795" smtClean="0">
                <a:solidFill>
                  <a:srgbClr val="000000"/>
                </a:solidFill>
                <a:latin typeface="Calibri"/>
                <a:cs typeface="Calibri"/>
              </a:rPr>
              <a:t>  Alteration and addition is easy.</a:t>
            </a:r>
            <a:r>
              <a:rPr lang="en-CA" sz="2795" smtClean="0">
                <a:solidFill>
                  <a:srgbClr val="000000"/>
                </a:solidFill>
                <a:latin typeface="Times New Roman"/>
              </a:rPr>
              <a:t/>
            </a:r>
            <a:br>
              <a:rPr lang="en-CA" sz="2795" smtClean="0">
                <a:solidFill>
                  <a:srgbClr val="000000"/>
                </a:solidFill>
                <a:latin typeface="Times New Roman"/>
              </a:rPr>
            </a:br>
            <a:r>
              <a:rPr lang="en-CA" sz="2805" b="1" smtClean="0">
                <a:solidFill>
                  <a:srgbClr val="E36C09"/>
                </a:solidFill>
                <a:latin typeface="Calibri Bold"/>
                <a:cs typeface="Calibri Bold"/>
              </a:rPr>
              <a:t>Disadvantages of Cleat Wiring</a:t>
            </a:r>
          </a:p>
          <a:p>
            <a:pPr>
              <a:lnSpc>
                <a:spcPts val="3400"/>
              </a:lnSpc>
            </a:pPr>
            <a:endParaRPr lang="en-CA" sz="2795">
              <a:solidFill>
                <a:srgbClr val="000000"/>
              </a:solidFill>
            </a:endParaRPr>
          </a:p>
        </p:txBody>
      </p:sp>
      <p:sp>
        <p:nvSpPr>
          <p:cNvPr id="7" name="TextBox 7"/>
          <p:cNvSpPr txBox="1"/>
          <p:nvPr/>
        </p:nvSpPr>
        <p:spPr>
          <a:xfrm>
            <a:off x="546100" y="3314700"/>
            <a:ext cx="8597900" cy="9779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3300"/>
              </a:lnSpc>
              <a:tabLst>
                <a:tab pos="457200" algn="l"/>
              </a:tabLst>
            </a:pPr>
            <a:r>
              <a:rPr lang="en-CA" sz="2795" smtClean="0">
                <a:solidFill>
                  <a:srgbClr val="000000"/>
                </a:solidFill>
                <a:latin typeface="Arial"/>
                <a:cs typeface="Arial"/>
              </a:rPr>
              <a:t>•</a:t>
            </a:r>
            <a:r>
              <a:rPr lang="en-CA" sz="2795" smtClean="0">
                <a:solidFill>
                  <a:srgbClr val="000000"/>
                </a:solidFill>
                <a:latin typeface="Calibri"/>
                <a:cs typeface="Calibri"/>
              </a:rPr>
              <a:t>  The disadvantages of this wiring are Bad</a:t>
            </a:r>
            <a:r>
              <a:rPr lang="en-CA" sz="2795" smtClean="0">
                <a:solidFill>
                  <a:srgbClr val="000000"/>
                </a:solidFill>
                <a:latin typeface="Times New Roman"/>
              </a:rPr>
              <a:t/>
            </a:r>
            <a:br>
              <a:rPr lang="en-CA" sz="2795" smtClean="0">
                <a:solidFill>
                  <a:srgbClr val="000000"/>
                </a:solidFill>
                <a:latin typeface="Times New Roman"/>
              </a:rPr>
            </a:br>
            <a:r>
              <a:rPr lang="en-CA" sz="2795" smtClean="0">
                <a:solidFill>
                  <a:srgbClr val="000000"/>
                </a:solidFill>
                <a:latin typeface="Calibri"/>
                <a:cs typeface="Calibri"/>
              </a:rPr>
              <a:t>	appearance</a:t>
            </a:r>
          </a:p>
          <a:p>
            <a:pPr>
              <a:lnSpc>
                <a:spcPts val="3300"/>
              </a:lnSpc>
            </a:pPr>
            <a:endParaRPr lang="en-CA" sz="2795">
              <a:solidFill>
                <a:srgbClr val="000000"/>
              </a:solidFill>
            </a:endParaRPr>
          </a:p>
        </p:txBody>
      </p:sp>
      <p:sp>
        <p:nvSpPr>
          <p:cNvPr id="8" name="TextBox 8"/>
          <p:cNvSpPr txBox="1"/>
          <p:nvPr/>
        </p:nvSpPr>
        <p:spPr>
          <a:xfrm>
            <a:off x="546100" y="4165600"/>
            <a:ext cx="8597900" cy="9779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3300"/>
              </a:lnSpc>
              <a:tabLst>
                <a:tab pos="457200" algn="l"/>
              </a:tabLst>
            </a:pPr>
            <a:r>
              <a:rPr lang="en-CA" sz="2795" smtClean="0">
                <a:solidFill>
                  <a:srgbClr val="000000"/>
                </a:solidFill>
                <a:latin typeface="Arial"/>
                <a:cs typeface="Arial"/>
              </a:rPr>
              <a:t>•</a:t>
            </a:r>
            <a:r>
              <a:rPr lang="en-CA" sz="2795" smtClean="0">
                <a:solidFill>
                  <a:srgbClr val="000000"/>
                </a:solidFill>
                <a:latin typeface="Calibri"/>
                <a:cs typeface="Calibri"/>
              </a:rPr>
              <a:t>  Exposed to weather to be affected by humidity,</a:t>
            </a:r>
            <a:r>
              <a:rPr lang="en-CA" sz="2795" smtClean="0">
                <a:solidFill>
                  <a:srgbClr val="000000"/>
                </a:solidFill>
                <a:latin typeface="Times New Roman"/>
              </a:rPr>
              <a:t/>
            </a:r>
            <a:br>
              <a:rPr lang="en-CA" sz="2795" smtClean="0">
                <a:solidFill>
                  <a:srgbClr val="000000"/>
                </a:solidFill>
                <a:latin typeface="Times New Roman"/>
              </a:rPr>
            </a:br>
            <a:r>
              <a:rPr lang="en-CA" sz="2795" smtClean="0">
                <a:solidFill>
                  <a:srgbClr val="000000"/>
                </a:solidFill>
                <a:latin typeface="Calibri"/>
                <a:cs typeface="Calibri"/>
              </a:rPr>
              <a:t>	rain, smoke, sunlight etc</a:t>
            </a:r>
          </a:p>
          <a:p>
            <a:pPr>
              <a:lnSpc>
                <a:spcPts val="3300"/>
              </a:lnSpc>
            </a:pPr>
            <a:endParaRPr lang="en-CA" sz="2795">
              <a:solidFill>
                <a:srgbClr val="000000"/>
              </a:solidFill>
            </a:endParaRPr>
          </a:p>
        </p:txBody>
      </p:sp>
      <p:sp>
        <p:nvSpPr>
          <p:cNvPr id="9" name="TextBox 9"/>
          <p:cNvSpPr txBox="1"/>
          <p:nvPr/>
        </p:nvSpPr>
        <p:spPr>
          <a:xfrm>
            <a:off x="546100" y="5029200"/>
            <a:ext cx="8597900" cy="5080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3220"/>
              </a:lnSpc>
            </a:pPr>
            <a:r>
              <a:rPr lang="en-CA" sz="2798" smtClean="0">
                <a:solidFill>
                  <a:srgbClr val="000000"/>
                </a:solidFill>
                <a:latin typeface="Arial"/>
                <a:cs typeface="Arial"/>
              </a:rPr>
              <a:t>•</a:t>
            </a:r>
            <a:r>
              <a:rPr lang="en-CA" sz="2798" smtClean="0">
                <a:solidFill>
                  <a:srgbClr val="000000"/>
                </a:solidFill>
                <a:latin typeface="Calibri"/>
                <a:cs typeface="Calibri"/>
              </a:rPr>
              <a:t>  Chances for shock or fire</a:t>
            </a:r>
          </a:p>
          <a:p>
            <a:pPr>
              <a:lnSpc>
                <a:spcPts val="3220"/>
              </a:lnSpc>
            </a:pPr>
            <a:endParaRPr lang="en-CA" sz="2798">
              <a:solidFill>
                <a:srgbClr val="000000"/>
              </a:solidFill>
            </a:endParaRPr>
          </a:p>
        </p:txBody>
      </p:sp>
      <p:sp>
        <p:nvSpPr>
          <p:cNvPr id="10" name="TextBox 10"/>
          <p:cNvSpPr txBox="1"/>
          <p:nvPr/>
        </p:nvSpPr>
        <p:spPr>
          <a:xfrm>
            <a:off x="546100" y="5461000"/>
            <a:ext cx="8597900" cy="5080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3220"/>
              </a:lnSpc>
            </a:pPr>
            <a:r>
              <a:rPr lang="en-CA" sz="2795" smtClean="0">
                <a:solidFill>
                  <a:srgbClr val="000000"/>
                </a:solidFill>
                <a:latin typeface="Arial"/>
                <a:cs typeface="Arial"/>
              </a:rPr>
              <a:t>•</a:t>
            </a:r>
            <a:r>
              <a:rPr lang="en-CA" sz="2795" smtClean="0">
                <a:solidFill>
                  <a:srgbClr val="000000"/>
                </a:solidFill>
                <a:latin typeface="Calibri"/>
                <a:cs typeface="Calibri"/>
              </a:rPr>
              <a:t>  Used in only 220V in low ambient temperature.</a:t>
            </a:r>
          </a:p>
          <a:p>
            <a:pPr>
              <a:lnSpc>
                <a:spcPts val="3220"/>
              </a:lnSpc>
            </a:pPr>
            <a:endParaRPr lang="en-CA" sz="2795">
              <a:solidFill>
                <a:srgbClr val="000000"/>
              </a:solidFill>
            </a:endParaRPr>
          </a:p>
        </p:txBody>
      </p:sp>
      <p:sp>
        <p:nvSpPr>
          <p:cNvPr id="11" name="TextBox 11"/>
          <p:cNvSpPr txBox="1"/>
          <p:nvPr/>
        </p:nvSpPr>
        <p:spPr>
          <a:xfrm>
            <a:off x="546100" y="5892800"/>
            <a:ext cx="8597900" cy="5080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3220"/>
              </a:lnSpc>
            </a:pPr>
            <a:r>
              <a:rPr lang="en-CA" sz="2795" smtClean="0">
                <a:solidFill>
                  <a:srgbClr val="000000"/>
                </a:solidFill>
                <a:latin typeface="Arial"/>
                <a:cs typeface="Arial"/>
              </a:rPr>
              <a:t>•</a:t>
            </a:r>
            <a:r>
              <a:rPr lang="en-CA" sz="2795" smtClean="0">
                <a:solidFill>
                  <a:srgbClr val="000000"/>
                </a:solidFill>
                <a:latin typeface="Calibri"/>
                <a:cs typeface="Calibri"/>
              </a:rPr>
              <a:t>  Not long lasting</a:t>
            </a:r>
          </a:p>
          <a:p>
            <a:pPr>
              <a:lnSpc>
                <a:spcPts val="3220"/>
              </a:lnSpc>
            </a:pPr>
            <a:endParaRPr lang="en-CA" sz="2795">
              <a:solidFill>
                <a:srgbClr val="000000"/>
              </a:solidFill>
            </a:endParaRPr>
          </a:p>
        </p:txBody>
      </p:sp>
      <p:sp>
        <p:nvSpPr>
          <p:cNvPr id="12" name="TextBox 12"/>
          <p:cNvSpPr txBox="1"/>
          <p:nvPr/>
        </p:nvSpPr>
        <p:spPr>
          <a:xfrm>
            <a:off x="546100" y="6350000"/>
            <a:ext cx="8597900" cy="5080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880"/>
              </a:lnSpc>
            </a:pPr>
            <a:r>
              <a:rPr lang="en-CA" sz="2795" smtClean="0">
                <a:solidFill>
                  <a:srgbClr val="000000"/>
                </a:solidFill>
                <a:latin typeface="Arial"/>
                <a:cs typeface="Arial"/>
              </a:rPr>
              <a:t>•</a:t>
            </a:r>
            <a:r>
              <a:rPr lang="en-CA" sz="2795" smtClean="0">
                <a:solidFill>
                  <a:srgbClr val="000000"/>
                </a:solidFill>
                <a:latin typeface="Calibri"/>
                <a:cs typeface="Calibri"/>
              </a:rPr>
              <a:t>  Sag happens</a:t>
            </a:r>
          </a:p>
          <a:p>
            <a:pPr>
              <a:lnSpc>
                <a:spcPts val="2880"/>
              </a:lnSpc>
            </a:pPr>
            <a:endParaRPr lang="en-CA" sz="2795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45300"/>
          </a:xfrm>
          <a:prstGeom prst="rect">
            <a:avLst/>
          </a:prstGeom>
        </p:spPr>
      </p:pic>
      <p:sp>
        <p:nvSpPr>
          <p:cNvPr id="8" name="TextBox 2"/>
          <p:cNvSpPr txBox="1"/>
          <p:nvPr/>
        </p:nvSpPr>
        <p:spPr>
          <a:xfrm>
            <a:off x="2984500" y="139700"/>
            <a:ext cx="6159500" cy="8382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4840"/>
              </a:lnSpc>
            </a:pPr>
            <a:r>
              <a:rPr lang="en-CA" sz="4414" b="1" smtClean="0">
                <a:solidFill>
                  <a:srgbClr val="E36C09"/>
                </a:solidFill>
                <a:latin typeface="Calibri Bold"/>
                <a:cs typeface="Calibri Bold"/>
              </a:rPr>
              <a:t>Casing Wiring</a:t>
            </a:r>
          </a:p>
          <a:p>
            <a:pPr>
              <a:lnSpc>
                <a:spcPts val="4840"/>
              </a:lnSpc>
            </a:pPr>
            <a:endParaRPr lang="en-CA" sz="4404">
              <a:solidFill>
                <a:srgbClr val="000000"/>
              </a:solidFill>
            </a:endParaRPr>
          </a:p>
        </p:txBody>
      </p:sp>
      <p:sp>
        <p:nvSpPr>
          <p:cNvPr id="3" name="TextBox 3"/>
          <p:cNvSpPr txBox="1"/>
          <p:nvPr/>
        </p:nvSpPr>
        <p:spPr>
          <a:xfrm>
            <a:off x="2387600" y="1181100"/>
            <a:ext cx="6756400" cy="5080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3220"/>
              </a:lnSpc>
            </a:pPr>
            <a:r>
              <a:rPr lang="en-CA" sz="2795" smtClean="0">
                <a:solidFill>
                  <a:srgbClr val="974707"/>
                </a:solidFill>
                <a:latin typeface="Calibri"/>
                <a:cs typeface="Calibri"/>
              </a:rPr>
              <a:t>WiringMaterial Used in Casing</a:t>
            </a:r>
          </a:p>
          <a:p>
            <a:pPr>
              <a:lnSpc>
                <a:spcPts val="3220"/>
              </a:lnSpc>
            </a:pPr>
            <a:endParaRPr lang="en-CA" sz="2795">
              <a:solidFill>
                <a:srgbClr val="000000"/>
              </a:solidFill>
            </a:endParaRPr>
          </a:p>
        </p:txBody>
      </p:sp>
      <p:sp>
        <p:nvSpPr>
          <p:cNvPr id="4" name="TextBox 4"/>
          <p:cNvSpPr txBox="1"/>
          <p:nvPr/>
        </p:nvSpPr>
        <p:spPr>
          <a:xfrm>
            <a:off x="546100" y="2197100"/>
            <a:ext cx="8597900" cy="5080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3220"/>
              </a:lnSpc>
            </a:pPr>
            <a:r>
              <a:rPr lang="en-CA" sz="2798" smtClean="0">
                <a:solidFill>
                  <a:srgbClr val="000000"/>
                </a:solidFill>
                <a:latin typeface="Arial"/>
                <a:cs typeface="Arial"/>
              </a:rPr>
              <a:t>•</a:t>
            </a:r>
            <a:r>
              <a:rPr lang="en-CA" sz="2798" smtClean="0">
                <a:solidFill>
                  <a:srgbClr val="000000"/>
                </a:solidFill>
                <a:latin typeface="Calibri"/>
                <a:cs typeface="Calibri"/>
              </a:rPr>
              <a:t> VIR or PVC insulated wires</a:t>
            </a:r>
          </a:p>
          <a:p>
            <a:pPr>
              <a:lnSpc>
                <a:spcPts val="3220"/>
              </a:lnSpc>
            </a:pPr>
            <a:endParaRPr lang="en-CA" sz="2798">
              <a:solidFill>
                <a:srgbClr val="000000"/>
              </a:solidFill>
            </a:endParaRPr>
          </a:p>
        </p:txBody>
      </p:sp>
      <p:sp>
        <p:nvSpPr>
          <p:cNvPr id="5" name="TextBox 5"/>
          <p:cNvSpPr txBox="1"/>
          <p:nvPr/>
        </p:nvSpPr>
        <p:spPr>
          <a:xfrm>
            <a:off x="546100" y="3225800"/>
            <a:ext cx="8597900" cy="5080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3220"/>
              </a:lnSpc>
            </a:pPr>
            <a:r>
              <a:rPr lang="en-CA" sz="2795" smtClean="0">
                <a:solidFill>
                  <a:srgbClr val="000000"/>
                </a:solidFill>
                <a:latin typeface="Arial"/>
                <a:cs typeface="Arial"/>
              </a:rPr>
              <a:t>•</a:t>
            </a:r>
            <a:r>
              <a:rPr lang="en-CA" sz="2795" smtClean="0">
                <a:solidFill>
                  <a:srgbClr val="000000"/>
                </a:solidFill>
                <a:latin typeface="Calibri"/>
                <a:cs typeface="Calibri"/>
              </a:rPr>
              <a:t> Casing Enclosure (made of wood or plastic)</a:t>
            </a:r>
          </a:p>
          <a:p>
            <a:pPr>
              <a:lnSpc>
                <a:spcPts val="3220"/>
              </a:lnSpc>
            </a:pPr>
            <a:endParaRPr lang="en-CA" sz="2795">
              <a:solidFill>
                <a:srgbClr val="000000"/>
              </a:solidFill>
            </a:endParaRPr>
          </a:p>
        </p:txBody>
      </p:sp>
      <p:sp>
        <p:nvSpPr>
          <p:cNvPr id="6" name="TextBox 6"/>
          <p:cNvSpPr txBox="1"/>
          <p:nvPr/>
        </p:nvSpPr>
        <p:spPr>
          <a:xfrm>
            <a:off x="546100" y="4254500"/>
            <a:ext cx="8597900" cy="5080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3220"/>
              </a:lnSpc>
            </a:pPr>
            <a:r>
              <a:rPr lang="en-CA" sz="2795" smtClean="0">
                <a:solidFill>
                  <a:srgbClr val="000000"/>
                </a:solidFill>
                <a:latin typeface="Arial"/>
                <a:cs typeface="Arial"/>
              </a:rPr>
              <a:t>•</a:t>
            </a:r>
            <a:r>
              <a:rPr lang="en-CA" sz="2795" smtClean="0">
                <a:solidFill>
                  <a:srgbClr val="000000"/>
                </a:solidFill>
                <a:latin typeface="Calibri"/>
                <a:cs typeface="Calibri"/>
              </a:rPr>
              <a:t> Capping (made of wood or plastic)</a:t>
            </a:r>
          </a:p>
          <a:p>
            <a:pPr>
              <a:lnSpc>
                <a:spcPts val="3220"/>
              </a:lnSpc>
            </a:pPr>
            <a:endParaRPr lang="en-CA" sz="2795">
              <a:solidFill>
                <a:srgbClr val="000000"/>
              </a:solidFill>
            </a:endParaRPr>
          </a:p>
        </p:txBody>
      </p:sp>
      <p:sp>
        <p:nvSpPr>
          <p:cNvPr id="7" name="TextBox 7"/>
          <p:cNvSpPr txBox="1"/>
          <p:nvPr/>
        </p:nvSpPr>
        <p:spPr>
          <a:xfrm>
            <a:off x="546100" y="5499100"/>
            <a:ext cx="8597900" cy="5080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3220"/>
              </a:lnSpc>
            </a:pPr>
            <a:r>
              <a:rPr lang="en-CA" sz="2795" smtClean="0">
                <a:solidFill>
                  <a:srgbClr val="000000"/>
                </a:solidFill>
                <a:latin typeface="Arial"/>
                <a:cs typeface="Arial"/>
              </a:rPr>
              <a:t>•</a:t>
            </a:r>
            <a:r>
              <a:rPr lang="en-CA" sz="2795" smtClean="0">
                <a:solidFill>
                  <a:srgbClr val="000000"/>
                </a:solidFill>
                <a:latin typeface="Calibri"/>
                <a:cs typeface="Calibri"/>
              </a:rPr>
              <a:t> Casing and capping joints.</a:t>
            </a:r>
          </a:p>
          <a:p>
            <a:pPr>
              <a:lnSpc>
                <a:spcPts val="3220"/>
              </a:lnSpc>
            </a:pPr>
            <a:endParaRPr lang="en-CA" sz="2795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45300"/>
          </a:xfrm>
          <a:prstGeom prst="rect">
            <a:avLst/>
          </a:prstGeom>
        </p:spPr>
      </p:pic>
      <p:sp>
        <p:nvSpPr>
          <p:cNvPr id="6" name="TextBox 2"/>
          <p:cNvSpPr txBox="1"/>
          <p:nvPr/>
        </p:nvSpPr>
        <p:spPr>
          <a:xfrm>
            <a:off x="1422400" y="495300"/>
            <a:ext cx="7721600" cy="8382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5060"/>
              </a:lnSpc>
            </a:pPr>
            <a:r>
              <a:rPr lang="en-CA" sz="4416" b="1" smtClean="0">
                <a:solidFill>
                  <a:srgbClr val="E36C09"/>
                </a:solidFill>
                <a:latin typeface="Calibri Bold"/>
                <a:cs typeface="Calibri Bold"/>
              </a:rPr>
              <a:t>Procedure of Casing Wiring</a:t>
            </a:r>
          </a:p>
          <a:p>
            <a:pPr>
              <a:lnSpc>
                <a:spcPts val="5060"/>
              </a:lnSpc>
            </a:pPr>
            <a:endParaRPr lang="en-CA" sz="4406">
              <a:solidFill>
                <a:srgbClr val="000000"/>
              </a:solidFill>
            </a:endParaRPr>
          </a:p>
        </p:txBody>
      </p:sp>
      <p:sp>
        <p:nvSpPr>
          <p:cNvPr id="3" name="TextBox 3"/>
          <p:cNvSpPr txBox="1"/>
          <p:nvPr/>
        </p:nvSpPr>
        <p:spPr>
          <a:xfrm>
            <a:off x="546100" y="1638300"/>
            <a:ext cx="8597900" cy="5080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3220"/>
              </a:lnSpc>
            </a:pPr>
            <a:r>
              <a:rPr lang="en-CA" sz="2795" smtClean="0">
                <a:solidFill>
                  <a:srgbClr val="000000"/>
                </a:solidFill>
                <a:latin typeface="Calibri"/>
                <a:cs typeface="Calibri"/>
              </a:rPr>
              <a:t>This kind of winding is very old fashioned. Generally</a:t>
            </a:r>
          </a:p>
          <a:p>
            <a:pPr>
              <a:lnSpc>
                <a:spcPts val="3220"/>
              </a:lnSpc>
            </a:pPr>
            <a:endParaRPr lang="en-CA" sz="2795">
              <a:solidFill>
                <a:srgbClr val="000000"/>
              </a:solidFill>
            </a:endParaRPr>
          </a:p>
        </p:txBody>
      </p:sp>
      <p:sp>
        <p:nvSpPr>
          <p:cNvPr id="4" name="TextBox 4"/>
          <p:cNvSpPr txBox="1"/>
          <p:nvPr/>
        </p:nvSpPr>
        <p:spPr>
          <a:xfrm>
            <a:off x="546100" y="2057400"/>
            <a:ext cx="8597900" cy="5080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3220"/>
              </a:lnSpc>
            </a:pPr>
            <a:r>
              <a:rPr lang="en-CA" sz="2798" smtClean="0">
                <a:solidFill>
                  <a:srgbClr val="000000"/>
                </a:solidFill>
                <a:latin typeface="Calibri"/>
                <a:cs typeface="Calibri"/>
              </a:rPr>
              <a:t>PVC or VIR insulated wires are carried through the</a:t>
            </a:r>
          </a:p>
          <a:p>
            <a:pPr>
              <a:lnSpc>
                <a:spcPts val="3220"/>
              </a:lnSpc>
            </a:pPr>
            <a:endParaRPr lang="en-CA" sz="2798">
              <a:solidFill>
                <a:srgbClr val="000000"/>
              </a:solidFill>
            </a:endParaRPr>
          </a:p>
        </p:txBody>
      </p:sp>
      <p:sp>
        <p:nvSpPr>
          <p:cNvPr id="5" name="TextBox 5"/>
          <p:cNvSpPr txBox="1"/>
          <p:nvPr/>
        </p:nvSpPr>
        <p:spPr>
          <a:xfrm>
            <a:off x="546100" y="2476500"/>
            <a:ext cx="8597900" cy="9779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3300"/>
              </a:lnSpc>
            </a:pPr>
            <a:r>
              <a:rPr lang="en-CA" sz="2795" smtClean="0">
                <a:solidFill>
                  <a:srgbClr val="000000"/>
                </a:solidFill>
                <a:latin typeface="Calibri"/>
                <a:cs typeface="Calibri"/>
              </a:rPr>
              <a:t>casing enclosure and capping is used to cover the</a:t>
            </a:r>
            <a:r>
              <a:rPr lang="en-CA" sz="2795" smtClean="0">
                <a:solidFill>
                  <a:srgbClr val="000000"/>
                </a:solidFill>
                <a:latin typeface="Times New Roman"/>
              </a:rPr>
              <a:t/>
            </a:r>
            <a:br>
              <a:rPr lang="en-CA" sz="2795" smtClean="0">
                <a:solidFill>
                  <a:srgbClr val="000000"/>
                </a:solidFill>
                <a:latin typeface="Times New Roman"/>
              </a:rPr>
            </a:br>
            <a:r>
              <a:rPr lang="en-CA" sz="2795" smtClean="0">
                <a:solidFill>
                  <a:srgbClr val="000000"/>
                </a:solidFill>
                <a:latin typeface="Calibri"/>
                <a:cs typeface="Calibri"/>
              </a:rPr>
              <a:t>casing.</a:t>
            </a:r>
          </a:p>
          <a:p>
            <a:pPr>
              <a:lnSpc>
                <a:spcPts val="3300"/>
              </a:lnSpc>
            </a:pPr>
            <a:endParaRPr lang="en-CA" sz="2795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45300"/>
          </a:xfrm>
          <a:prstGeom prst="rect">
            <a:avLst/>
          </a:prstGeom>
        </p:spPr>
      </p:pic>
      <p:sp>
        <p:nvSpPr>
          <p:cNvPr id="5" name="TextBox 2"/>
          <p:cNvSpPr txBox="1"/>
          <p:nvPr/>
        </p:nvSpPr>
        <p:spPr>
          <a:xfrm>
            <a:off x="2959100" y="495300"/>
            <a:ext cx="6184900" cy="8382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5060"/>
              </a:lnSpc>
            </a:pPr>
            <a:r>
              <a:rPr lang="en-CA" sz="4416" b="1" smtClean="0">
                <a:solidFill>
                  <a:srgbClr val="E36C09"/>
                </a:solidFill>
                <a:latin typeface="Calibri Bold"/>
                <a:cs typeface="Calibri Bold"/>
              </a:rPr>
              <a:t>Batten Wiring</a:t>
            </a:r>
          </a:p>
          <a:p>
            <a:pPr>
              <a:lnSpc>
                <a:spcPts val="5060"/>
              </a:lnSpc>
            </a:pPr>
            <a:endParaRPr lang="en-CA" sz="4406">
              <a:solidFill>
                <a:srgbClr val="000000"/>
              </a:solidFill>
            </a:endParaRPr>
          </a:p>
        </p:txBody>
      </p:sp>
      <p:sp>
        <p:nvSpPr>
          <p:cNvPr id="3" name="TextBox 3"/>
          <p:cNvSpPr txBox="1"/>
          <p:nvPr/>
        </p:nvSpPr>
        <p:spPr>
          <a:xfrm>
            <a:off x="254000" y="1460500"/>
            <a:ext cx="8890000" cy="26797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3360"/>
              </a:lnSpc>
            </a:pPr>
            <a:r>
              <a:rPr lang="en-CA" sz="2795" smtClean="0">
                <a:solidFill>
                  <a:srgbClr val="000000"/>
                </a:solidFill>
                <a:latin typeface="Calibri"/>
                <a:cs typeface="Calibri"/>
              </a:rPr>
              <a:t>Group of Single or double or three core cables are used</a:t>
            </a:r>
            <a:r>
              <a:rPr lang="en-CA" sz="2795" smtClean="0">
                <a:solidFill>
                  <a:srgbClr val="000000"/>
                </a:solidFill>
                <a:latin typeface="Times New Roman"/>
              </a:rPr>
              <a:t/>
            </a:r>
            <a:br>
              <a:rPr lang="en-CA" sz="2795" smtClean="0">
                <a:solidFill>
                  <a:srgbClr val="000000"/>
                </a:solidFill>
                <a:latin typeface="Times New Roman"/>
              </a:rPr>
            </a:br>
            <a:r>
              <a:rPr lang="en-CA" sz="2795" smtClean="0">
                <a:solidFill>
                  <a:srgbClr val="000000"/>
                </a:solidFill>
                <a:latin typeface="Calibri"/>
                <a:cs typeface="Calibri"/>
              </a:rPr>
              <a:t>to be laid on straight teak wooden batten. The cables are</a:t>
            </a:r>
            <a:r>
              <a:rPr lang="en-CA" sz="2795" smtClean="0">
                <a:solidFill>
                  <a:srgbClr val="000000"/>
                </a:solidFill>
                <a:latin typeface="Times New Roman"/>
              </a:rPr>
              <a:t/>
            </a:r>
            <a:br>
              <a:rPr lang="en-CA" sz="2795" smtClean="0">
                <a:solidFill>
                  <a:srgbClr val="000000"/>
                </a:solidFill>
                <a:latin typeface="Times New Roman"/>
              </a:rPr>
            </a:br>
            <a:r>
              <a:rPr lang="en-CA" sz="2795" smtClean="0">
                <a:solidFill>
                  <a:srgbClr val="000000"/>
                </a:solidFill>
                <a:latin typeface="Calibri"/>
                <a:cs typeface="Calibri"/>
              </a:rPr>
              <a:t>hold with help of tinned brass link clip or buckle clip.</a:t>
            </a:r>
            <a:r>
              <a:rPr lang="en-CA" sz="2795" smtClean="0">
                <a:solidFill>
                  <a:srgbClr val="000000"/>
                </a:solidFill>
                <a:latin typeface="Times New Roman"/>
              </a:rPr>
              <a:t/>
            </a:r>
            <a:br>
              <a:rPr lang="en-CA" sz="2795" smtClean="0">
                <a:solidFill>
                  <a:srgbClr val="000000"/>
                </a:solidFill>
                <a:latin typeface="Times New Roman"/>
              </a:rPr>
            </a:br>
            <a:r>
              <a:rPr lang="en-CA" sz="2795" smtClean="0">
                <a:solidFill>
                  <a:srgbClr val="000000"/>
                </a:solidFill>
                <a:latin typeface="Calibri"/>
                <a:cs typeface="Calibri"/>
              </a:rPr>
              <a:t>Brass pins are used to fix the buckle clips on the wooden</a:t>
            </a:r>
            <a:r>
              <a:rPr lang="en-CA" sz="2795" smtClean="0">
                <a:solidFill>
                  <a:srgbClr val="000000"/>
                </a:solidFill>
                <a:latin typeface="Times New Roman"/>
              </a:rPr>
              <a:t/>
            </a:r>
            <a:br>
              <a:rPr lang="en-CA" sz="2795" smtClean="0">
                <a:solidFill>
                  <a:srgbClr val="000000"/>
                </a:solidFill>
                <a:latin typeface="Times New Roman"/>
              </a:rPr>
            </a:br>
            <a:r>
              <a:rPr lang="en-CA" sz="2795" smtClean="0">
                <a:solidFill>
                  <a:srgbClr val="000000"/>
                </a:solidFill>
                <a:latin typeface="Calibri"/>
                <a:cs typeface="Calibri"/>
              </a:rPr>
              <a:t>batten. Buckle clips is fixed with brass pin on the wooden</a:t>
            </a:r>
            <a:r>
              <a:rPr lang="en-CA" sz="2795" smtClean="0">
                <a:solidFill>
                  <a:srgbClr val="000000"/>
                </a:solidFill>
                <a:latin typeface="Times New Roman"/>
              </a:rPr>
              <a:t/>
            </a:r>
            <a:br>
              <a:rPr lang="en-CA" sz="2795" smtClean="0">
                <a:solidFill>
                  <a:srgbClr val="000000"/>
                </a:solidFill>
                <a:latin typeface="Times New Roman"/>
              </a:rPr>
            </a:br>
            <a:r>
              <a:rPr lang="en-CA" sz="2795" smtClean="0">
                <a:solidFill>
                  <a:srgbClr val="000000"/>
                </a:solidFill>
                <a:latin typeface="Calibri"/>
                <a:cs typeface="Calibri"/>
              </a:rPr>
              <a:t>batten at an interval 10 cm for horizontal runs and 15 cm</a:t>
            </a:r>
          </a:p>
          <a:p>
            <a:pPr>
              <a:lnSpc>
                <a:spcPts val="3360"/>
              </a:lnSpc>
            </a:pPr>
            <a:endParaRPr lang="en-CA" sz="2795">
              <a:solidFill>
                <a:srgbClr val="000000"/>
              </a:solidFill>
            </a:endParaRPr>
          </a:p>
        </p:txBody>
      </p:sp>
      <p:sp>
        <p:nvSpPr>
          <p:cNvPr id="4" name="TextBox 4"/>
          <p:cNvSpPr txBox="1"/>
          <p:nvPr/>
        </p:nvSpPr>
        <p:spPr>
          <a:xfrm>
            <a:off x="254000" y="4025900"/>
            <a:ext cx="8890000" cy="5080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3220"/>
              </a:lnSpc>
            </a:pPr>
            <a:r>
              <a:rPr lang="en-CA" sz="2798" smtClean="0">
                <a:solidFill>
                  <a:srgbClr val="000000"/>
                </a:solidFill>
                <a:latin typeface="Calibri"/>
                <a:cs typeface="Calibri"/>
              </a:rPr>
              <a:t>for vertical runs.</a:t>
            </a:r>
          </a:p>
          <a:p>
            <a:pPr>
              <a:lnSpc>
                <a:spcPts val="3220"/>
              </a:lnSpc>
            </a:pPr>
            <a:endParaRPr lang="en-CA" sz="2798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45300"/>
          </a:xfrm>
          <a:prstGeom prst="rect">
            <a:avLst/>
          </a:prstGeom>
        </p:spPr>
      </p:pic>
      <p:sp>
        <p:nvSpPr>
          <p:cNvPr id="11" name="TextBox 2"/>
          <p:cNvSpPr txBox="1"/>
          <p:nvPr/>
        </p:nvSpPr>
        <p:spPr>
          <a:xfrm>
            <a:off x="1257300" y="469900"/>
            <a:ext cx="7886700" cy="5080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3220"/>
              </a:lnSpc>
            </a:pPr>
            <a:r>
              <a:rPr lang="en-CA" sz="2666" b="1" spc="-10" smtClean="0">
                <a:solidFill>
                  <a:srgbClr val="E36C09"/>
                </a:solidFill>
                <a:latin typeface="Calibri Bold"/>
                <a:cs typeface="Calibri Bold"/>
              </a:rPr>
              <a:t>Advantages of Batten Wiring</a:t>
            </a:r>
          </a:p>
          <a:p>
            <a:pPr>
              <a:lnSpc>
                <a:spcPts val="3220"/>
              </a:lnSpc>
            </a:pPr>
            <a:endParaRPr lang="en-CA" sz="2795">
              <a:solidFill>
                <a:srgbClr val="000000"/>
              </a:solidFill>
            </a:endParaRPr>
          </a:p>
        </p:txBody>
      </p:sp>
      <p:sp>
        <p:nvSpPr>
          <p:cNvPr id="3" name="TextBox 3"/>
          <p:cNvSpPr txBox="1"/>
          <p:nvPr/>
        </p:nvSpPr>
        <p:spPr>
          <a:xfrm>
            <a:off x="1257300" y="876300"/>
            <a:ext cx="7886700" cy="9906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3400"/>
              </a:lnSpc>
            </a:pPr>
            <a:r>
              <a:rPr lang="en-CA" sz="2656" smtClean="0">
                <a:solidFill>
                  <a:srgbClr val="000000"/>
                </a:solidFill>
                <a:latin typeface="Calibri"/>
                <a:cs typeface="Calibri"/>
              </a:rPr>
              <a:t>The advantages of this kind of wiring are given</a:t>
            </a:r>
            <a:r>
              <a:rPr lang="en-CA" sz="2795" smtClean="0">
                <a:solidFill>
                  <a:srgbClr val="000000"/>
                </a:solidFill>
                <a:latin typeface="Times New Roman"/>
              </a:rPr>
              <a:t/>
            </a:r>
            <a:br>
              <a:rPr lang="en-CA" sz="2795" smtClean="0">
                <a:solidFill>
                  <a:srgbClr val="000000"/>
                </a:solidFill>
                <a:latin typeface="Times New Roman"/>
              </a:rPr>
            </a:br>
            <a:r>
              <a:rPr lang="en-CA" sz="2656" spc="-10" smtClean="0">
                <a:solidFill>
                  <a:srgbClr val="000000"/>
                </a:solidFill>
                <a:latin typeface="Calibri"/>
                <a:cs typeface="Calibri"/>
              </a:rPr>
              <a:t>below.</a:t>
            </a:r>
          </a:p>
          <a:p>
            <a:pPr>
              <a:lnSpc>
                <a:spcPts val="3400"/>
              </a:lnSpc>
            </a:pPr>
            <a:endParaRPr lang="en-CA" sz="2795">
              <a:solidFill>
                <a:srgbClr val="000000"/>
              </a:solidFill>
            </a:endParaRPr>
          </a:p>
        </p:txBody>
      </p:sp>
      <p:sp>
        <p:nvSpPr>
          <p:cNvPr id="4" name="TextBox 4"/>
          <p:cNvSpPr txBox="1"/>
          <p:nvPr/>
        </p:nvSpPr>
        <p:spPr>
          <a:xfrm>
            <a:off x="1257300" y="1727200"/>
            <a:ext cx="7886700" cy="9906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3400"/>
              </a:lnSpc>
            </a:pPr>
            <a:r>
              <a:rPr lang="en-CA" sz="2658" spc="-10" smtClean="0">
                <a:solidFill>
                  <a:srgbClr val="000000"/>
                </a:solidFill>
                <a:latin typeface="Arial Unicode MS"/>
                <a:cs typeface="Arial Unicode MS"/>
              </a:rPr>
              <a:t></a:t>
            </a:r>
            <a:r>
              <a:rPr lang="en-CA" sz="2658" spc="-10" smtClean="0">
                <a:solidFill>
                  <a:srgbClr val="000000"/>
                </a:solidFill>
                <a:latin typeface="Calibri"/>
                <a:cs typeface="Calibri"/>
              </a:rPr>
              <a:t>Cheap in material cost</a:t>
            </a:r>
            <a:r>
              <a:rPr lang="en-CA" sz="2795" smtClean="0">
                <a:solidFill>
                  <a:srgbClr val="000000"/>
                </a:solidFill>
                <a:latin typeface="Times New Roman"/>
              </a:rPr>
              <a:t/>
            </a:r>
            <a:br>
              <a:rPr lang="en-CA" sz="2795" smtClean="0">
                <a:solidFill>
                  <a:srgbClr val="000000"/>
                </a:solidFill>
                <a:latin typeface="Times New Roman"/>
              </a:rPr>
            </a:br>
            <a:r>
              <a:rPr lang="en-CA" sz="2656" spc="-10" smtClean="0">
                <a:solidFill>
                  <a:srgbClr val="000000"/>
                </a:solidFill>
                <a:latin typeface="Arial Unicode MS"/>
                <a:cs typeface="Arial Unicode MS"/>
              </a:rPr>
              <a:t></a:t>
            </a:r>
            <a:r>
              <a:rPr lang="en-CA" sz="2656" spc="-10" smtClean="0">
                <a:solidFill>
                  <a:srgbClr val="000000"/>
                </a:solidFill>
                <a:latin typeface="Calibri"/>
                <a:cs typeface="Calibri"/>
              </a:rPr>
              <a:t>Easy installation</a:t>
            </a:r>
          </a:p>
          <a:p>
            <a:pPr>
              <a:lnSpc>
                <a:spcPts val="3400"/>
              </a:lnSpc>
            </a:pPr>
            <a:endParaRPr lang="en-CA" sz="2795">
              <a:solidFill>
                <a:srgbClr val="000000"/>
              </a:solidFill>
            </a:endParaRPr>
          </a:p>
        </p:txBody>
      </p:sp>
      <p:sp>
        <p:nvSpPr>
          <p:cNvPr id="5" name="TextBox 5"/>
          <p:cNvSpPr txBox="1"/>
          <p:nvPr/>
        </p:nvSpPr>
        <p:spPr>
          <a:xfrm>
            <a:off x="1257300" y="2590800"/>
            <a:ext cx="7886700" cy="9779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3300"/>
              </a:lnSpc>
            </a:pPr>
            <a:r>
              <a:rPr lang="en-CA" sz="2656" spc="-10" smtClean="0">
                <a:solidFill>
                  <a:srgbClr val="000000"/>
                </a:solidFill>
                <a:latin typeface="Arial Unicode MS"/>
                <a:cs typeface="Arial Unicode MS"/>
              </a:rPr>
              <a:t></a:t>
            </a:r>
            <a:r>
              <a:rPr lang="en-CA" sz="2656" spc="-10" smtClean="0">
                <a:solidFill>
                  <a:srgbClr val="000000"/>
                </a:solidFill>
                <a:latin typeface="Calibri"/>
                <a:cs typeface="Calibri"/>
              </a:rPr>
              <a:t>Appearance is better.</a:t>
            </a:r>
            <a:r>
              <a:rPr lang="en-CA" sz="2795" smtClean="0">
                <a:solidFill>
                  <a:srgbClr val="000000"/>
                </a:solidFill>
                <a:latin typeface="Times New Roman"/>
              </a:rPr>
              <a:t/>
            </a:r>
            <a:br>
              <a:rPr lang="en-CA" sz="2795" smtClean="0">
                <a:solidFill>
                  <a:srgbClr val="000000"/>
                </a:solidFill>
                <a:latin typeface="Times New Roman"/>
              </a:rPr>
            </a:br>
            <a:r>
              <a:rPr lang="en-CA" sz="2656" spc="-10" smtClean="0">
                <a:solidFill>
                  <a:srgbClr val="000000"/>
                </a:solidFill>
                <a:latin typeface="Arial Unicode MS"/>
                <a:cs typeface="Arial Unicode MS"/>
              </a:rPr>
              <a:t></a:t>
            </a:r>
            <a:r>
              <a:rPr lang="en-CA" sz="2656" spc="-10" smtClean="0">
                <a:solidFill>
                  <a:srgbClr val="000000"/>
                </a:solidFill>
                <a:latin typeface="Calibri"/>
                <a:cs typeface="Calibri"/>
              </a:rPr>
              <a:t>Customization is easy</a:t>
            </a:r>
          </a:p>
          <a:p>
            <a:pPr>
              <a:lnSpc>
                <a:spcPts val="3300"/>
              </a:lnSpc>
            </a:pPr>
            <a:endParaRPr lang="en-CA" sz="2795">
              <a:solidFill>
                <a:srgbClr val="000000"/>
              </a:solidFill>
            </a:endParaRPr>
          </a:p>
        </p:txBody>
      </p:sp>
      <p:sp>
        <p:nvSpPr>
          <p:cNvPr id="6" name="TextBox 6"/>
          <p:cNvSpPr txBox="1"/>
          <p:nvPr/>
        </p:nvSpPr>
        <p:spPr>
          <a:xfrm>
            <a:off x="1257300" y="3454400"/>
            <a:ext cx="7886700" cy="5080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3220"/>
              </a:lnSpc>
            </a:pPr>
            <a:r>
              <a:rPr lang="en-CA" sz="2656" spc="-10" smtClean="0">
                <a:solidFill>
                  <a:srgbClr val="000000"/>
                </a:solidFill>
                <a:latin typeface="Arial Unicode MS"/>
                <a:cs typeface="Arial Unicode MS"/>
              </a:rPr>
              <a:t></a:t>
            </a:r>
            <a:r>
              <a:rPr lang="en-CA" sz="2656" spc="-10" smtClean="0">
                <a:solidFill>
                  <a:srgbClr val="000000"/>
                </a:solidFill>
                <a:latin typeface="Calibri"/>
                <a:cs typeface="Calibri"/>
              </a:rPr>
              <a:t>Less chance of leakage current</a:t>
            </a:r>
          </a:p>
          <a:p>
            <a:pPr>
              <a:lnSpc>
                <a:spcPts val="3220"/>
              </a:lnSpc>
            </a:pPr>
            <a:endParaRPr lang="en-CA" sz="2795">
              <a:solidFill>
                <a:srgbClr val="000000"/>
              </a:solidFill>
            </a:endParaRPr>
          </a:p>
        </p:txBody>
      </p:sp>
      <p:sp>
        <p:nvSpPr>
          <p:cNvPr id="7" name="TextBox 7"/>
          <p:cNvSpPr txBox="1"/>
          <p:nvPr/>
        </p:nvSpPr>
        <p:spPr>
          <a:xfrm>
            <a:off x="1257300" y="4191000"/>
            <a:ext cx="7886700" cy="5080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3220"/>
              </a:lnSpc>
            </a:pPr>
            <a:r>
              <a:rPr lang="en-CA" sz="2656" spc="-10" smtClean="0">
                <a:solidFill>
                  <a:srgbClr val="E36C09"/>
                </a:solidFill>
                <a:latin typeface="Arial Unicode MS"/>
                <a:cs typeface="Arial Unicode MS"/>
              </a:rPr>
              <a:t></a:t>
            </a:r>
            <a:r>
              <a:rPr lang="en-CA" sz="2666" b="1" spc="-10" smtClean="0">
                <a:solidFill>
                  <a:srgbClr val="E36C09"/>
                </a:solidFill>
                <a:latin typeface="Calibri Bold"/>
                <a:cs typeface="Calibri Bold"/>
              </a:rPr>
              <a:t>Disadvantages of Batten Wiring</a:t>
            </a:r>
          </a:p>
          <a:p>
            <a:pPr>
              <a:lnSpc>
                <a:spcPts val="3220"/>
              </a:lnSpc>
            </a:pPr>
            <a:endParaRPr lang="en-CA" sz="2795">
              <a:solidFill>
                <a:srgbClr val="000000"/>
              </a:solidFill>
            </a:endParaRPr>
          </a:p>
        </p:txBody>
      </p:sp>
      <p:sp>
        <p:nvSpPr>
          <p:cNvPr id="8" name="TextBox 8"/>
          <p:cNvSpPr txBox="1"/>
          <p:nvPr/>
        </p:nvSpPr>
        <p:spPr>
          <a:xfrm>
            <a:off x="1257300" y="4737100"/>
            <a:ext cx="7886700" cy="5080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3220"/>
              </a:lnSpc>
            </a:pPr>
            <a:r>
              <a:rPr lang="en-CA" sz="2658" spc="-10" smtClean="0">
                <a:solidFill>
                  <a:srgbClr val="000000"/>
                </a:solidFill>
                <a:latin typeface="Arial Unicode MS"/>
                <a:cs typeface="Arial Unicode MS"/>
              </a:rPr>
              <a:t></a:t>
            </a:r>
            <a:r>
              <a:rPr lang="en-CA" sz="2658" spc="-10" smtClean="0">
                <a:solidFill>
                  <a:srgbClr val="000000"/>
                </a:solidFill>
                <a:latin typeface="Calibri"/>
                <a:cs typeface="Calibri"/>
              </a:rPr>
              <a:t> Not suitable for outdoor wiring</a:t>
            </a:r>
          </a:p>
          <a:p>
            <a:pPr>
              <a:lnSpc>
                <a:spcPts val="3220"/>
              </a:lnSpc>
            </a:pPr>
            <a:endParaRPr lang="en-CA" sz="2798">
              <a:solidFill>
                <a:srgbClr val="000000"/>
              </a:solidFill>
            </a:endParaRPr>
          </a:p>
        </p:txBody>
      </p:sp>
      <p:sp>
        <p:nvSpPr>
          <p:cNvPr id="9" name="TextBox 9"/>
          <p:cNvSpPr txBox="1"/>
          <p:nvPr/>
        </p:nvSpPr>
        <p:spPr>
          <a:xfrm>
            <a:off x="1257300" y="5143500"/>
            <a:ext cx="7886700" cy="9906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3400"/>
              </a:lnSpc>
            </a:pPr>
            <a:r>
              <a:rPr lang="en-CA" sz="2656" spc="-10" smtClean="0">
                <a:solidFill>
                  <a:srgbClr val="000000"/>
                </a:solidFill>
                <a:latin typeface="Arial Unicode MS"/>
                <a:cs typeface="Arial Unicode MS"/>
              </a:rPr>
              <a:t></a:t>
            </a:r>
            <a:r>
              <a:rPr lang="en-CA" sz="2656" spc="-10" smtClean="0">
                <a:solidFill>
                  <a:srgbClr val="000000"/>
                </a:solidFill>
                <a:latin typeface="Calibri"/>
                <a:cs typeface="Calibri"/>
              </a:rPr>
              <a:t>Humidity, smoke, steam etc directly affect</a:t>
            </a:r>
            <a:r>
              <a:rPr lang="en-CA" sz="2795" smtClean="0">
                <a:solidFill>
                  <a:srgbClr val="000000"/>
                </a:solidFill>
                <a:latin typeface="Times New Roman"/>
              </a:rPr>
              <a:t/>
            </a:r>
            <a:br>
              <a:rPr lang="en-CA" sz="2795" smtClean="0">
                <a:solidFill>
                  <a:srgbClr val="000000"/>
                </a:solidFill>
                <a:latin typeface="Times New Roman"/>
              </a:rPr>
            </a:br>
            <a:r>
              <a:rPr lang="en-CA" sz="2656" spc="-10" smtClean="0">
                <a:solidFill>
                  <a:srgbClr val="000000"/>
                </a:solidFill>
                <a:latin typeface="Calibri"/>
                <a:cs typeface="Calibri"/>
              </a:rPr>
              <a:t>on wires.</a:t>
            </a:r>
          </a:p>
          <a:p>
            <a:pPr>
              <a:lnSpc>
                <a:spcPts val="3400"/>
              </a:lnSpc>
            </a:pPr>
            <a:endParaRPr lang="en-CA" sz="2795">
              <a:solidFill>
                <a:srgbClr val="000000"/>
              </a:solidFill>
            </a:endParaRPr>
          </a:p>
        </p:txBody>
      </p:sp>
      <p:sp>
        <p:nvSpPr>
          <p:cNvPr id="10" name="TextBox 10"/>
          <p:cNvSpPr txBox="1"/>
          <p:nvPr/>
        </p:nvSpPr>
        <p:spPr>
          <a:xfrm>
            <a:off x="1257300" y="5994400"/>
            <a:ext cx="7886700" cy="9906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3400"/>
              </a:lnSpc>
            </a:pPr>
            <a:r>
              <a:rPr lang="en-CA" sz="2656" spc="-10" smtClean="0">
                <a:solidFill>
                  <a:srgbClr val="000000"/>
                </a:solidFill>
                <a:latin typeface="Arial Unicode MS"/>
                <a:cs typeface="Arial Unicode MS"/>
              </a:rPr>
              <a:t></a:t>
            </a:r>
            <a:r>
              <a:rPr lang="en-CA" sz="2656" spc="-10" smtClean="0">
                <a:solidFill>
                  <a:srgbClr val="000000"/>
                </a:solidFill>
                <a:latin typeface="Calibri"/>
                <a:cs typeface="Calibri"/>
              </a:rPr>
              <a:t>Heavy wires are not recommended for this</a:t>
            </a:r>
            <a:r>
              <a:rPr lang="en-CA" sz="2795" smtClean="0">
                <a:solidFill>
                  <a:srgbClr val="000000"/>
                </a:solidFill>
                <a:latin typeface="Times New Roman"/>
              </a:rPr>
              <a:t/>
            </a:r>
            <a:br>
              <a:rPr lang="en-CA" sz="2795" smtClean="0">
                <a:solidFill>
                  <a:srgbClr val="000000"/>
                </a:solidFill>
                <a:latin typeface="Times New Roman"/>
              </a:rPr>
            </a:br>
            <a:r>
              <a:rPr lang="en-CA" sz="2656" spc="-10" smtClean="0">
                <a:solidFill>
                  <a:srgbClr val="000000"/>
                </a:solidFill>
                <a:latin typeface="Calibri"/>
                <a:cs typeface="Calibri"/>
              </a:rPr>
              <a:t>wiring scheme.</a:t>
            </a:r>
          </a:p>
          <a:p>
            <a:pPr>
              <a:lnSpc>
                <a:spcPts val="3400"/>
              </a:lnSpc>
            </a:pPr>
            <a:endParaRPr lang="en-CA" sz="2795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666</Words>
  <Application>Microsoft Office PowerPoint</Application>
  <PresentationFormat>On-screen Show (4:3)</PresentationFormat>
  <Paragraphs>86</Paragraphs>
  <Slides>17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Office Theme</vt:lpstr>
      <vt:lpstr>ESTIMATING AND COSTING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Investintech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ESTIMATING AND COSTING</dc:title>
  <dc:creator>A2E_Engine</dc:creator>
  <cp:lastModifiedBy>dell</cp:lastModifiedBy>
  <cp:revision>1</cp:revision>
  <dcterms:created xsi:type="dcterms:W3CDTF">2018-09-21T01:15:22Z</dcterms:created>
  <dcterms:modified xsi:type="dcterms:W3CDTF">2019-08-22T06:10:37Z</dcterms:modified>
</cp:coreProperties>
</file>