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8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22-Aug-19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INSTUMENTATION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Submitted To:-                                                Submitted by                                                              Mr. Manish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Aggarwal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Mr.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Lokesh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H.O.D Electrical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132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2029409"/>
            <a:ext cx="7873365" cy="4328160"/>
          </a:xfrm>
          <a:prstGeom prst="rect">
            <a:avLst/>
          </a:prstGeom>
        </p:spPr>
        <p:txBody>
          <a:bodyPr vert="horz" wrap="square" lIns="0" tIns="65404" rIns="0" bIns="0" rtlCol="0">
            <a:spAutoFit/>
          </a:bodyPr>
          <a:lstStyle/>
          <a:p>
            <a:pPr marL="287020" marR="62865" indent="-274320">
              <a:lnSpc>
                <a:spcPct val="80000"/>
              </a:lnSpc>
              <a:spcBef>
                <a:spcPts val="515"/>
              </a:spcBef>
              <a:buClr>
                <a:srgbClr val="30B6FC"/>
              </a:buClr>
              <a:buFont typeface="Symbol"/>
              <a:buChar char=""/>
              <a:tabLst>
                <a:tab pos="287020" algn="l"/>
                <a:tab pos="287655" algn="l"/>
              </a:tabLst>
            </a:pP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In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65" dirty="0">
                <a:solidFill>
                  <a:srgbClr val="073D86"/>
                </a:solidFill>
                <a:latin typeface="Arial"/>
                <a:cs typeface="Arial"/>
              </a:rPr>
              <a:t>physics,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a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force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is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65" dirty="0">
                <a:solidFill>
                  <a:srgbClr val="073D86"/>
                </a:solidFill>
                <a:latin typeface="Arial"/>
                <a:cs typeface="Arial"/>
              </a:rPr>
              <a:t>any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interaction</a:t>
            </a:r>
            <a:r>
              <a:rPr sz="1700" spc="-9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20" dirty="0">
                <a:solidFill>
                  <a:srgbClr val="073D86"/>
                </a:solidFill>
                <a:latin typeface="Arial"/>
                <a:cs typeface="Arial"/>
              </a:rPr>
              <a:t>that,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when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unopposed,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20" dirty="0">
                <a:solidFill>
                  <a:srgbClr val="073D86"/>
                </a:solidFill>
                <a:latin typeface="Arial"/>
                <a:cs typeface="Arial"/>
              </a:rPr>
              <a:t>will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change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073D86"/>
                </a:solidFill>
                <a:latin typeface="Arial"/>
                <a:cs typeface="Arial"/>
              </a:rPr>
              <a:t>motion 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an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object. </a:t>
            </a:r>
            <a:r>
              <a:rPr sz="1700" spc="-85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force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can </a:t>
            </a:r>
            <a:r>
              <a:rPr sz="1700" spc="-90" dirty="0">
                <a:solidFill>
                  <a:srgbClr val="073D86"/>
                </a:solidFill>
                <a:latin typeface="Arial"/>
                <a:cs typeface="Arial"/>
              </a:rPr>
              <a:t>cause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an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object </a:t>
            </a:r>
            <a:r>
              <a:rPr sz="1700" spc="40" dirty="0">
                <a:solidFill>
                  <a:srgbClr val="073D86"/>
                </a:solidFill>
                <a:latin typeface="Arial"/>
                <a:cs typeface="Arial"/>
              </a:rPr>
              <a:t>with 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mass </a:t>
            </a:r>
            <a:r>
              <a:rPr sz="1700" spc="70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1700" spc="-60" dirty="0">
                <a:solidFill>
                  <a:srgbClr val="073D86"/>
                </a:solidFill>
                <a:latin typeface="Arial"/>
                <a:cs typeface="Arial"/>
              </a:rPr>
              <a:t>change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its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velocity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(which 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includes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begin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moving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25" dirty="0">
                <a:solidFill>
                  <a:srgbClr val="073D86"/>
                </a:solidFill>
                <a:latin typeface="Arial"/>
                <a:cs typeface="Arial"/>
              </a:rPr>
              <a:t>from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a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state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rest),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i.e.,</a:t>
            </a:r>
            <a:r>
              <a:rPr sz="17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accelerate.</a:t>
            </a:r>
            <a:r>
              <a:rPr sz="17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Force</a:t>
            </a:r>
            <a:r>
              <a:rPr sz="1700" spc="-9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can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60" dirty="0">
                <a:solidFill>
                  <a:srgbClr val="073D86"/>
                </a:solidFill>
                <a:latin typeface="Arial"/>
                <a:cs typeface="Arial"/>
              </a:rPr>
              <a:t>also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be 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described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" dirty="0">
                <a:solidFill>
                  <a:srgbClr val="073D86"/>
                </a:solidFill>
                <a:latin typeface="Arial"/>
                <a:cs typeface="Arial"/>
              </a:rPr>
              <a:t>intuitively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as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push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20" dirty="0">
                <a:solidFill>
                  <a:srgbClr val="073D86"/>
                </a:solidFill>
                <a:latin typeface="Arial"/>
                <a:cs typeface="Arial"/>
              </a:rPr>
              <a:t>or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pull.</a:t>
            </a:r>
            <a:r>
              <a:rPr sz="17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85" dirty="0">
                <a:solidFill>
                  <a:srgbClr val="073D86"/>
                </a:solidFill>
                <a:latin typeface="Arial"/>
                <a:cs typeface="Arial"/>
              </a:rPr>
              <a:t>A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force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90" dirty="0">
                <a:solidFill>
                  <a:srgbClr val="073D86"/>
                </a:solidFill>
                <a:latin typeface="Arial"/>
                <a:cs typeface="Arial"/>
              </a:rPr>
              <a:t>has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30" dirty="0">
                <a:solidFill>
                  <a:srgbClr val="073D86"/>
                </a:solidFill>
                <a:latin typeface="Arial"/>
                <a:cs typeface="Arial"/>
              </a:rPr>
              <a:t>both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magnitude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and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direction, 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making </a:t>
            </a:r>
            <a:r>
              <a:rPr sz="1700" spc="65" dirty="0">
                <a:solidFill>
                  <a:srgbClr val="073D86"/>
                </a:solidFill>
                <a:latin typeface="Arial"/>
                <a:cs typeface="Arial"/>
              </a:rPr>
              <a:t>it 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vector quantity. </a:t>
            </a:r>
            <a:r>
              <a:rPr sz="1700" spc="65" dirty="0">
                <a:solidFill>
                  <a:srgbClr val="073D86"/>
                </a:solidFill>
                <a:latin typeface="Arial"/>
                <a:cs typeface="Arial"/>
              </a:rPr>
              <a:t>It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measured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in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700" spc="-135" dirty="0">
                <a:solidFill>
                  <a:srgbClr val="073D86"/>
                </a:solidFill>
                <a:latin typeface="Arial"/>
                <a:cs typeface="Arial"/>
              </a:rPr>
              <a:t>SI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unit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newtons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and 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represented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by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36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0" dirty="0">
                <a:solidFill>
                  <a:srgbClr val="073D86"/>
                </a:solidFill>
                <a:latin typeface="Arial"/>
                <a:cs typeface="Arial"/>
              </a:rPr>
              <a:t>symbol </a:t>
            </a:r>
            <a:r>
              <a:rPr sz="1700" spc="-130" dirty="0">
                <a:solidFill>
                  <a:srgbClr val="073D86"/>
                </a:solidFill>
                <a:latin typeface="Arial"/>
                <a:cs typeface="Arial"/>
              </a:rPr>
              <a:t>F.</a:t>
            </a:r>
            <a:endParaRPr sz="1700">
              <a:latin typeface="Arial"/>
              <a:cs typeface="Arial"/>
            </a:endParaRPr>
          </a:p>
          <a:p>
            <a:pPr marL="287020" marR="5080" indent="-274320">
              <a:lnSpc>
                <a:spcPct val="80000"/>
              </a:lnSpc>
              <a:spcBef>
                <a:spcPts val="405"/>
              </a:spcBef>
              <a:buClr>
                <a:srgbClr val="30B6FC"/>
              </a:buClr>
              <a:buFont typeface="Symbol"/>
              <a:buChar char=""/>
              <a:tabLst>
                <a:tab pos="287020" algn="l"/>
                <a:tab pos="287655" algn="l"/>
              </a:tabLst>
            </a:pPr>
            <a:r>
              <a:rPr sz="1700" spc="-9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original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25" dirty="0">
                <a:solidFill>
                  <a:srgbClr val="073D86"/>
                </a:solidFill>
                <a:latin typeface="Arial"/>
                <a:cs typeface="Arial"/>
              </a:rPr>
              <a:t>form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Newton's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second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law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states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35" dirty="0">
                <a:solidFill>
                  <a:srgbClr val="073D86"/>
                </a:solidFill>
                <a:latin typeface="Arial"/>
                <a:cs typeface="Arial"/>
              </a:rPr>
              <a:t>that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net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force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acting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upon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65" dirty="0">
                <a:solidFill>
                  <a:srgbClr val="073D86"/>
                </a:solidFill>
                <a:latin typeface="Arial"/>
                <a:cs typeface="Arial"/>
              </a:rPr>
              <a:t>an 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object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is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equal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rate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at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which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its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momentum</a:t>
            </a:r>
            <a:r>
              <a:rPr sz="17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changes</a:t>
            </a:r>
            <a:r>
              <a:rPr sz="17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40" dirty="0">
                <a:solidFill>
                  <a:srgbClr val="073D86"/>
                </a:solidFill>
                <a:latin typeface="Arial"/>
                <a:cs typeface="Arial"/>
              </a:rPr>
              <a:t>with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time.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073D86"/>
                </a:solidFill>
                <a:latin typeface="Arial"/>
                <a:cs typeface="Arial"/>
              </a:rPr>
              <a:t>If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mass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 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object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is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constant,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this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law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implies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35" dirty="0">
                <a:solidFill>
                  <a:srgbClr val="073D86"/>
                </a:solidFill>
                <a:latin typeface="Arial"/>
                <a:cs typeface="Arial"/>
              </a:rPr>
              <a:t>that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acceleration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an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object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is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directly  </a:t>
            </a:r>
            <a:r>
              <a:rPr sz="1700" spc="5" dirty="0">
                <a:solidFill>
                  <a:srgbClr val="073D86"/>
                </a:solidFill>
                <a:latin typeface="Arial"/>
                <a:cs typeface="Arial"/>
              </a:rPr>
              <a:t>proportional </a:t>
            </a:r>
            <a:r>
              <a:rPr sz="1700" spc="70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net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force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acting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on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object,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in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direction </a:t>
            </a:r>
            <a:r>
              <a:rPr sz="1700" spc="50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net 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force,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and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is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inversely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" dirty="0">
                <a:solidFill>
                  <a:srgbClr val="073D86"/>
                </a:solidFill>
                <a:latin typeface="Arial"/>
                <a:cs typeface="Arial"/>
              </a:rPr>
              <a:t>proportional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mass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object.</a:t>
            </a:r>
            <a:endParaRPr sz="1700">
              <a:latin typeface="Arial"/>
              <a:cs typeface="Arial"/>
            </a:endParaRPr>
          </a:p>
          <a:p>
            <a:pPr marL="287020" marR="73025" indent="-274320">
              <a:lnSpc>
                <a:spcPct val="80000"/>
              </a:lnSpc>
              <a:spcBef>
                <a:spcPts val="409"/>
              </a:spcBef>
              <a:buClr>
                <a:srgbClr val="30B6FC"/>
              </a:buClr>
              <a:buFont typeface="Symbol"/>
              <a:buChar char=""/>
              <a:tabLst>
                <a:tab pos="287020" algn="l"/>
                <a:tab pos="287655" algn="l"/>
              </a:tabLst>
            </a:pPr>
            <a:r>
              <a:rPr sz="1700" spc="-65" dirty="0">
                <a:solidFill>
                  <a:srgbClr val="073D86"/>
                </a:solidFill>
                <a:latin typeface="Arial"/>
                <a:cs typeface="Arial"/>
              </a:rPr>
              <a:t>Concepts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related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force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include: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" dirty="0">
                <a:solidFill>
                  <a:srgbClr val="073D86"/>
                </a:solidFill>
                <a:latin typeface="Arial"/>
                <a:cs typeface="Arial"/>
              </a:rPr>
              <a:t>thrust,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which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increases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velocity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an</a:t>
            </a:r>
            <a:r>
              <a:rPr sz="1700" spc="-9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object; 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drag,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which </a:t>
            </a:r>
            <a:r>
              <a:rPr sz="1700" spc="-80" dirty="0">
                <a:solidFill>
                  <a:srgbClr val="073D86"/>
                </a:solidFill>
                <a:latin typeface="Arial"/>
                <a:cs typeface="Arial"/>
              </a:rPr>
              <a:t>decreases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velocity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an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object;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1700" dirty="0">
                <a:solidFill>
                  <a:srgbClr val="073D86"/>
                </a:solidFill>
                <a:latin typeface="Arial"/>
                <a:cs typeface="Arial"/>
              </a:rPr>
              <a:t>torque,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which </a:t>
            </a:r>
            <a:r>
              <a:rPr sz="1700" spc="-40" dirty="0">
                <a:solidFill>
                  <a:srgbClr val="073D86"/>
                </a:solidFill>
                <a:latin typeface="Arial"/>
                <a:cs typeface="Arial"/>
              </a:rPr>
              <a:t>produces 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changes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in </a:t>
            </a:r>
            <a:r>
              <a:rPr sz="1700" spc="5" dirty="0">
                <a:solidFill>
                  <a:srgbClr val="073D86"/>
                </a:solidFill>
                <a:latin typeface="Arial"/>
                <a:cs typeface="Arial"/>
              </a:rPr>
              <a:t>rotational </a:t>
            </a:r>
            <a:r>
              <a:rPr sz="1700" spc="-60" dirty="0">
                <a:solidFill>
                  <a:srgbClr val="073D86"/>
                </a:solidFill>
                <a:latin typeface="Arial"/>
                <a:cs typeface="Arial"/>
              </a:rPr>
              <a:t>speed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an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object.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In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an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extended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body,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each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part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usually 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applies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forces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on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adjacent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parts;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700" spc="5" dirty="0">
                <a:solidFill>
                  <a:srgbClr val="073D86"/>
                </a:solidFill>
                <a:latin typeface="Arial"/>
                <a:cs typeface="Arial"/>
              </a:rPr>
              <a:t>distribution </a:t>
            </a:r>
            <a:r>
              <a:rPr sz="1700" spc="50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such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forces </a:t>
            </a:r>
            <a:r>
              <a:rPr sz="1700" spc="10" dirty="0">
                <a:solidFill>
                  <a:srgbClr val="073D86"/>
                </a:solidFill>
                <a:latin typeface="Arial"/>
                <a:cs typeface="Arial"/>
              </a:rPr>
              <a:t>through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body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internal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mechanical stress. 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Such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internal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mechanical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stresses </a:t>
            </a:r>
            <a:r>
              <a:rPr sz="1700" spc="-90" dirty="0">
                <a:solidFill>
                  <a:srgbClr val="073D86"/>
                </a:solidFill>
                <a:latin typeface="Arial"/>
                <a:cs typeface="Arial"/>
              </a:rPr>
              <a:t>cause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no 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acceleration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700" spc="35" dirty="0">
                <a:solidFill>
                  <a:srgbClr val="073D86"/>
                </a:solidFill>
                <a:latin typeface="Arial"/>
                <a:cs typeface="Arial"/>
              </a:rPr>
              <a:t>that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body 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as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forces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balance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one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another.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Pressure,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 </a:t>
            </a:r>
            <a:r>
              <a:rPr sz="1700" spc="5" dirty="0">
                <a:solidFill>
                  <a:srgbClr val="073D86"/>
                </a:solidFill>
                <a:latin typeface="Arial"/>
                <a:cs typeface="Arial"/>
              </a:rPr>
              <a:t>distribution</a:t>
            </a:r>
            <a:r>
              <a:rPr sz="17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many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small</a:t>
            </a:r>
            <a:r>
              <a:rPr sz="17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forces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applied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over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an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65" dirty="0">
                <a:solidFill>
                  <a:srgbClr val="073D86"/>
                </a:solidFill>
                <a:latin typeface="Arial"/>
                <a:cs typeface="Arial"/>
              </a:rPr>
              <a:t>area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body,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is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a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0" dirty="0">
                <a:solidFill>
                  <a:srgbClr val="073D86"/>
                </a:solidFill>
                <a:latin typeface="Arial"/>
                <a:cs typeface="Arial"/>
              </a:rPr>
              <a:t>simple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073D86"/>
                </a:solidFill>
                <a:latin typeface="Arial"/>
                <a:cs typeface="Arial"/>
              </a:rPr>
              <a:t>type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 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stress </a:t>
            </a:r>
            <a:r>
              <a:rPr sz="1700" spc="35" dirty="0">
                <a:solidFill>
                  <a:srgbClr val="073D86"/>
                </a:solidFill>
                <a:latin typeface="Arial"/>
                <a:cs typeface="Arial"/>
              </a:rPr>
              <a:t>that </a:t>
            </a:r>
            <a:r>
              <a:rPr sz="1700" spc="45" dirty="0">
                <a:solidFill>
                  <a:srgbClr val="073D86"/>
                </a:solidFill>
                <a:latin typeface="Arial"/>
                <a:cs typeface="Arial"/>
              </a:rPr>
              <a:t>if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unbalanced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can </a:t>
            </a:r>
            <a:r>
              <a:rPr sz="1700" spc="-90" dirty="0">
                <a:solidFill>
                  <a:srgbClr val="073D86"/>
                </a:solidFill>
                <a:latin typeface="Arial"/>
                <a:cs typeface="Arial"/>
              </a:rPr>
              <a:t>cause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body </a:t>
            </a:r>
            <a:r>
              <a:rPr sz="1700" spc="70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accelerate.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Stress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usually 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causes  </a:t>
            </a:r>
            <a:r>
              <a:rPr sz="1700" dirty="0">
                <a:solidFill>
                  <a:srgbClr val="073D86"/>
                </a:solidFill>
                <a:latin typeface="Arial"/>
                <a:cs typeface="Arial"/>
              </a:rPr>
              <a:t>deformation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solid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materials,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20" dirty="0">
                <a:solidFill>
                  <a:srgbClr val="073D86"/>
                </a:solidFill>
                <a:latin typeface="Arial"/>
                <a:cs typeface="Arial"/>
              </a:rPr>
              <a:t>or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073D86"/>
                </a:solidFill>
                <a:latin typeface="Arial"/>
                <a:cs typeface="Arial"/>
              </a:rPr>
              <a:t>flow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in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fluids.</a:t>
            </a:r>
            <a:endParaRPr sz="17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34564" y="580389"/>
            <a:ext cx="46761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force</a:t>
            </a:r>
            <a:r>
              <a:rPr spc="-330" dirty="0"/>
              <a:t> </a:t>
            </a:r>
            <a:r>
              <a:rPr spc="-95" dirty="0"/>
              <a:t>measurement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1600" y="2743200"/>
            <a:ext cx="6019800" cy="39532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2833242"/>
            <a:ext cx="7821930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  <a:spcBef>
                <a:spcPts val="100"/>
              </a:spcBef>
              <a:buClr>
                <a:srgbClr val="30B6FC"/>
              </a:buClr>
              <a:buFont typeface="Symbol"/>
              <a:buChar char=""/>
              <a:tabLst>
                <a:tab pos="287655" algn="l"/>
              </a:tabLst>
            </a:pPr>
            <a:r>
              <a:rPr sz="2400" spc="-80" dirty="0">
                <a:solidFill>
                  <a:srgbClr val="073D86"/>
                </a:solidFill>
                <a:latin typeface="Arial"/>
                <a:cs typeface="Arial"/>
              </a:rPr>
              <a:t>Torque, </a:t>
            </a:r>
            <a:r>
              <a:rPr sz="2400" spc="-10" dirty="0">
                <a:solidFill>
                  <a:srgbClr val="073D86"/>
                </a:solidFill>
                <a:latin typeface="Arial"/>
                <a:cs typeface="Arial"/>
              </a:rPr>
              <a:t>moment, </a:t>
            </a:r>
            <a:r>
              <a:rPr sz="2400" spc="25" dirty="0">
                <a:solidFill>
                  <a:srgbClr val="073D86"/>
                </a:solidFill>
                <a:latin typeface="Arial"/>
                <a:cs typeface="Arial"/>
              </a:rPr>
              <a:t>or </a:t>
            </a:r>
            <a:r>
              <a:rPr sz="2400" spc="-5" dirty="0">
                <a:solidFill>
                  <a:srgbClr val="073D86"/>
                </a:solidFill>
                <a:latin typeface="Arial"/>
                <a:cs typeface="Arial"/>
              </a:rPr>
              <a:t>moment </a:t>
            </a:r>
            <a:r>
              <a:rPr sz="2400" spc="7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2400" spc="-5" dirty="0">
                <a:solidFill>
                  <a:srgbClr val="073D86"/>
                </a:solidFill>
                <a:latin typeface="Arial"/>
                <a:cs typeface="Arial"/>
              </a:rPr>
              <a:t>force </a:t>
            </a:r>
            <a:r>
              <a:rPr sz="2400" spc="-105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2400" spc="10" dirty="0">
                <a:solidFill>
                  <a:srgbClr val="073D86"/>
                </a:solidFill>
                <a:latin typeface="Arial"/>
                <a:cs typeface="Arial"/>
              </a:rPr>
              <a:t>rotational </a:t>
            </a:r>
            <a:r>
              <a:rPr sz="2400" spc="-15" dirty="0">
                <a:solidFill>
                  <a:srgbClr val="073D86"/>
                </a:solidFill>
                <a:latin typeface="Arial"/>
                <a:cs typeface="Arial"/>
              </a:rPr>
              <a:t>force.  </a:t>
            </a:r>
            <a:r>
              <a:rPr sz="2400" spc="-65" dirty="0">
                <a:solidFill>
                  <a:srgbClr val="073D86"/>
                </a:solidFill>
                <a:latin typeface="Arial"/>
                <a:cs typeface="Arial"/>
              </a:rPr>
              <a:t>Just </a:t>
            </a:r>
            <a:r>
              <a:rPr sz="2400" spc="-180" dirty="0">
                <a:solidFill>
                  <a:srgbClr val="073D86"/>
                </a:solidFill>
                <a:latin typeface="Arial"/>
                <a:cs typeface="Arial"/>
              </a:rPr>
              <a:t>as </a:t>
            </a:r>
            <a:r>
              <a:rPr sz="2400" spc="-16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400" spc="-40" dirty="0">
                <a:solidFill>
                  <a:srgbClr val="073D86"/>
                </a:solidFill>
                <a:latin typeface="Arial"/>
                <a:cs typeface="Arial"/>
              </a:rPr>
              <a:t>linear </a:t>
            </a:r>
            <a:r>
              <a:rPr sz="2400" spc="-5" dirty="0">
                <a:solidFill>
                  <a:srgbClr val="073D86"/>
                </a:solidFill>
                <a:latin typeface="Arial"/>
                <a:cs typeface="Arial"/>
              </a:rPr>
              <a:t>force </a:t>
            </a:r>
            <a:r>
              <a:rPr sz="2400" spc="-105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2400" spc="-16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400" spc="-70" dirty="0">
                <a:solidFill>
                  <a:srgbClr val="073D86"/>
                </a:solidFill>
                <a:latin typeface="Arial"/>
                <a:cs typeface="Arial"/>
              </a:rPr>
              <a:t>push </a:t>
            </a:r>
            <a:r>
              <a:rPr sz="2400" spc="25" dirty="0">
                <a:solidFill>
                  <a:srgbClr val="073D86"/>
                </a:solidFill>
                <a:latin typeface="Arial"/>
                <a:cs typeface="Arial"/>
              </a:rPr>
              <a:t>or </a:t>
            </a:r>
            <a:r>
              <a:rPr sz="2400" spc="-16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400" spc="-20" dirty="0">
                <a:solidFill>
                  <a:srgbClr val="073D86"/>
                </a:solidFill>
                <a:latin typeface="Arial"/>
                <a:cs typeface="Arial"/>
              </a:rPr>
              <a:t>pull, </a:t>
            </a:r>
            <a:r>
              <a:rPr sz="2400" spc="-16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400" spc="15" dirty="0">
                <a:solidFill>
                  <a:srgbClr val="073D86"/>
                </a:solidFill>
                <a:latin typeface="Arial"/>
                <a:cs typeface="Arial"/>
              </a:rPr>
              <a:t>torque </a:t>
            </a:r>
            <a:r>
              <a:rPr sz="2400" spc="-110" dirty="0">
                <a:solidFill>
                  <a:srgbClr val="073D86"/>
                </a:solidFill>
                <a:latin typeface="Arial"/>
                <a:cs typeface="Arial"/>
              </a:rPr>
              <a:t>can </a:t>
            </a:r>
            <a:r>
              <a:rPr sz="2400" spc="-55" dirty="0">
                <a:solidFill>
                  <a:srgbClr val="073D86"/>
                </a:solidFill>
                <a:latin typeface="Arial"/>
                <a:cs typeface="Arial"/>
              </a:rPr>
              <a:t>be  </a:t>
            </a:r>
            <a:r>
              <a:rPr sz="2400" spc="30" dirty="0">
                <a:solidFill>
                  <a:srgbClr val="073D86"/>
                </a:solidFill>
                <a:latin typeface="Arial"/>
                <a:cs typeface="Arial"/>
              </a:rPr>
              <a:t>thought</a:t>
            </a:r>
            <a:r>
              <a:rPr sz="24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7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24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180" dirty="0">
                <a:solidFill>
                  <a:srgbClr val="073D86"/>
                </a:solidFill>
                <a:latin typeface="Arial"/>
                <a:cs typeface="Arial"/>
              </a:rPr>
              <a:t>as</a:t>
            </a:r>
            <a:r>
              <a:rPr sz="24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073D86"/>
                </a:solidFill>
                <a:latin typeface="Arial"/>
                <a:cs typeface="Arial"/>
              </a:rPr>
              <a:t>a</a:t>
            </a:r>
            <a:r>
              <a:rPr sz="24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55" dirty="0">
                <a:solidFill>
                  <a:srgbClr val="073D86"/>
                </a:solidFill>
                <a:latin typeface="Arial"/>
                <a:cs typeface="Arial"/>
              </a:rPr>
              <a:t>twist</a:t>
            </a:r>
            <a:r>
              <a:rPr sz="24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10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24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073D86"/>
                </a:solidFill>
                <a:latin typeface="Arial"/>
                <a:cs typeface="Arial"/>
              </a:rPr>
              <a:t>an</a:t>
            </a:r>
            <a:r>
              <a:rPr sz="2400" spc="-16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073D86"/>
                </a:solidFill>
                <a:latin typeface="Arial"/>
                <a:cs typeface="Arial"/>
              </a:rPr>
              <a:t>object.</a:t>
            </a:r>
            <a:r>
              <a:rPr sz="2400" spc="-15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073D86"/>
                </a:solidFill>
                <a:latin typeface="Arial"/>
                <a:cs typeface="Arial"/>
              </a:rPr>
              <a:t>In</a:t>
            </a:r>
            <a:r>
              <a:rPr sz="24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73D86"/>
                </a:solidFill>
                <a:latin typeface="Arial"/>
                <a:cs typeface="Arial"/>
              </a:rPr>
              <a:t>three</a:t>
            </a:r>
            <a:r>
              <a:rPr sz="24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65" dirty="0">
                <a:solidFill>
                  <a:srgbClr val="073D86"/>
                </a:solidFill>
                <a:latin typeface="Arial"/>
                <a:cs typeface="Arial"/>
              </a:rPr>
              <a:t>dimensions,</a:t>
            </a:r>
            <a:r>
              <a:rPr sz="2400" spc="-16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073D86"/>
                </a:solidFill>
                <a:latin typeface="Arial"/>
                <a:cs typeface="Arial"/>
              </a:rPr>
              <a:t>the  torque </a:t>
            </a:r>
            <a:r>
              <a:rPr sz="2400" spc="-105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2400" spc="-16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400" spc="-35" dirty="0">
                <a:solidFill>
                  <a:srgbClr val="073D86"/>
                </a:solidFill>
                <a:latin typeface="Arial"/>
                <a:cs typeface="Arial"/>
              </a:rPr>
              <a:t>pseudovector; </a:t>
            </a:r>
            <a:r>
              <a:rPr sz="2400" spc="65" dirty="0">
                <a:solidFill>
                  <a:srgbClr val="073D86"/>
                </a:solidFill>
                <a:latin typeface="Arial"/>
                <a:cs typeface="Arial"/>
              </a:rPr>
              <a:t>for </a:t>
            </a:r>
            <a:r>
              <a:rPr sz="2400" spc="30" dirty="0">
                <a:solidFill>
                  <a:srgbClr val="073D86"/>
                </a:solidFill>
                <a:latin typeface="Arial"/>
                <a:cs typeface="Arial"/>
              </a:rPr>
              <a:t>point </a:t>
            </a:r>
            <a:r>
              <a:rPr sz="2400" spc="-40" dirty="0">
                <a:solidFill>
                  <a:srgbClr val="073D86"/>
                </a:solidFill>
                <a:latin typeface="Arial"/>
                <a:cs typeface="Arial"/>
              </a:rPr>
              <a:t>particles, </a:t>
            </a:r>
            <a:r>
              <a:rPr sz="2400" spc="90" dirty="0">
                <a:solidFill>
                  <a:srgbClr val="073D86"/>
                </a:solidFill>
                <a:latin typeface="Arial"/>
                <a:cs typeface="Arial"/>
              </a:rPr>
              <a:t>it </a:t>
            </a:r>
            <a:r>
              <a:rPr sz="2400" spc="-105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2400" spc="-50" dirty="0">
                <a:solidFill>
                  <a:srgbClr val="073D86"/>
                </a:solidFill>
                <a:latin typeface="Arial"/>
                <a:cs typeface="Arial"/>
              </a:rPr>
              <a:t>given </a:t>
            </a:r>
            <a:r>
              <a:rPr sz="2400" spc="-45" dirty="0">
                <a:solidFill>
                  <a:srgbClr val="073D86"/>
                </a:solidFill>
                <a:latin typeface="Arial"/>
                <a:cs typeface="Arial"/>
              </a:rPr>
              <a:t>by  </a:t>
            </a:r>
            <a:r>
              <a:rPr sz="24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400" spc="-90" dirty="0">
                <a:solidFill>
                  <a:srgbClr val="073D86"/>
                </a:solidFill>
                <a:latin typeface="Arial"/>
                <a:cs typeface="Arial"/>
              </a:rPr>
              <a:t>cross </a:t>
            </a:r>
            <a:r>
              <a:rPr sz="2400" spc="5" dirty="0">
                <a:solidFill>
                  <a:srgbClr val="073D86"/>
                </a:solidFill>
                <a:latin typeface="Arial"/>
                <a:cs typeface="Arial"/>
              </a:rPr>
              <a:t>product </a:t>
            </a:r>
            <a:r>
              <a:rPr sz="2400" spc="7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24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400" spc="-10" dirty="0">
                <a:solidFill>
                  <a:srgbClr val="073D86"/>
                </a:solidFill>
                <a:latin typeface="Arial"/>
                <a:cs typeface="Arial"/>
              </a:rPr>
              <a:t>position vector </a:t>
            </a:r>
            <a:r>
              <a:rPr sz="2400" spc="-45" dirty="0">
                <a:solidFill>
                  <a:srgbClr val="073D86"/>
                </a:solidFill>
                <a:latin typeface="Arial"/>
                <a:cs typeface="Arial"/>
              </a:rPr>
              <a:t>(distance </a:t>
            </a:r>
            <a:r>
              <a:rPr sz="2400" spc="-5" dirty="0">
                <a:solidFill>
                  <a:srgbClr val="073D86"/>
                </a:solidFill>
                <a:latin typeface="Arial"/>
                <a:cs typeface="Arial"/>
              </a:rPr>
              <a:t>vector)  </a:t>
            </a:r>
            <a:r>
              <a:rPr sz="2400" spc="-75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2400" spc="20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400" spc="-5" dirty="0">
                <a:solidFill>
                  <a:srgbClr val="073D86"/>
                </a:solidFill>
                <a:latin typeface="Arial"/>
                <a:cs typeface="Arial"/>
              </a:rPr>
              <a:t>force</a:t>
            </a:r>
            <a:r>
              <a:rPr sz="2400" spc="-38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073D86"/>
                </a:solidFill>
                <a:latin typeface="Arial"/>
                <a:cs typeface="Arial"/>
              </a:rPr>
              <a:t>vector.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50160" y="580389"/>
            <a:ext cx="50450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30" dirty="0"/>
              <a:t>torque</a:t>
            </a:r>
            <a:r>
              <a:rPr spc="-325" dirty="0"/>
              <a:t> </a:t>
            </a:r>
            <a:r>
              <a:rPr spc="-95" dirty="0"/>
              <a:t>measurement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2000" y="3352800"/>
            <a:ext cx="3773424" cy="27904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53790" y="580389"/>
            <a:ext cx="184023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00" dirty="0"/>
              <a:t>Devices</a:t>
            </a:r>
          </a:p>
        </p:txBody>
      </p:sp>
      <p:sp>
        <p:nvSpPr>
          <p:cNvPr id="4" name="object 4"/>
          <p:cNvSpPr/>
          <p:nvPr/>
        </p:nvSpPr>
        <p:spPr>
          <a:xfrm>
            <a:off x="5312664" y="3124200"/>
            <a:ext cx="3256788" cy="27980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487295"/>
            <a:ext cx="8068945" cy="391287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287020" marR="15240" indent="-274320">
              <a:lnSpc>
                <a:spcPct val="80000"/>
              </a:lnSpc>
              <a:spcBef>
                <a:spcPts val="509"/>
              </a:spcBef>
              <a:buClr>
                <a:srgbClr val="30B6FC"/>
              </a:buClr>
              <a:buFont typeface="Symbol"/>
              <a:buChar char=""/>
              <a:tabLst>
                <a:tab pos="286385" algn="l"/>
                <a:tab pos="287020" algn="l"/>
              </a:tabLst>
            </a:pPr>
            <a:r>
              <a:rPr sz="1700" spc="-80" dirty="0">
                <a:solidFill>
                  <a:srgbClr val="073D86"/>
                </a:solidFill>
                <a:latin typeface="Arial"/>
                <a:cs typeface="Arial"/>
              </a:rPr>
              <a:t>Pressure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0" dirty="0">
                <a:solidFill>
                  <a:srgbClr val="073D86"/>
                </a:solidFill>
                <a:latin typeface="Arial"/>
                <a:cs typeface="Arial"/>
              </a:rPr>
              <a:t>measurement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is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9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analysis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an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applied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force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by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a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073D86"/>
                </a:solidFill>
                <a:latin typeface="Arial"/>
                <a:cs typeface="Arial"/>
              </a:rPr>
              <a:t>fluid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(liquid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20" dirty="0">
                <a:solidFill>
                  <a:srgbClr val="073D86"/>
                </a:solidFill>
                <a:latin typeface="Arial"/>
                <a:cs typeface="Arial"/>
              </a:rPr>
              <a:t>or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65" dirty="0">
                <a:solidFill>
                  <a:srgbClr val="073D86"/>
                </a:solidFill>
                <a:latin typeface="Arial"/>
                <a:cs typeface="Arial"/>
              </a:rPr>
              <a:t>gas)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on</a:t>
            </a:r>
            <a:r>
              <a:rPr sz="1700" spc="-9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a 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surface.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80" dirty="0">
                <a:solidFill>
                  <a:srgbClr val="073D86"/>
                </a:solidFill>
                <a:latin typeface="Arial"/>
                <a:cs typeface="Arial"/>
              </a:rPr>
              <a:t>Pressure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is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typically</a:t>
            </a:r>
            <a:r>
              <a:rPr sz="17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measured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in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units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force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per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unit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surface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60" dirty="0">
                <a:solidFill>
                  <a:srgbClr val="073D86"/>
                </a:solidFill>
                <a:latin typeface="Arial"/>
                <a:cs typeface="Arial"/>
              </a:rPr>
              <a:t>area.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0" dirty="0">
                <a:solidFill>
                  <a:srgbClr val="073D86"/>
                </a:solidFill>
                <a:latin typeface="Arial"/>
                <a:cs typeface="Arial"/>
              </a:rPr>
              <a:t>Many 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techniques </a:t>
            </a:r>
            <a:r>
              <a:rPr sz="1700" spc="-60" dirty="0">
                <a:solidFill>
                  <a:srgbClr val="073D86"/>
                </a:solidFill>
                <a:latin typeface="Arial"/>
                <a:cs typeface="Arial"/>
              </a:rPr>
              <a:t>have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been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developed </a:t>
            </a:r>
            <a:r>
              <a:rPr sz="1700" spc="45" dirty="0">
                <a:solidFill>
                  <a:srgbClr val="073D86"/>
                </a:solidFill>
                <a:latin typeface="Arial"/>
                <a:cs typeface="Arial"/>
              </a:rPr>
              <a:t>for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700" spc="-40" dirty="0">
                <a:solidFill>
                  <a:srgbClr val="073D86"/>
                </a:solidFill>
                <a:latin typeface="Arial"/>
                <a:cs typeface="Arial"/>
              </a:rPr>
              <a:t>measurement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pressure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vacuum. 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Instruments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used </a:t>
            </a:r>
            <a:r>
              <a:rPr sz="1700" spc="70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1700" spc="-60" dirty="0">
                <a:solidFill>
                  <a:srgbClr val="073D86"/>
                </a:solidFill>
                <a:latin typeface="Arial"/>
                <a:cs typeface="Arial"/>
              </a:rPr>
              <a:t>measure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and display pressure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in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an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integral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unit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are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called 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pressure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gauges </a:t>
            </a:r>
            <a:r>
              <a:rPr sz="1700" spc="20" dirty="0">
                <a:solidFill>
                  <a:srgbClr val="073D86"/>
                </a:solidFill>
                <a:latin typeface="Arial"/>
                <a:cs typeface="Arial"/>
              </a:rPr>
              <a:t>or </a:t>
            </a:r>
            <a:r>
              <a:rPr sz="1700" spc="-60" dirty="0">
                <a:solidFill>
                  <a:srgbClr val="073D86"/>
                </a:solidFill>
                <a:latin typeface="Arial"/>
                <a:cs typeface="Arial"/>
              </a:rPr>
              <a:t>vacuum </a:t>
            </a:r>
            <a:r>
              <a:rPr sz="1700" spc="-65" dirty="0">
                <a:solidFill>
                  <a:srgbClr val="073D86"/>
                </a:solidFill>
                <a:latin typeface="Arial"/>
                <a:cs typeface="Arial"/>
              </a:rPr>
              <a:t>gauges. </a:t>
            </a:r>
            <a:r>
              <a:rPr sz="1700" spc="-85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manometer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good </a:t>
            </a:r>
            <a:r>
              <a:rPr sz="1700" spc="-40" dirty="0">
                <a:solidFill>
                  <a:srgbClr val="073D86"/>
                </a:solidFill>
                <a:latin typeface="Arial"/>
                <a:cs typeface="Arial"/>
              </a:rPr>
              <a:t>example 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as </a:t>
            </a:r>
            <a:r>
              <a:rPr sz="1700" spc="65" dirty="0">
                <a:solidFill>
                  <a:srgbClr val="073D86"/>
                </a:solidFill>
                <a:latin typeface="Arial"/>
                <a:cs typeface="Arial"/>
              </a:rPr>
              <a:t>it </a:t>
            </a:r>
            <a:r>
              <a:rPr sz="1700" spc="-95" dirty="0">
                <a:solidFill>
                  <a:srgbClr val="073D86"/>
                </a:solidFill>
                <a:latin typeface="Arial"/>
                <a:cs typeface="Arial"/>
              </a:rPr>
              <a:t>uses 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a 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column </a:t>
            </a:r>
            <a:r>
              <a:rPr sz="1700" spc="50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liquid </a:t>
            </a:r>
            <a:r>
              <a:rPr sz="1700" spc="70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1700" spc="25" dirty="0">
                <a:solidFill>
                  <a:srgbClr val="073D86"/>
                </a:solidFill>
                <a:latin typeface="Arial"/>
                <a:cs typeface="Arial"/>
              </a:rPr>
              <a:t>both </a:t>
            </a:r>
            <a:r>
              <a:rPr sz="1700" spc="-60" dirty="0">
                <a:solidFill>
                  <a:srgbClr val="073D86"/>
                </a:solidFill>
                <a:latin typeface="Arial"/>
                <a:cs typeface="Arial"/>
              </a:rPr>
              <a:t>measure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indicate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pressure.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Likewise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widely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used 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Bourdon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gauge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mechanical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device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which </a:t>
            </a:r>
            <a:r>
              <a:rPr sz="1700" spc="30" dirty="0">
                <a:solidFill>
                  <a:srgbClr val="073D86"/>
                </a:solidFill>
                <a:latin typeface="Arial"/>
                <a:cs typeface="Arial"/>
              </a:rPr>
              <a:t>both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measures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indicates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is 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probably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best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073D86"/>
                </a:solidFill>
                <a:latin typeface="Arial"/>
                <a:cs typeface="Arial"/>
              </a:rPr>
              <a:t>known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073D86"/>
                </a:solidFill>
                <a:latin typeface="Arial"/>
                <a:cs typeface="Arial"/>
              </a:rPr>
              <a:t>type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gauge.</a:t>
            </a:r>
            <a:endParaRPr sz="1700">
              <a:latin typeface="Arial"/>
              <a:cs typeface="Arial"/>
            </a:endParaRPr>
          </a:p>
          <a:p>
            <a:pPr marL="287020" marR="17145" indent="-274320">
              <a:lnSpc>
                <a:spcPct val="80000"/>
              </a:lnSpc>
              <a:spcBef>
                <a:spcPts val="409"/>
              </a:spcBef>
              <a:buClr>
                <a:srgbClr val="30B6FC"/>
              </a:buClr>
              <a:buFont typeface="Symbol"/>
              <a:buChar char=""/>
              <a:tabLst>
                <a:tab pos="286385" algn="l"/>
                <a:tab pos="287020" algn="l"/>
              </a:tabLst>
            </a:pPr>
            <a:r>
              <a:rPr sz="1700" spc="-85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1700" spc="-60" dirty="0">
                <a:solidFill>
                  <a:srgbClr val="073D86"/>
                </a:solidFill>
                <a:latin typeface="Arial"/>
                <a:cs typeface="Arial"/>
              </a:rPr>
              <a:t>vacuum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gauge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pressure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gauge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used </a:t>
            </a:r>
            <a:r>
              <a:rPr sz="1700" spc="70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1700" spc="-60" dirty="0">
                <a:solidFill>
                  <a:srgbClr val="073D86"/>
                </a:solidFill>
                <a:latin typeface="Arial"/>
                <a:cs typeface="Arial"/>
              </a:rPr>
              <a:t>measure </a:t>
            </a:r>
            <a:r>
              <a:rPr sz="1700" spc="-65" dirty="0">
                <a:solidFill>
                  <a:srgbClr val="073D86"/>
                </a:solidFill>
                <a:latin typeface="Arial"/>
                <a:cs typeface="Arial"/>
              </a:rPr>
              <a:t>pressures </a:t>
            </a:r>
            <a:r>
              <a:rPr sz="1700" spc="10" dirty="0">
                <a:solidFill>
                  <a:srgbClr val="073D86"/>
                </a:solidFill>
                <a:latin typeface="Arial"/>
                <a:cs typeface="Arial"/>
              </a:rPr>
              <a:t>lower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than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ambient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atmospheric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pressure,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which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is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set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as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zero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073D86"/>
                </a:solidFill>
                <a:latin typeface="Arial"/>
                <a:cs typeface="Arial"/>
              </a:rPr>
              <a:t>point,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in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negative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65" dirty="0">
                <a:solidFill>
                  <a:srgbClr val="073D86"/>
                </a:solidFill>
                <a:latin typeface="Arial"/>
                <a:cs typeface="Arial"/>
              </a:rPr>
              <a:t>values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(e.g.:</a:t>
            </a:r>
            <a:endParaRPr sz="1700">
              <a:latin typeface="Arial"/>
              <a:cs typeface="Arial"/>
            </a:endParaRPr>
          </a:p>
          <a:p>
            <a:pPr marL="286385" marR="5080">
              <a:lnSpc>
                <a:spcPct val="80000"/>
              </a:lnSpc>
            </a:pPr>
            <a:r>
              <a:rPr sz="1700" spc="-200" dirty="0">
                <a:solidFill>
                  <a:srgbClr val="073D86"/>
                </a:solidFill>
                <a:latin typeface="Arial"/>
                <a:cs typeface="Arial"/>
              </a:rPr>
              <a:t>-15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psi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20" dirty="0">
                <a:solidFill>
                  <a:srgbClr val="073D86"/>
                </a:solidFill>
                <a:latin typeface="Arial"/>
                <a:cs typeface="Arial"/>
              </a:rPr>
              <a:t>or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80" dirty="0">
                <a:solidFill>
                  <a:srgbClr val="073D86"/>
                </a:solidFill>
                <a:latin typeface="Arial"/>
                <a:cs typeface="Arial"/>
              </a:rPr>
              <a:t>-760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mmHg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60" dirty="0">
                <a:solidFill>
                  <a:srgbClr val="073D86"/>
                </a:solidFill>
                <a:latin typeface="Arial"/>
                <a:cs typeface="Arial"/>
              </a:rPr>
              <a:t>equals</a:t>
            </a:r>
            <a:r>
              <a:rPr sz="17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35" dirty="0">
                <a:solidFill>
                  <a:srgbClr val="073D86"/>
                </a:solidFill>
                <a:latin typeface="Arial"/>
                <a:cs typeface="Arial"/>
              </a:rPr>
              <a:t>total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vacuum).</a:t>
            </a:r>
            <a:r>
              <a:rPr sz="17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" dirty="0">
                <a:solidFill>
                  <a:srgbClr val="073D86"/>
                </a:solidFill>
                <a:latin typeface="Arial"/>
                <a:cs typeface="Arial"/>
              </a:rPr>
              <a:t>Most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gauges</a:t>
            </a:r>
            <a:r>
              <a:rPr sz="17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60" dirty="0">
                <a:solidFill>
                  <a:srgbClr val="073D86"/>
                </a:solidFill>
                <a:latin typeface="Arial"/>
                <a:cs typeface="Arial"/>
              </a:rPr>
              <a:t>measure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pressure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relative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073D86"/>
                </a:solidFill>
                <a:latin typeface="Arial"/>
                <a:cs typeface="Arial"/>
              </a:rPr>
              <a:t>to 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atmospheric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pressure 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as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zero </a:t>
            </a:r>
            <a:r>
              <a:rPr sz="1700" spc="10" dirty="0">
                <a:solidFill>
                  <a:srgbClr val="073D86"/>
                </a:solidFill>
                <a:latin typeface="Arial"/>
                <a:cs typeface="Arial"/>
              </a:rPr>
              <a:t>point,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so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this </a:t>
            </a:r>
            <a:r>
              <a:rPr sz="1700" spc="25" dirty="0">
                <a:solidFill>
                  <a:srgbClr val="073D86"/>
                </a:solidFill>
                <a:latin typeface="Arial"/>
                <a:cs typeface="Arial"/>
              </a:rPr>
              <a:t>form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reading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simply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referred </a:t>
            </a:r>
            <a:r>
              <a:rPr sz="1700" spc="70" dirty="0">
                <a:solidFill>
                  <a:srgbClr val="073D86"/>
                </a:solidFill>
                <a:latin typeface="Arial"/>
                <a:cs typeface="Arial"/>
              </a:rPr>
              <a:t>to  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as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"gauge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pressure". However,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anything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greater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than </a:t>
            </a:r>
            <a:r>
              <a:rPr sz="1700" spc="35" dirty="0">
                <a:solidFill>
                  <a:srgbClr val="073D86"/>
                </a:solidFill>
                <a:latin typeface="Arial"/>
                <a:cs typeface="Arial"/>
              </a:rPr>
              <a:t>total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vacuum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technically 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a  </a:t>
            </a:r>
            <a:r>
              <a:rPr sz="1700" spc="25" dirty="0">
                <a:solidFill>
                  <a:srgbClr val="073D86"/>
                </a:solidFill>
                <a:latin typeface="Arial"/>
                <a:cs typeface="Arial"/>
              </a:rPr>
              <a:t>form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pressure. </a:t>
            </a:r>
            <a:r>
              <a:rPr sz="1700" spc="-60" dirty="0">
                <a:solidFill>
                  <a:srgbClr val="073D86"/>
                </a:solidFill>
                <a:latin typeface="Arial"/>
                <a:cs typeface="Arial"/>
              </a:rPr>
              <a:t>For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very </a:t>
            </a:r>
            <a:r>
              <a:rPr sz="1700" spc="-40" dirty="0">
                <a:solidFill>
                  <a:srgbClr val="073D86"/>
                </a:solidFill>
                <a:latin typeface="Arial"/>
                <a:cs typeface="Arial"/>
              </a:rPr>
              <a:t>accurate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readings,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especially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at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very </a:t>
            </a:r>
            <a:r>
              <a:rPr sz="1700" spc="30" dirty="0">
                <a:solidFill>
                  <a:srgbClr val="073D86"/>
                </a:solidFill>
                <a:latin typeface="Arial"/>
                <a:cs typeface="Arial"/>
              </a:rPr>
              <a:t>low </a:t>
            </a:r>
            <a:r>
              <a:rPr sz="1700" spc="-60" dirty="0">
                <a:solidFill>
                  <a:srgbClr val="073D86"/>
                </a:solidFill>
                <a:latin typeface="Arial"/>
                <a:cs typeface="Arial"/>
              </a:rPr>
              <a:t>pressures, 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a 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gauge</a:t>
            </a:r>
            <a:r>
              <a:rPr sz="17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35" dirty="0">
                <a:solidFill>
                  <a:srgbClr val="073D86"/>
                </a:solidFill>
                <a:latin typeface="Arial"/>
                <a:cs typeface="Arial"/>
              </a:rPr>
              <a:t>that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uses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35" dirty="0">
                <a:solidFill>
                  <a:srgbClr val="073D86"/>
                </a:solidFill>
                <a:latin typeface="Arial"/>
                <a:cs typeface="Arial"/>
              </a:rPr>
              <a:t>total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60" dirty="0">
                <a:solidFill>
                  <a:srgbClr val="073D86"/>
                </a:solidFill>
                <a:latin typeface="Arial"/>
                <a:cs typeface="Arial"/>
              </a:rPr>
              <a:t>vacuum</a:t>
            </a:r>
            <a:r>
              <a:rPr sz="17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as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zero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20" dirty="0">
                <a:solidFill>
                  <a:srgbClr val="073D86"/>
                </a:solidFill>
                <a:latin typeface="Arial"/>
                <a:cs typeface="Arial"/>
              </a:rPr>
              <a:t>point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65" dirty="0">
                <a:solidFill>
                  <a:srgbClr val="073D86"/>
                </a:solidFill>
                <a:latin typeface="Arial"/>
                <a:cs typeface="Arial"/>
              </a:rPr>
              <a:t>may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be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60" dirty="0">
                <a:solidFill>
                  <a:srgbClr val="073D86"/>
                </a:solidFill>
                <a:latin typeface="Arial"/>
                <a:cs typeface="Arial"/>
              </a:rPr>
              <a:t>used,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giving</a:t>
            </a:r>
            <a:r>
              <a:rPr sz="17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pressure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readings 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in </a:t>
            </a:r>
            <a:r>
              <a:rPr sz="1700" spc="-65" dirty="0">
                <a:solidFill>
                  <a:srgbClr val="073D86"/>
                </a:solidFill>
                <a:latin typeface="Arial"/>
                <a:cs typeface="Arial"/>
              </a:rPr>
              <a:t>an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absolute</a:t>
            </a:r>
            <a:r>
              <a:rPr sz="1700" spc="-2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scale.</a:t>
            </a:r>
            <a:endParaRPr sz="1700">
              <a:latin typeface="Arial"/>
              <a:cs typeface="Arial"/>
            </a:endParaRPr>
          </a:p>
          <a:p>
            <a:pPr marL="287020" marR="421005" indent="-274320">
              <a:lnSpc>
                <a:spcPct val="80000"/>
              </a:lnSpc>
              <a:spcBef>
                <a:spcPts val="405"/>
              </a:spcBef>
              <a:buClr>
                <a:srgbClr val="30B6FC"/>
              </a:buClr>
              <a:buFont typeface="Symbol"/>
              <a:buChar char=""/>
              <a:tabLst>
                <a:tab pos="286385" algn="l"/>
                <a:tab pos="287020" algn="l"/>
              </a:tabLst>
            </a:pP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Other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methods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pressure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0" dirty="0">
                <a:solidFill>
                  <a:srgbClr val="073D86"/>
                </a:solidFill>
                <a:latin typeface="Arial"/>
                <a:cs typeface="Arial"/>
              </a:rPr>
              <a:t>measurement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involve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sensors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which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can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073D86"/>
                </a:solidFill>
                <a:latin typeface="Arial"/>
                <a:cs typeface="Arial"/>
              </a:rPr>
              <a:t>transmit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pressure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reading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1700" dirty="0">
                <a:solidFill>
                  <a:srgbClr val="073D86"/>
                </a:solidFill>
                <a:latin typeface="Arial"/>
                <a:cs typeface="Arial"/>
              </a:rPr>
              <a:t>remote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indicator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20" dirty="0">
                <a:solidFill>
                  <a:srgbClr val="073D86"/>
                </a:solidFill>
                <a:latin typeface="Arial"/>
                <a:cs typeface="Arial"/>
              </a:rPr>
              <a:t>or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073D86"/>
                </a:solidFill>
                <a:latin typeface="Arial"/>
                <a:cs typeface="Arial"/>
              </a:rPr>
              <a:t>control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system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073D86"/>
                </a:solidFill>
                <a:latin typeface="Arial"/>
                <a:cs typeface="Arial"/>
              </a:rPr>
              <a:t>(telemetry).</a:t>
            </a:r>
            <a:endParaRPr sz="17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30120" y="394462"/>
            <a:ext cx="56095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307590" algn="l"/>
              </a:tabLst>
            </a:pPr>
            <a:r>
              <a:rPr spc="-125" dirty="0"/>
              <a:t>pressure	</a:t>
            </a:r>
            <a:r>
              <a:rPr spc="-95" dirty="0"/>
              <a:t>measurement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13128" y="580389"/>
            <a:ext cx="63182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90" dirty="0"/>
              <a:t>Pressure </a:t>
            </a:r>
            <a:r>
              <a:rPr spc="-114" dirty="0"/>
              <a:t>measuring</a:t>
            </a:r>
            <a:r>
              <a:rPr spc="-420" dirty="0"/>
              <a:t> </a:t>
            </a:r>
            <a:r>
              <a:rPr spc="-125" dirty="0"/>
              <a:t>device</a:t>
            </a:r>
          </a:p>
        </p:txBody>
      </p:sp>
      <p:sp>
        <p:nvSpPr>
          <p:cNvPr id="3" name="object 3"/>
          <p:cNvSpPr/>
          <p:nvPr/>
        </p:nvSpPr>
        <p:spPr>
          <a:xfrm>
            <a:off x="1524000" y="2590800"/>
            <a:ext cx="5882640" cy="39197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1077" y="2692399"/>
            <a:ext cx="7150734" cy="3378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  <a:spcBef>
                <a:spcPts val="95"/>
              </a:spcBef>
              <a:buClr>
                <a:srgbClr val="30B6FC"/>
              </a:buClr>
              <a:buFont typeface="Symbol"/>
              <a:buChar char=""/>
              <a:tabLst>
                <a:tab pos="286385" algn="l"/>
                <a:tab pos="287020" algn="l"/>
              </a:tabLst>
            </a:pP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Rheology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under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pressure </a:t>
            </a:r>
            <a:r>
              <a:rPr sz="2200" spc="-100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2200" spc="-85" dirty="0">
                <a:solidFill>
                  <a:srgbClr val="073D86"/>
                </a:solidFill>
                <a:latin typeface="Arial"/>
                <a:cs typeface="Arial"/>
              </a:rPr>
              <a:t>used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simulate </a:t>
            </a:r>
            <a:r>
              <a:rPr sz="2200" spc="-75" dirty="0">
                <a:solidFill>
                  <a:srgbClr val="073D86"/>
                </a:solidFill>
                <a:latin typeface="Arial"/>
                <a:cs typeface="Arial"/>
              </a:rPr>
              <a:t>process 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conditions,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2200" spc="-80" dirty="0">
                <a:solidFill>
                  <a:srgbClr val="073D86"/>
                </a:solidFill>
                <a:latin typeface="Arial"/>
                <a:cs typeface="Arial"/>
              </a:rPr>
              <a:t>measure </a:t>
            </a:r>
            <a:r>
              <a:rPr sz="2200" spc="-60" dirty="0">
                <a:solidFill>
                  <a:srgbClr val="073D86"/>
                </a:solidFill>
                <a:latin typeface="Arial"/>
                <a:cs typeface="Arial"/>
              </a:rPr>
              <a:t>above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boiling </a:t>
            </a:r>
            <a:r>
              <a:rPr sz="2200" spc="10" dirty="0">
                <a:solidFill>
                  <a:srgbClr val="073D86"/>
                </a:solidFill>
                <a:latin typeface="Arial"/>
                <a:cs typeface="Arial"/>
              </a:rPr>
              <a:t>point, </a:t>
            </a:r>
            <a:r>
              <a:rPr sz="2200" spc="20" dirty="0">
                <a:solidFill>
                  <a:srgbClr val="073D86"/>
                </a:solidFill>
                <a:latin typeface="Arial"/>
                <a:cs typeface="Arial"/>
              </a:rPr>
              <a:t>or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  </a:t>
            </a:r>
            <a:r>
              <a:rPr sz="2200" spc="-10" dirty="0">
                <a:solidFill>
                  <a:srgbClr val="073D86"/>
                </a:solidFill>
                <a:latin typeface="Arial"/>
                <a:cs typeface="Arial"/>
              </a:rPr>
              <a:t>prevent </a:t>
            </a:r>
            <a:r>
              <a:rPr sz="2200" spc="-75" dirty="0">
                <a:solidFill>
                  <a:srgbClr val="073D86"/>
                </a:solidFill>
                <a:latin typeface="Arial"/>
                <a:cs typeface="Arial"/>
              </a:rPr>
              <a:t>sample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evaporation. </a:t>
            </a:r>
            <a:r>
              <a:rPr sz="2200" spc="-12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pressure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cell  specifications</a:t>
            </a:r>
            <a:r>
              <a:rPr sz="2200" spc="-15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are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5" dirty="0">
                <a:solidFill>
                  <a:srgbClr val="073D86"/>
                </a:solidFill>
                <a:latin typeface="Arial"/>
                <a:cs typeface="Arial"/>
              </a:rPr>
              <a:t>therefore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5" dirty="0">
                <a:solidFill>
                  <a:srgbClr val="073D86"/>
                </a:solidFill>
                <a:latin typeface="Arial"/>
                <a:cs typeface="Arial"/>
              </a:rPr>
              <a:t>tailored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100" dirty="0">
                <a:solidFill>
                  <a:srgbClr val="073D86"/>
                </a:solidFill>
                <a:latin typeface="Arial"/>
                <a:cs typeface="Arial"/>
              </a:rPr>
              <a:t>each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application.</a:t>
            </a:r>
            <a:r>
              <a:rPr sz="2200" spc="-16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In 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22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35" dirty="0">
                <a:solidFill>
                  <a:srgbClr val="073D86"/>
                </a:solidFill>
                <a:latin typeface="Arial"/>
                <a:cs typeface="Arial"/>
              </a:rPr>
              <a:t>petrochemical</a:t>
            </a:r>
            <a:r>
              <a:rPr sz="2200" spc="-17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40" dirty="0">
                <a:solidFill>
                  <a:srgbClr val="073D86"/>
                </a:solidFill>
                <a:latin typeface="Arial"/>
                <a:cs typeface="Arial"/>
              </a:rPr>
              <a:t>industries,</a:t>
            </a:r>
            <a:r>
              <a:rPr sz="2200" spc="-16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high</a:t>
            </a:r>
            <a:r>
              <a:rPr sz="22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80" dirty="0">
                <a:solidFill>
                  <a:srgbClr val="073D86"/>
                </a:solidFill>
                <a:latin typeface="Arial"/>
                <a:cs typeface="Arial"/>
              </a:rPr>
              <a:t>pressures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6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22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up</a:t>
            </a:r>
            <a:r>
              <a:rPr sz="22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22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125" dirty="0">
                <a:solidFill>
                  <a:srgbClr val="073D86"/>
                </a:solidFill>
                <a:latin typeface="Arial"/>
                <a:cs typeface="Arial"/>
              </a:rPr>
              <a:t>1000  </a:t>
            </a:r>
            <a:r>
              <a:rPr sz="2200" spc="-35" dirty="0">
                <a:solidFill>
                  <a:srgbClr val="073D86"/>
                </a:solidFill>
                <a:latin typeface="Arial"/>
                <a:cs typeface="Arial"/>
              </a:rPr>
              <a:t>bar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temperatures </a:t>
            </a:r>
            <a:r>
              <a:rPr sz="2200" spc="6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up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300 </a:t>
            </a:r>
            <a:r>
              <a:rPr sz="2200" spc="-340" dirty="0">
                <a:solidFill>
                  <a:srgbClr val="073D86"/>
                </a:solidFill>
                <a:latin typeface="Arial"/>
                <a:cs typeface="Arial"/>
              </a:rPr>
              <a:t>°C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are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required, 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whereas </a:t>
            </a:r>
            <a:r>
              <a:rPr sz="2200" spc="25" dirty="0">
                <a:solidFill>
                  <a:srgbClr val="073D86"/>
                </a:solidFill>
                <a:latin typeface="Arial"/>
                <a:cs typeface="Arial"/>
              </a:rPr>
              <a:t>work </a:t>
            </a:r>
            <a:r>
              <a:rPr sz="2200" spc="50" dirty="0">
                <a:solidFill>
                  <a:srgbClr val="073D86"/>
                </a:solidFill>
                <a:latin typeface="Arial"/>
                <a:cs typeface="Arial"/>
              </a:rPr>
              <a:t>with </a:t>
            </a:r>
            <a:r>
              <a:rPr sz="2200" spc="-40" dirty="0">
                <a:solidFill>
                  <a:srgbClr val="073D86"/>
                </a:solidFill>
                <a:latin typeface="Arial"/>
                <a:cs typeface="Arial"/>
              </a:rPr>
              <a:t>low-viscosity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solvents requires 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a  </a:t>
            </a:r>
            <a:r>
              <a:rPr sz="2200" spc="-55" dirty="0">
                <a:solidFill>
                  <a:srgbClr val="073D86"/>
                </a:solidFill>
                <a:latin typeface="Arial"/>
                <a:cs typeface="Arial"/>
              </a:rPr>
              <a:t>sensitive, </a:t>
            </a:r>
            <a:r>
              <a:rPr sz="2200" dirty="0">
                <a:solidFill>
                  <a:srgbClr val="073D86"/>
                </a:solidFill>
                <a:latin typeface="Arial"/>
                <a:cs typeface="Arial"/>
              </a:rPr>
              <a:t>yet </a:t>
            </a:r>
            <a:r>
              <a:rPr sz="2200" spc="5" dirty="0">
                <a:solidFill>
                  <a:srgbClr val="073D86"/>
                </a:solidFill>
                <a:latin typeface="Arial"/>
                <a:cs typeface="Arial"/>
              </a:rPr>
              <a:t>fully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closed system. </a:t>
            </a:r>
            <a:r>
              <a:rPr sz="2200" spc="-185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cover </a:t>
            </a:r>
            <a:r>
              <a:rPr sz="2200" spc="-50" dirty="0">
                <a:solidFill>
                  <a:srgbClr val="073D86"/>
                </a:solidFill>
                <a:latin typeface="Arial"/>
                <a:cs typeface="Arial"/>
              </a:rPr>
              <a:t>these </a:t>
            </a:r>
            <a:r>
              <a:rPr sz="2200" spc="-60" dirty="0">
                <a:solidFill>
                  <a:srgbClr val="073D86"/>
                </a:solidFill>
                <a:latin typeface="Arial"/>
                <a:cs typeface="Arial"/>
              </a:rPr>
              <a:t>diverse  </a:t>
            </a:r>
            <a:r>
              <a:rPr sz="2200" spc="-40" dirty="0">
                <a:solidFill>
                  <a:srgbClr val="073D86"/>
                </a:solidFill>
                <a:latin typeface="Arial"/>
                <a:cs typeface="Arial"/>
              </a:rPr>
              <a:t>applications, 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200" spc="-55" dirty="0">
                <a:solidFill>
                  <a:srgbClr val="073D86"/>
                </a:solidFill>
                <a:latin typeface="Arial"/>
                <a:cs typeface="Arial"/>
              </a:rPr>
              <a:t>range </a:t>
            </a:r>
            <a:r>
              <a:rPr sz="2200" spc="6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2200" spc="20" dirty="0">
                <a:solidFill>
                  <a:srgbClr val="073D86"/>
                </a:solidFill>
                <a:latin typeface="Arial"/>
                <a:cs typeface="Arial"/>
              </a:rPr>
              <a:t>different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pressure </a:t>
            </a:r>
            <a:r>
              <a:rPr sz="2200" spc="-75" dirty="0">
                <a:solidFill>
                  <a:srgbClr val="073D86"/>
                </a:solidFill>
                <a:latin typeface="Arial"/>
                <a:cs typeface="Arial"/>
              </a:rPr>
              <a:t>cells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and  </a:t>
            </a:r>
            <a:r>
              <a:rPr sz="2200" spc="-60" dirty="0">
                <a:solidFill>
                  <a:srgbClr val="073D86"/>
                </a:solidFill>
                <a:latin typeface="Arial"/>
                <a:cs typeface="Arial"/>
              </a:rPr>
              <a:t>measuring </a:t>
            </a:r>
            <a:r>
              <a:rPr sz="2200" spc="-85" dirty="0">
                <a:solidFill>
                  <a:srgbClr val="073D86"/>
                </a:solidFill>
                <a:latin typeface="Arial"/>
                <a:cs typeface="Arial"/>
              </a:rPr>
              <a:t>systems </a:t>
            </a:r>
            <a:r>
              <a:rPr sz="2200" spc="-100" dirty="0">
                <a:solidFill>
                  <a:srgbClr val="073D86"/>
                </a:solidFill>
                <a:latin typeface="Arial"/>
                <a:cs typeface="Arial"/>
              </a:rPr>
              <a:t>is</a:t>
            </a:r>
            <a:r>
              <a:rPr sz="2200" spc="-2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available.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76194" y="580389"/>
            <a:ext cx="29940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25" dirty="0"/>
              <a:t>pressure</a:t>
            </a:r>
            <a:r>
              <a:rPr spc="-330" dirty="0"/>
              <a:t> </a:t>
            </a:r>
            <a:r>
              <a:rPr spc="-90" dirty="0"/>
              <a:t>cell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00" y="2971800"/>
            <a:ext cx="4186428" cy="30708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419600" y="2438400"/>
            <a:ext cx="4445508" cy="3933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1077" y="2658872"/>
            <a:ext cx="7155180" cy="3378200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287020" marR="5080" indent="-274320">
              <a:lnSpc>
                <a:spcPct val="90000"/>
              </a:lnSpc>
              <a:spcBef>
                <a:spcPts val="359"/>
              </a:spcBef>
              <a:buClr>
                <a:srgbClr val="30B6FC"/>
              </a:buClr>
              <a:buFont typeface="Symbol"/>
              <a:buChar char=""/>
              <a:tabLst>
                <a:tab pos="286385" algn="l"/>
                <a:tab pos="287020" algn="l"/>
              </a:tabLst>
            </a:pP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Flow </a:t>
            </a:r>
            <a:r>
              <a:rPr sz="2200" spc="-50" dirty="0">
                <a:solidFill>
                  <a:srgbClr val="073D86"/>
                </a:solidFill>
                <a:latin typeface="Arial"/>
                <a:cs typeface="Arial"/>
              </a:rPr>
              <a:t>measurement </a:t>
            </a:r>
            <a:r>
              <a:rPr sz="2200" spc="-100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200" spc="-10" dirty="0">
                <a:solidFill>
                  <a:srgbClr val="073D86"/>
                </a:solidFill>
                <a:latin typeface="Arial"/>
                <a:cs typeface="Arial"/>
              </a:rPr>
              <a:t>quantification </a:t>
            </a:r>
            <a:r>
              <a:rPr sz="2200" spc="6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2200" spc="-20" dirty="0">
                <a:solidFill>
                  <a:srgbClr val="073D86"/>
                </a:solidFill>
                <a:latin typeface="Arial"/>
                <a:cs typeface="Arial"/>
              </a:rPr>
              <a:t>bulk </a:t>
            </a:r>
            <a:r>
              <a:rPr sz="2200" spc="10" dirty="0">
                <a:solidFill>
                  <a:srgbClr val="073D86"/>
                </a:solidFill>
                <a:latin typeface="Arial"/>
                <a:cs typeface="Arial"/>
              </a:rPr>
              <a:t>fluid 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movement.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Flow </a:t>
            </a:r>
            <a:r>
              <a:rPr sz="2200" spc="-100" dirty="0">
                <a:solidFill>
                  <a:srgbClr val="073D86"/>
                </a:solidFill>
                <a:latin typeface="Arial"/>
                <a:cs typeface="Arial"/>
              </a:rPr>
              <a:t>can </a:t>
            </a:r>
            <a:r>
              <a:rPr sz="2200" spc="-50" dirty="0">
                <a:solidFill>
                  <a:srgbClr val="073D86"/>
                </a:solidFill>
                <a:latin typeface="Arial"/>
                <a:cs typeface="Arial"/>
              </a:rPr>
              <a:t>be </a:t>
            </a:r>
            <a:r>
              <a:rPr sz="2200" spc="-75" dirty="0">
                <a:solidFill>
                  <a:srgbClr val="073D86"/>
                </a:solidFill>
                <a:latin typeface="Arial"/>
                <a:cs typeface="Arial"/>
              </a:rPr>
              <a:t>measured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in 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variety </a:t>
            </a:r>
            <a:r>
              <a:rPr sz="2200" spc="60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2200" spc="-80" dirty="0">
                <a:solidFill>
                  <a:srgbClr val="073D86"/>
                </a:solidFill>
                <a:latin typeface="Arial"/>
                <a:cs typeface="Arial"/>
              </a:rPr>
              <a:t>ways.  </a:t>
            </a:r>
            <a:r>
              <a:rPr sz="2200" spc="-55" dirty="0">
                <a:solidFill>
                  <a:srgbClr val="073D86"/>
                </a:solidFill>
                <a:latin typeface="Arial"/>
                <a:cs typeface="Arial"/>
              </a:rPr>
              <a:t>Positive-displacement </a:t>
            </a:r>
            <a:r>
              <a:rPr sz="2200" spc="60" dirty="0">
                <a:solidFill>
                  <a:srgbClr val="073D86"/>
                </a:solidFill>
                <a:latin typeface="Arial"/>
                <a:cs typeface="Arial"/>
              </a:rPr>
              <a:t>flow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meters </a:t>
            </a:r>
            <a:r>
              <a:rPr sz="2200" spc="-55" dirty="0">
                <a:solidFill>
                  <a:srgbClr val="073D86"/>
                </a:solidFill>
                <a:latin typeface="Arial"/>
                <a:cs typeface="Arial"/>
              </a:rPr>
              <a:t>accumulate 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200" dirty="0">
                <a:solidFill>
                  <a:srgbClr val="073D86"/>
                </a:solidFill>
                <a:latin typeface="Arial"/>
                <a:cs typeface="Arial"/>
              </a:rPr>
              <a:t>fixed  </a:t>
            </a:r>
            <a:r>
              <a:rPr sz="2200" spc="-40" dirty="0">
                <a:solidFill>
                  <a:srgbClr val="073D86"/>
                </a:solidFill>
                <a:latin typeface="Arial"/>
                <a:cs typeface="Arial"/>
              </a:rPr>
              <a:t>volume </a:t>
            </a:r>
            <a:r>
              <a:rPr sz="2200" spc="6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2200" spc="10" dirty="0">
                <a:solidFill>
                  <a:srgbClr val="073D86"/>
                </a:solidFill>
                <a:latin typeface="Arial"/>
                <a:cs typeface="Arial"/>
              </a:rPr>
              <a:t>fluid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2200" dirty="0">
                <a:solidFill>
                  <a:srgbClr val="073D86"/>
                </a:solidFill>
                <a:latin typeface="Arial"/>
                <a:cs typeface="Arial"/>
              </a:rPr>
              <a:t>then </a:t>
            </a:r>
            <a:r>
              <a:rPr sz="2200" spc="-5" dirty="0">
                <a:solidFill>
                  <a:srgbClr val="073D86"/>
                </a:solidFill>
                <a:latin typeface="Arial"/>
                <a:cs typeface="Arial"/>
              </a:rPr>
              <a:t>count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number </a:t>
            </a:r>
            <a:r>
              <a:rPr sz="2200" spc="60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times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 </a:t>
            </a:r>
            <a:r>
              <a:rPr sz="2200" spc="-40" dirty="0">
                <a:solidFill>
                  <a:srgbClr val="073D86"/>
                </a:solidFill>
                <a:latin typeface="Arial"/>
                <a:cs typeface="Arial"/>
              </a:rPr>
              <a:t>volume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95" dirty="0">
                <a:solidFill>
                  <a:srgbClr val="073D86"/>
                </a:solidFill>
                <a:latin typeface="Arial"/>
                <a:cs typeface="Arial"/>
              </a:rPr>
              <a:t>is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5" dirty="0">
                <a:solidFill>
                  <a:srgbClr val="073D86"/>
                </a:solidFill>
                <a:latin typeface="Arial"/>
                <a:cs typeface="Arial"/>
              </a:rPr>
              <a:t>filled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80" dirty="0">
                <a:solidFill>
                  <a:srgbClr val="073D86"/>
                </a:solidFill>
                <a:latin typeface="Arial"/>
                <a:cs typeface="Arial"/>
              </a:rPr>
              <a:t>measure</a:t>
            </a:r>
            <a:r>
              <a:rPr sz="2200" spc="-15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35" dirty="0">
                <a:solidFill>
                  <a:srgbClr val="073D86"/>
                </a:solidFill>
                <a:latin typeface="Arial"/>
                <a:cs typeface="Arial"/>
              </a:rPr>
              <a:t>flow.</a:t>
            </a:r>
            <a:r>
              <a:rPr sz="22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73D86"/>
                </a:solidFill>
                <a:latin typeface="Arial"/>
                <a:cs typeface="Arial"/>
              </a:rPr>
              <a:t>Other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60" dirty="0">
                <a:solidFill>
                  <a:srgbClr val="073D86"/>
                </a:solidFill>
                <a:latin typeface="Arial"/>
                <a:cs typeface="Arial"/>
              </a:rPr>
              <a:t>flow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50" dirty="0">
                <a:solidFill>
                  <a:srgbClr val="073D86"/>
                </a:solidFill>
                <a:latin typeface="Arial"/>
                <a:cs typeface="Arial"/>
              </a:rPr>
              <a:t>measurement 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methods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rely</a:t>
            </a:r>
            <a:r>
              <a:rPr sz="22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73D86"/>
                </a:solidFill>
                <a:latin typeface="Arial"/>
                <a:cs typeface="Arial"/>
              </a:rPr>
              <a:t>on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35" dirty="0">
                <a:solidFill>
                  <a:srgbClr val="073D86"/>
                </a:solidFill>
                <a:latin typeface="Arial"/>
                <a:cs typeface="Arial"/>
              </a:rPr>
              <a:t>forces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produced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by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20" dirty="0">
                <a:solidFill>
                  <a:srgbClr val="073D86"/>
                </a:solidFill>
                <a:latin typeface="Arial"/>
                <a:cs typeface="Arial"/>
              </a:rPr>
              <a:t>flowing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40" dirty="0">
                <a:solidFill>
                  <a:srgbClr val="073D86"/>
                </a:solidFill>
                <a:latin typeface="Arial"/>
                <a:cs typeface="Arial"/>
              </a:rPr>
              <a:t>stream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165" dirty="0">
                <a:solidFill>
                  <a:srgbClr val="073D86"/>
                </a:solidFill>
                <a:latin typeface="Arial"/>
                <a:cs typeface="Arial"/>
              </a:rPr>
              <a:t>as  </a:t>
            </a:r>
            <a:r>
              <a:rPr sz="2200" spc="80" dirty="0">
                <a:solidFill>
                  <a:srgbClr val="073D86"/>
                </a:solidFill>
                <a:latin typeface="Arial"/>
                <a:cs typeface="Arial"/>
              </a:rPr>
              <a:t>it </a:t>
            </a:r>
            <a:r>
              <a:rPr sz="2200" spc="-60" dirty="0">
                <a:solidFill>
                  <a:srgbClr val="073D86"/>
                </a:solidFill>
                <a:latin typeface="Arial"/>
                <a:cs typeface="Arial"/>
              </a:rPr>
              <a:t>overcomes 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200" spc="-5" dirty="0">
                <a:solidFill>
                  <a:srgbClr val="073D86"/>
                </a:solidFill>
                <a:latin typeface="Arial"/>
                <a:cs typeface="Arial"/>
              </a:rPr>
              <a:t>known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constriction,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indirectly </a:t>
            </a:r>
            <a:r>
              <a:rPr sz="2200" spc="-50" dirty="0">
                <a:solidFill>
                  <a:srgbClr val="073D86"/>
                </a:solidFill>
                <a:latin typeface="Arial"/>
                <a:cs typeface="Arial"/>
              </a:rPr>
              <a:t>calculate  </a:t>
            </a:r>
            <a:r>
              <a:rPr sz="2200" spc="35" dirty="0">
                <a:solidFill>
                  <a:srgbClr val="073D86"/>
                </a:solidFill>
                <a:latin typeface="Arial"/>
                <a:cs typeface="Arial"/>
              </a:rPr>
              <a:t>flow.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Flow </a:t>
            </a:r>
            <a:r>
              <a:rPr sz="2200" spc="-90" dirty="0">
                <a:solidFill>
                  <a:srgbClr val="073D86"/>
                </a:solidFill>
                <a:latin typeface="Arial"/>
                <a:cs typeface="Arial"/>
              </a:rPr>
              <a:t>may </a:t>
            </a:r>
            <a:r>
              <a:rPr sz="2200" spc="-50" dirty="0">
                <a:solidFill>
                  <a:srgbClr val="073D86"/>
                </a:solidFill>
                <a:latin typeface="Arial"/>
                <a:cs typeface="Arial"/>
              </a:rPr>
              <a:t>be </a:t>
            </a:r>
            <a:r>
              <a:rPr sz="2200" spc="-75" dirty="0">
                <a:solidFill>
                  <a:srgbClr val="073D86"/>
                </a:solidFill>
                <a:latin typeface="Arial"/>
                <a:cs typeface="Arial"/>
              </a:rPr>
              <a:t>measured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by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measuring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velocity </a:t>
            </a:r>
            <a:r>
              <a:rPr sz="2200" spc="60" dirty="0">
                <a:solidFill>
                  <a:srgbClr val="073D86"/>
                </a:solidFill>
                <a:latin typeface="Arial"/>
                <a:cs typeface="Arial"/>
              </a:rPr>
              <a:t>of  </a:t>
            </a:r>
            <a:r>
              <a:rPr sz="2200" spc="10" dirty="0">
                <a:solidFill>
                  <a:srgbClr val="073D86"/>
                </a:solidFill>
                <a:latin typeface="Arial"/>
                <a:cs typeface="Arial"/>
              </a:rPr>
              <a:t>fluid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over 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200" spc="-5" dirty="0">
                <a:solidFill>
                  <a:srgbClr val="073D86"/>
                </a:solidFill>
                <a:latin typeface="Arial"/>
                <a:cs typeface="Arial"/>
              </a:rPr>
              <a:t>known </a:t>
            </a:r>
            <a:r>
              <a:rPr sz="2200" spc="-85" dirty="0">
                <a:solidFill>
                  <a:srgbClr val="073D86"/>
                </a:solidFill>
                <a:latin typeface="Arial"/>
                <a:cs typeface="Arial"/>
              </a:rPr>
              <a:t>area. </a:t>
            </a:r>
            <a:r>
              <a:rPr sz="2200" spc="-80" dirty="0">
                <a:solidFill>
                  <a:srgbClr val="073D86"/>
                </a:solidFill>
                <a:latin typeface="Arial"/>
                <a:cs typeface="Arial"/>
              </a:rPr>
              <a:t>For </a:t>
            </a:r>
            <a:r>
              <a:rPr sz="2200" spc="-50" dirty="0">
                <a:solidFill>
                  <a:srgbClr val="073D86"/>
                </a:solidFill>
                <a:latin typeface="Arial"/>
                <a:cs typeface="Arial"/>
              </a:rPr>
              <a:t>very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large </a:t>
            </a:r>
            <a:r>
              <a:rPr sz="2200" dirty="0">
                <a:solidFill>
                  <a:srgbClr val="073D86"/>
                </a:solidFill>
                <a:latin typeface="Arial"/>
                <a:cs typeface="Arial"/>
              </a:rPr>
              <a:t>flows,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tracer 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methods </a:t>
            </a:r>
            <a:r>
              <a:rPr sz="2200" spc="-90" dirty="0">
                <a:solidFill>
                  <a:srgbClr val="073D86"/>
                </a:solidFill>
                <a:latin typeface="Arial"/>
                <a:cs typeface="Arial"/>
              </a:rPr>
              <a:t>may </a:t>
            </a:r>
            <a:r>
              <a:rPr sz="2200" spc="-50" dirty="0">
                <a:solidFill>
                  <a:srgbClr val="073D86"/>
                </a:solidFill>
                <a:latin typeface="Arial"/>
                <a:cs typeface="Arial"/>
              </a:rPr>
              <a:t>be </a:t>
            </a:r>
            <a:r>
              <a:rPr sz="2200" spc="-90" dirty="0">
                <a:solidFill>
                  <a:srgbClr val="073D86"/>
                </a:solidFill>
                <a:latin typeface="Arial"/>
                <a:cs typeface="Arial"/>
              </a:rPr>
              <a:t>used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deduce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200" spc="60" dirty="0">
                <a:solidFill>
                  <a:srgbClr val="073D86"/>
                </a:solidFill>
                <a:latin typeface="Arial"/>
                <a:cs typeface="Arial"/>
              </a:rPr>
              <a:t>flow </a:t>
            </a:r>
            <a:r>
              <a:rPr sz="2200" spc="-5" dirty="0">
                <a:solidFill>
                  <a:srgbClr val="073D86"/>
                </a:solidFill>
                <a:latin typeface="Arial"/>
                <a:cs typeface="Arial"/>
              </a:rPr>
              <a:t>rate </a:t>
            </a:r>
            <a:r>
              <a:rPr sz="2200" spc="35" dirty="0">
                <a:solidFill>
                  <a:srgbClr val="073D86"/>
                </a:solidFill>
                <a:latin typeface="Arial"/>
                <a:cs typeface="Arial"/>
              </a:rPr>
              <a:t>from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 </a:t>
            </a:r>
            <a:r>
              <a:rPr sz="2200" spc="-80" dirty="0">
                <a:solidFill>
                  <a:srgbClr val="073D86"/>
                </a:solidFill>
                <a:latin typeface="Arial"/>
                <a:cs typeface="Arial"/>
              </a:rPr>
              <a:t>change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in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concentration</a:t>
            </a:r>
            <a:r>
              <a:rPr sz="2200" spc="-1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6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a</a:t>
            </a:r>
            <a:r>
              <a:rPr sz="22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dye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20" dirty="0">
                <a:solidFill>
                  <a:srgbClr val="073D86"/>
                </a:solidFill>
                <a:latin typeface="Arial"/>
                <a:cs typeface="Arial"/>
              </a:rPr>
              <a:t>or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radioisotope.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24480" y="580389"/>
            <a:ext cx="44989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125" dirty="0"/>
              <a:t>flow</a:t>
            </a:r>
            <a:r>
              <a:rPr spc="-315" dirty="0"/>
              <a:t> </a:t>
            </a:r>
            <a:r>
              <a:rPr spc="-95" dirty="0"/>
              <a:t>measurement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600" y="2667000"/>
            <a:ext cx="3451860" cy="34518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38600" y="2552700"/>
            <a:ext cx="3276600" cy="41330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1077" y="2616200"/>
            <a:ext cx="6618605" cy="390334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675"/>
              </a:spcBef>
              <a:buClr>
                <a:srgbClr val="30B6FC"/>
              </a:buClr>
              <a:buFont typeface="Wingdings"/>
              <a:buChar char=""/>
              <a:tabLst>
                <a:tab pos="354330" algn="l"/>
                <a:tab pos="701040" algn="l"/>
              </a:tabLst>
            </a:pPr>
            <a:r>
              <a:rPr sz="2400" spc="-225" dirty="0">
                <a:solidFill>
                  <a:srgbClr val="073D86"/>
                </a:solidFill>
                <a:latin typeface="Arial"/>
                <a:cs typeface="Arial"/>
              </a:rPr>
              <a:t>1)	</a:t>
            </a:r>
            <a:r>
              <a:rPr sz="2400" spc="-45" dirty="0">
                <a:solidFill>
                  <a:srgbClr val="073D86"/>
                </a:solidFill>
                <a:latin typeface="Arial"/>
                <a:cs typeface="Arial"/>
              </a:rPr>
              <a:t>Measurement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575"/>
              </a:spcBef>
              <a:buClr>
                <a:srgbClr val="30B6FC"/>
              </a:buClr>
              <a:buFont typeface="Wingdings"/>
              <a:buChar char=""/>
              <a:tabLst>
                <a:tab pos="354330" algn="l"/>
              </a:tabLst>
            </a:pPr>
            <a:r>
              <a:rPr sz="2400" spc="-90" dirty="0">
                <a:solidFill>
                  <a:srgbClr val="073D86"/>
                </a:solidFill>
                <a:latin typeface="Arial"/>
                <a:cs typeface="Arial"/>
              </a:rPr>
              <a:t>2)</a:t>
            </a:r>
            <a:r>
              <a:rPr sz="24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073D86"/>
                </a:solidFill>
                <a:latin typeface="Arial"/>
                <a:cs typeface="Arial"/>
              </a:rPr>
              <a:t>Transducer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575"/>
              </a:spcBef>
              <a:buClr>
                <a:srgbClr val="30B6FC"/>
              </a:buClr>
              <a:buFont typeface="Wingdings"/>
              <a:buChar char=""/>
              <a:tabLst>
                <a:tab pos="354330" algn="l"/>
              </a:tabLst>
            </a:pPr>
            <a:r>
              <a:rPr sz="2400" spc="-65" dirty="0">
                <a:solidFill>
                  <a:srgbClr val="073D86"/>
                </a:solidFill>
                <a:latin typeface="Arial"/>
                <a:cs typeface="Arial"/>
              </a:rPr>
              <a:t>3) </a:t>
            </a:r>
            <a:r>
              <a:rPr sz="2400" spc="-45" dirty="0">
                <a:solidFill>
                  <a:srgbClr val="073D86"/>
                </a:solidFill>
                <a:latin typeface="Arial"/>
                <a:cs typeface="Arial"/>
              </a:rPr>
              <a:t>Measurement </a:t>
            </a:r>
            <a:r>
              <a:rPr sz="2400" spc="7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2400" spc="-5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073D86"/>
                </a:solidFill>
                <a:latin typeface="Arial"/>
                <a:cs typeface="Arial"/>
              </a:rPr>
              <a:t>displacement </a:t>
            </a:r>
            <a:r>
              <a:rPr sz="2400" spc="-75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2400" spc="-65" dirty="0">
                <a:solidFill>
                  <a:srgbClr val="073D86"/>
                </a:solidFill>
                <a:latin typeface="Arial"/>
                <a:cs typeface="Arial"/>
              </a:rPr>
              <a:t>Strain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580"/>
              </a:spcBef>
              <a:buClr>
                <a:srgbClr val="30B6FC"/>
              </a:buClr>
              <a:buFont typeface="Wingdings"/>
              <a:buChar char=""/>
              <a:tabLst>
                <a:tab pos="354330" algn="l"/>
              </a:tabLst>
            </a:pPr>
            <a:r>
              <a:rPr sz="2400" spc="-10" dirty="0">
                <a:solidFill>
                  <a:srgbClr val="073D86"/>
                </a:solidFill>
                <a:latin typeface="Arial"/>
                <a:cs typeface="Arial"/>
              </a:rPr>
              <a:t>4) </a:t>
            </a:r>
            <a:r>
              <a:rPr sz="2400" spc="-95" dirty="0">
                <a:solidFill>
                  <a:srgbClr val="073D86"/>
                </a:solidFill>
                <a:latin typeface="Arial"/>
                <a:cs typeface="Arial"/>
              </a:rPr>
              <a:t>Force </a:t>
            </a:r>
            <a:r>
              <a:rPr sz="2400" spc="-75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2400" spc="15" dirty="0">
                <a:solidFill>
                  <a:srgbClr val="073D86"/>
                </a:solidFill>
                <a:latin typeface="Arial"/>
                <a:cs typeface="Arial"/>
              </a:rPr>
              <a:t>torque</a:t>
            </a:r>
            <a:r>
              <a:rPr sz="2400" spc="-39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073D86"/>
                </a:solidFill>
                <a:latin typeface="Arial"/>
                <a:cs typeface="Arial"/>
              </a:rPr>
              <a:t>Measurement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575"/>
              </a:spcBef>
              <a:buClr>
                <a:srgbClr val="30B6FC"/>
              </a:buClr>
              <a:buFont typeface="Wingdings"/>
              <a:buChar char=""/>
              <a:tabLst>
                <a:tab pos="354330" algn="l"/>
              </a:tabLst>
            </a:pPr>
            <a:r>
              <a:rPr sz="2400" spc="-60" dirty="0">
                <a:solidFill>
                  <a:srgbClr val="073D86"/>
                </a:solidFill>
                <a:latin typeface="Arial"/>
                <a:cs typeface="Arial"/>
              </a:rPr>
              <a:t>5) </a:t>
            </a:r>
            <a:r>
              <a:rPr sz="2400" spc="-105" dirty="0">
                <a:solidFill>
                  <a:srgbClr val="073D86"/>
                </a:solidFill>
                <a:latin typeface="Arial"/>
                <a:cs typeface="Arial"/>
              </a:rPr>
              <a:t>Pressure</a:t>
            </a:r>
            <a:r>
              <a:rPr sz="2400" spc="-25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073D86"/>
                </a:solidFill>
                <a:latin typeface="Arial"/>
                <a:cs typeface="Arial"/>
              </a:rPr>
              <a:t>measurement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575"/>
              </a:spcBef>
              <a:buClr>
                <a:srgbClr val="30B6FC"/>
              </a:buClr>
              <a:buFont typeface="Wingdings"/>
              <a:buChar char=""/>
              <a:tabLst>
                <a:tab pos="354330" algn="l"/>
              </a:tabLst>
            </a:pPr>
            <a:r>
              <a:rPr sz="2400" spc="15" dirty="0">
                <a:solidFill>
                  <a:srgbClr val="073D86"/>
                </a:solidFill>
                <a:latin typeface="Arial"/>
                <a:cs typeface="Arial"/>
              </a:rPr>
              <a:t>6) </a:t>
            </a:r>
            <a:r>
              <a:rPr sz="2400" spc="-45" dirty="0">
                <a:solidFill>
                  <a:srgbClr val="073D86"/>
                </a:solidFill>
                <a:latin typeface="Arial"/>
                <a:cs typeface="Arial"/>
              </a:rPr>
              <a:t>Flow</a:t>
            </a:r>
            <a:r>
              <a:rPr sz="2400" spc="-3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073D86"/>
                </a:solidFill>
                <a:latin typeface="Arial"/>
                <a:cs typeface="Arial"/>
              </a:rPr>
              <a:t>measurement</a:t>
            </a:r>
            <a:endParaRPr sz="2400">
              <a:latin typeface="Arial"/>
              <a:cs typeface="Arial"/>
            </a:endParaRPr>
          </a:p>
          <a:p>
            <a:pPr marL="287020" indent="-274320">
              <a:lnSpc>
                <a:spcPct val="100000"/>
              </a:lnSpc>
              <a:spcBef>
                <a:spcPts val="580"/>
              </a:spcBef>
              <a:buClr>
                <a:srgbClr val="30B6FC"/>
              </a:buClr>
              <a:buFont typeface="Wingdings"/>
              <a:buChar char=""/>
              <a:tabLst>
                <a:tab pos="354330" algn="l"/>
              </a:tabLst>
            </a:pPr>
            <a:r>
              <a:rPr sz="2400" spc="-80" dirty="0">
                <a:solidFill>
                  <a:srgbClr val="073D86"/>
                </a:solidFill>
                <a:latin typeface="Arial"/>
                <a:cs typeface="Arial"/>
              </a:rPr>
              <a:t>7) </a:t>
            </a:r>
            <a:r>
              <a:rPr sz="2400" spc="-45" dirty="0">
                <a:solidFill>
                  <a:srgbClr val="073D86"/>
                </a:solidFill>
                <a:latin typeface="Arial"/>
                <a:cs typeface="Arial"/>
              </a:rPr>
              <a:t>Measurement </a:t>
            </a:r>
            <a:r>
              <a:rPr sz="2400" spc="7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2400" spc="-3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73D86"/>
                </a:solidFill>
                <a:latin typeface="Arial"/>
                <a:cs typeface="Arial"/>
              </a:rPr>
              <a:t>temperature</a:t>
            </a:r>
            <a:endParaRPr sz="2400">
              <a:latin typeface="Arial"/>
              <a:cs typeface="Arial"/>
            </a:endParaRPr>
          </a:p>
          <a:p>
            <a:pPr marL="287020" marR="5080" indent="-274320">
              <a:lnSpc>
                <a:spcPct val="100000"/>
              </a:lnSpc>
              <a:spcBef>
                <a:spcPts val="575"/>
              </a:spcBef>
              <a:buClr>
                <a:srgbClr val="30B6FC"/>
              </a:buClr>
              <a:buFont typeface="Wingdings"/>
              <a:buChar char=""/>
              <a:tabLst>
                <a:tab pos="354330" algn="l"/>
              </a:tabLst>
            </a:pPr>
            <a:r>
              <a:rPr sz="2400" spc="10" dirty="0">
                <a:solidFill>
                  <a:srgbClr val="073D86"/>
                </a:solidFill>
                <a:latin typeface="Arial"/>
                <a:cs typeface="Arial"/>
              </a:rPr>
              <a:t>8)</a:t>
            </a:r>
            <a:r>
              <a:rPr sz="24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073D86"/>
                </a:solidFill>
                <a:latin typeface="Arial"/>
                <a:cs typeface="Arial"/>
              </a:rPr>
              <a:t>Measurement</a:t>
            </a:r>
            <a:r>
              <a:rPr sz="2400" spc="-16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7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24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073D86"/>
                </a:solidFill>
                <a:latin typeface="Arial"/>
                <a:cs typeface="Arial"/>
              </a:rPr>
              <a:t>Other</a:t>
            </a:r>
            <a:r>
              <a:rPr sz="24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073D86"/>
                </a:solidFill>
                <a:latin typeface="Arial"/>
                <a:cs typeface="Arial"/>
              </a:rPr>
              <a:t>non-electrical</a:t>
            </a:r>
            <a:r>
              <a:rPr sz="24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73D86"/>
                </a:solidFill>
                <a:latin typeface="Arial"/>
                <a:cs typeface="Arial"/>
              </a:rPr>
              <a:t>quantity  </a:t>
            </a:r>
            <a:r>
              <a:rPr sz="2400" spc="-100" dirty="0">
                <a:solidFill>
                  <a:srgbClr val="073D86"/>
                </a:solidFill>
                <a:latin typeface="Arial"/>
                <a:cs typeface="Arial"/>
              </a:rPr>
              <a:t>such </a:t>
            </a:r>
            <a:r>
              <a:rPr sz="2400" spc="-180" dirty="0">
                <a:solidFill>
                  <a:srgbClr val="073D86"/>
                </a:solidFill>
                <a:latin typeface="Arial"/>
                <a:cs typeface="Arial"/>
              </a:rPr>
              <a:t>as </a:t>
            </a:r>
            <a:r>
              <a:rPr sz="2400" spc="-10" dirty="0">
                <a:solidFill>
                  <a:srgbClr val="073D86"/>
                </a:solidFill>
                <a:latin typeface="Arial"/>
                <a:cs typeface="Arial"/>
              </a:rPr>
              <a:t>humidity</a:t>
            </a:r>
            <a:r>
              <a:rPr sz="2400" spc="-49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65" dirty="0">
                <a:solidFill>
                  <a:srgbClr val="073D86"/>
                </a:solidFill>
                <a:latin typeface="Arial"/>
                <a:cs typeface="Arial"/>
              </a:rPr>
              <a:t>, </a:t>
            </a:r>
            <a:r>
              <a:rPr sz="2400" spc="-80" dirty="0">
                <a:solidFill>
                  <a:srgbClr val="073D86"/>
                </a:solidFill>
                <a:latin typeface="Arial"/>
                <a:cs typeface="Arial"/>
              </a:rPr>
              <a:t>pH, </a:t>
            </a:r>
            <a:r>
              <a:rPr sz="2400" spc="-45" dirty="0">
                <a:solidFill>
                  <a:srgbClr val="073D86"/>
                </a:solidFill>
                <a:latin typeface="Arial"/>
                <a:cs typeface="Arial"/>
              </a:rPr>
              <a:t>level </a:t>
            </a:r>
            <a:r>
              <a:rPr sz="2400" spc="-75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2400" spc="-25" dirty="0">
                <a:solidFill>
                  <a:srgbClr val="073D86"/>
                </a:solidFill>
                <a:latin typeface="Arial"/>
                <a:cs typeface="Arial"/>
              </a:rPr>
              <a:t>vibrations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3414" y="580389"/>
            <a:ext cx="17545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65" dirty="0"/>
              <a:t>TOPICS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1077" y="2631439"/>
            <a:ext cx="7211059" cy="31102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95"/>
              </a:spcBef>
              <a:buClr>
                <a:srgbClr val="30B6FC"/>
              </a:buClr>
              <a:buFont typeface="Symbol"/>
              <a:buChar char=""/>
              <a:tabLst>
                <a:tab pos="286385" algn="l"/>
                <a:tab pos="287020" algn="l"/>
              </a:tabLst>
            </a:pPr>
            <a:r>
              <a:rPr sz="2200" spc="-55" dirty="0">
                <a:solidFill>
                  <a:srgbClr val="073D86"/>
                </a:solidFill>
                <a:latin typeface="Arial"/>
                <a:cs typeface="Arial"/>
              </a:rPr>
              <a:t>Principle</a:t>
            </a:r>
            <a:endParaRPr sz="2200">
              <a:latin typeface="Arial"/>
              <a:cs typeface="Arial"/>
            </a:endParaRPr>
          </a:p>
          <a:p>
            <a:pPr marL="287020" marR="5080" indent="-274320">
              <a:lnSpc>
                <a:spcPct val="80000"/>
              </a:lnSpc>
              <a:spcBef>
                <a:spcPts val="525"/>
              </a:spcBef>
              <a:buClr>
                <a:srgbClr val="30B6FC"/>
              </a:buClr>
              <a:buFont typeface="Symbol"/>
              <a:buChar char=""/>
              <a:tabLst>
                <a:tab pos="286385" algn="l"/>
                <a:tab pos="287020" algn="l"/>
              </a:tabLst>
            </a:pPr>
            <a:r>
              <a:rPr sz="2200" spc="-60" dirty="0">
                <a:solidFill>
                  <a:srgbClr val="073D86"/>
                </a:solidFill>
                <a:latin typeface="Arial"/>
                <a:cs typeface="Arial"/>
              </a:rPr>
              <a:t>Density </a:t>
            </a:r>
            <a:r>
              <a:rPr sz="2200" spc="-100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2200" spc="-75" dirty="0">
                <a:solidFill>
                  <a:srgbClr val="073D86"/>
                </a:solidFill>
                <a:latin typeface="Arial"/>
                <a:cs typeface="Arial"/>
              </a:rPr>
              <a:t>measured </a:t>
            </a:r>
            <a:r>
              <a:rPr sz="2200" spc="-50" dirty="0">
                <a:solidFill>
                  <a:srgbClr val="073D86"/>
                </a:solidFill>
                <a:latin typeface="Arial"/>
                <a:cs typeface="Arial"/>
              </a:rPr>
              <a:t>according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absorption </a:t>
            </a:r>
            <a:r>
              <a:rPr sz="2200" spc="-10" dirty="0">
                <a:solidFill>
                  <a:srgbClr val="073D86"/>
                </a:solidFill>
                <a:latin typeface="Arial"/>
                <a:cs typeface="Arial"/>
              </a:rPr>
              <a:t>method. </a:t>
            </a:r>
            <a:r>
              <a:rPr sz="2200" spc="-114" dirty="0">
                <a:solidFill>
                  <a:srgbClr val="073D86"/>
                </a:solidFill>
                <a:latin typeface="Arial"/>
                <a:cs typeface="Arial"/>
              </a:rPr>
              <a:t>A  </a:t>
            </a:r>
            <a:r>
              <a:rPr sz="2200" spc="-35" dirty="0">
                <a:solidFill>
                  <a:srgbClr val="073D86"/>
                </a:solidFill>
                <a:latin typeface="Arial"/>
                <a:cs typeface="Arial"/>
              </a:rPr>
              <a:t>radioactive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source </a:t>
            </a:r>
            <a:r>
              <a:rPr sz="2200" spc="-185" dirty="0">
                <a:solidFill>
                  <a:srgbClr val="073D86"/>
                </a:solidFill>
                <a:latin typeface="Arial"/>
                <a:cs typeface="Arial"/>
              </a:rPr>
              <a:t>(Cs-137)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contained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in</a:t>
            </a:r>
            <a:r>
              <a:rPr sz="2200" spc="-46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lead-shield,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steel- 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enclosed </a:t>
            </a:r>
            <a:r>
              <a:rPr sz="2200" spc="-55" dirty="0">
                <a:solidFill>
                  <a:srgbClr val="073D86"/>
                </a:solidFill>
                <a:latin typeface="Arial"/>
                <a:cs typeface="Arial"/>
              </a:rPr>
              <a:t>housing </a:t>
            </a:r>
            <a:r>
              <a:rPr sz="2200" spc="-100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2200" spc="-10" dirty="0">
                <a:solidFill>
                  <a:srgbClr val="073D86"/>
                </a:solidFill>
                <a:latin typeface="Arial"/>
                <a:cs typeface="Arial"/>
              </a:rPr>
              <a:t>mounted </a:t>
            </a:r>
            <a:r>
              <a:rPr sz="2200" spc="-20" dirty="0">
                <a:solidFill>
                  <a:srgbClr val="073D86"/>
                </a:solidFill>
                <a:latin typeface="Arial"/>
                <a:cs typeface="Arial"/>
              </a:rPr>
              <a:t>on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one </a:t>
            </a:r>
            <a:r>
              <a:rPr sz="2200" spc="-75" dirty="0">
                <a:solidFill>
                  <a:srgbClr val="073D86"/>
                </a:solidFill>
                <a:latin typeface="Arial"/>
                <a:cs typeface="Arial"/>
              </a:rPr>
              <a:t>side </a:t>
            </a:r>
            <a:r>
              <a:rPr sz="2200" spc="6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pipe </a:t>
            </a:r>
            <a:r>
              <a:rPr sz="2200" spc="50" dirty="0">
                <a:solidFill>
                  <a:srgbClr val="073D86"/>
                </a:solidFill>
                <a:latin typeface="Arial"/>
                <a:cs typeface="Arial"/>
              </a:rPr>
              <a:t>with 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a 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scintillation </a:t>
            </a:r>
            <a:r>
              <a:rPr sz="2200" spc="10" dirty="0">
                <a:solidFill>
                  <a:srgbClr val="073D86"/>
                </a:solidFill>
                <a:latin typeface="Arial"/>
                <a:cs typeface="Arial"/>
              </a:rPr>
              <a:t>detector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on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opposite </a:t>
            </a:r>
            <a:r>
              <a:rPr sz="2200" spc="-75" dirty="0">
                <a:solidFill>
                  <a:srgbClr val="073D86"/>
                </a:solidFill>
                <a:latin typeface="Arial"/>
                <a:cs typeface="Arial"/>
              </a:rPr>
              <a:t>side. 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Gamma </a:t>
            </a:r>
            <a:r>
              <a:rPr sz="2200" spc="-55" dirty="0">
                <a:solidFill>
                  <a:srgbClr val="073D86"/>
                </a:solidFill>
                <a:latin typeface="Arial"/>
                <a:cs typeface="Arial"/>
              </a:rPr>
              <a:t>energy  </a:t>
            </a:r>
            <a:r>
              <a:rPr sz="2200" spc="10" dirty="0">
                <a:solidFill>
                  <a:srgbClr val="073D86"/>
                </a:solidFill>
                <a:latin typeface="Arial"/>
                <a:cs typeface="Arial"/>
              </a:rPr>
              <a:t>emitted </a:t>
            </a:r>
            <a:r>
              <a:rPr sz="2200" spc="35" dirty="0">
                <a:solidFill>
                  <a:srgbClr val="073D86"/>
                </a:solidFill>
                <a:latin typeface="Arial"/>
                <a:cs typeface="Arial"/>
              </a:rPr>
              <a:t>from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source 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passes </a:t>
            </a:r>
            <a:r>
              <a:rPr sz="2200" spc="10" dirty="0">
                <a:solidFill>
                  <a:srgbClr val="073D86"/>
                </a:solidFill>
                <a:latin typeface="Arial"/>
                <a:cs typeface="Arial"/>
              </a:rPr>
              <a:t>through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pipe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 </a:t>
            </a:r>
            <a:r>
              <a:rPr sz="2200" spc="-75" dirty="0">
                <a:solidFill>
                  <a:srgbClr val="073D86"/>
                </a:solidFill>
                <a:latin typeface="Arial"/>
                <a:cs typeface="Arial"/>
              </a:rPr>
              <a:t>process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material. </a:t>
            </a:r>
            <a:r>
              <a:rPr sz="2200" spc="-12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amount </a:t>
            </a:r>
            <a:r>
              <a:rPr sz="2200" spc="6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2200" spc="-55" dirty="0">
                <a:solidFill>
                  <a:srgbClr val="073D86"/>
                </a:solidFill>
                <a:latin typeface="Arial"/>
                <a:cs typeface="Arial"/>
              </a:rPr>
              <a:t>energy reaching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 </a:t>
            </a:r>
            <a:r>
              <a:rPr sz="2200" spc="5" dirty="0">
                <a:solidFill>
                  <a:srgbClr val="073D86"/>
                </a:solidFill>
                <a:latin typeface="Arial"/>
                <a:cs typeface="Arial"/>
              </a:rPr>
              <a:t>detector </a:t>
            </a:r>
            <a:r>
              <a:rPr sz="2200" spc="-95" dirty="0">
                <a:solidFill>
                  <a:srgbClr val="073D86"/>
                </a:solidFill>
                <a:latin typeface="Arial"/>
                <a:cs typeface="Arial"/>
              </a:rPr>
              <a:t>changes </a:t>
            </a:r>
            <a:r>
              <a:rPr sz="2200" spc="50" dirty="0">
                <a:solidFill>
                  <a:srgbClr val="073D86"/>
                </a:solidFill>
                <a:latin typeface="Arial"/>
                <a:cs typeface="Arial"/>
              </a:rPr>
              <a:t>with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200" spc="-40" dirty="0">
                <a:solidFill>
                  <a:srgbClr val="073D86"/>
                </a:solidFill>
                <a:latin typeface="Arial"/>
                <a:cs typeface="Arial"/>
              </a:rPr>
              <a:t>density </a:t>
            </a:r>
            <a:r>
              <a:rPr sz="2200" spc="-80" dirty="0">
                <a:solidFill>
                  <a:srgbClr val="073D86"/>
                </a:solidFill>
                <a:latin typeface="Arial"/>
                <a:cs typeface="Arial"/>
              </a:rPr>
              <a:t>change </a:t>
            </a:r>
            <a:r>
              <a:rPr sz="2200" spc="6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material  </a:t>
            </a:r>
            <a:r>
              <a:rPr sz="2200" spc="-40" dirty="0">
                <a:solidFill>
                  <a:srgbClr val="073D86"/>
                </a:solidFill>
                <a:latin typeface="Arial"/>
                <a:cs typeface="Arial"/>
              </a:rPr>
              <a:t>being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measured. </a:t>
            </a:r>
            <a:r>
              <a:rPr sz="2200" spc="-60" dirty="0">
                <a:solidFill>
                  <a:srgbClr val="073D86"/>
                </a:solidFill>
                <a:latin typeface="Arial"/>
                <a:cs typeface="Arial"/>
              </a:rPr>
              <a:t>Density </a:t>
            </a:r>
            <a:r>
              <a:rPr sz="2200" spc="-100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determined </a:t>
            </a:r>
            <a:r>
              <a:rPr sz="2200" spc="-90" dirty="0">
                <a:solidFill>
                  <a:srgbClr val="073D86"/>
                </a:solidFill>
                <a:latin typeface="Arial"/>
                <a:cs typeface="Arial"/>
              </a:rPr>
              <a:t>based </a:t>
            </a:r>
            <a:r>
              <a:rPr sz="2200" spc="-20" dirty="0">
                <a:solidFill>
                  <a:srgbClr val="073D86"/>
                </a:solidFill>
                <a:latin typeface="Arial"/>
                <a:cs typeface="Arial"/>
              </a:rPr>
              <a:t>on </a:t>
            </a:r>
            <a:r>
              <a:rPr sz="2200" spc="-55" dirty="0">
                <a:solidFill>
                  <a:srgbClr val="073D86"/>
                </a:solidFill>
                <a:latin typeface="Arial"/>
                <a:cs typeface="Arial"/>
              </a:rPr>
              <a:t>energy  </a:t>
            </a:r>
            <a:r>
              <a:rPr sz="2200" spc="-5" dirty="0">
                <a:solidFill>
                  <a:srgbClr val="073D86"/>
                </a:solidFill>
                <a:latin typeface="Arial"/>
                <a:cs typeface="Arial"/>
              </a:rPr>
              <a:t>attenuation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2200" spc="10" dirty="0">
                <a:solidFill>
                  <a:srgbClr val="073D86"/>
                </a:solidFill>
                <a:latin typeface="Arial"/>
                <a:cs typeface="Arial"/>
              </a:rPr>
              <a:t>fluid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concentration </a:t>
            </a:r>
            <a:r>
              <a:rPr sz="2200" spc="20" dirty="0">
                <a:solidFill>
                  <a:srgbClr val="073D86"/>
                </a:solidFill>
                <a:latin typeface="Arial"/>
                <a:cs typeface="Arial"/>
              </a:rPr>
              <a:t>or </a:t>
            </a:r>
            <a:r>
              <a:rPr sz="2200" spc="-40" dirty="0">
                <a:solidFill>
                  <a:srgbClr val="073D86"/>
                </a:solidFill>
                <a:latin typeface="Arial"/>
                <a:cs typeface="Arial"/>
              </a:rPr>
              <a:t>solid </a:t>
            </a:r>
            <a:r>
              <a:rPr sz="2200" spc="10" dirty="0">
                <a:solidFill>
                  <a:srgbClr val="073D86"/>
                </a:solidFill>
                <a:latin typeface="Arial"/>
                <a:cs typeface="Arial"/>
              </a:rPr>
              <a:t>content </a:t>
            </a:r>
            <a:r>
              <a:rPr sz="2200" spc="-100" dirty="0">
                <a:solidFill>
                  <a:srgbClr val="073D86"/>
                </a:solidFill>
                <a:latin typeface="Arial"/>
                <a:cs typeface="Arial"/>
              </a:rPr>
              <a:t>is  </a:t>
            </a:r>
            <a:r>
              <a:rPr sz="2200" spc="-50" dirty="0">
                <a:solidFill>
                  <a:srgbClr val="073D86"/>
                </a:solidFill>
                <a:latin typeface="Arial"/>
                <a:cs typeface="Arial"/>
              </a:rPr>
              <a:t>calculated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via</a:t>
            </a:r>
            <a:r>
              <a:rPr sz="2200" spc="-27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40" dirty="0">
                <a:solidFill>
                  <a:srgbClr val="073D86"/>
                </a:solidFill>
                <a:latin typeface="Arial"/>
                <a:cs typeface="Arial"/>
              </a:rPr>
              <a:t>density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90725" y="580389"/>
            <a:ext cx="516763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65" dirty="0"/>
              <a:t>Ultrasonic </a:t>
            </a:r>
            <a:r>
              <a:rPr spc="125" dirty="0"/>
              <a:t>flow</a:t>
            </a:r>
            <a:r>
              <a:rPr spc="-520" dirty="0"/>
              <a:t> </a:t>
            </a:r>
            <a:r>
              <a:rPr dirty="0"/>
              <a:t>meter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1600" y="2604516"/>
            <a:ext cx="6248400" cy="40477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1077" y="2689352"/>
            <a:ext cx="5045710" cy="2952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  <a:spcBef>
                <a:spcPts val="100"/>
              </a:spcBef>
              <a:buClr>
                <a:srgbClr val="30B6FC"/>
              </a:buClr>
              <a:buFont typeface="Symbol"/>
              <a:buChar char=""/>
              <a:tabLst>
                <a:tab pos="287020" algn="l"/>
              </a:tabLst>
            </a:pPr>
            <a:r>
              <a:rPr sz="2400" spc="-60" dirty="0">
                <a:solidFill>
                  <a:srgbClr val="073D86"/>
                </a:solidFill>
                <a:latin typeface="Arial"/>
                <a:cs typeface="Arial"/>
              </a:rPr>
              <a:t>Temperature </a:t>
            </a:r>
            <a:r>
              <a:rPr sz="2400" spc="-55" dirty="0">
                <a:solidFill>
                  <a:srgbClr val="073D86"/>
                </a:solidFill>
                <a:latin typeface="Arial"/>
                <a:cs typeface="Arial"/>
              </a:rPr>
              <a:t>measurement, </a:t>
            </a:r>
            <a:r>
              <a:rPr sz="2400" spc="-85" dirty="0">
                <a:solidFill>
                  <a:srgbClr val="073D86"/>
                </a:solidFill>
                <a:latin typeface="Arial"/>
                <a:cs typeface="Arial"/>
              </a:rPr>
              <a:t>also  </a:t>
            </a:r>
            <a:r>
              <a:rPr sz="2400" spc="-5" dirty="0">
                <a:solidFill>
                  <a:srgbClr val="073D86"/>
                </a:solidFill>
                <a:latin typeface="Arial"/>
                <a:cs typeface="Arial"/>
              </a:rPr>
              <a:t>known </a:t>
            </a:r>
            <a:r>
              <a:rPr sz="2400" spc="-180" dirty="0">
                <a:solidFill>
                  <a:srgbClr val="073D86"/>
                </a:solidFill>
                <a:latin typeface="Arial"/>
                <a:cs typeface="Arial"/>
              </a:rPr>
              <a:t>as </a:t>
            </a:r>
            <a:r>
              <a:rPr sz="2400" dirty="0">
                <a:solidFill>
                  <a:srgbClr val="073D86"/>
                </a:solidFill>
                <a:latin typeface="Arial"/>
                <a:cs typeface="Arial"/>
              </a:rPr>
              <a:t>thermometry, </a:t>
            </a:r>
            <a:r>
              <a:rPr sz="2400" spc="-80" dirty="0">
                <a:solidFill>
                  <a:srgbClr val="073D86"/>
                </a:solidFill>
                <a:latin typeface="Arial"/>
                <a:cs typeface="Arial"/>
              </a:rPr>
              <a:t>describes  </a:t>
            </a:r>
            <a:r>
              <a:rPr sz="24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400" spc="-80" dirty="0">
                <a:solidFill>
                  <a:srgbClr val="073D86"/>
                </a:solidFill>
                <a:latin typeface="Arial"/>
                <a:cs typeface="Arial"/>
              </a:rPr>
              <a:t>process </a:t>
            </a:r>
            <a:r>
              <a:rPr sz="2400" spc="7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2400" spc="-65" dirty="0">
                <a:solidFill>
                  <a:srgbClr val="073D86"/>
                </a:solidFill>
                <a:latin typeface="Arial"/>
                <a:cs typeface="Arial"/>
              </a:rPr>
              <a:t>measuring </a:t>
            </a:r>
            <a:r>
              <a:rPr sz="2400" spc="-16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400" spc="-5" dirty="0">
                <a:solidFill>
                  <a:srgbClr val="073D86"/>
                </a:solidFill>
                <a:latin typeface="Arial"/>
                <a:cs typeface="Arial"/>
              </a:rPr>
              <a:t>current  </a:t>
            </a:r>
            <a:r>
              <a:rPr sz="2400" spc="-50" dirty="0">
                <a:solidFill>
                  <a:srgbClr val="073D86"/>
                </a:solidFill>
                <a:latin typeface="Arial"/>
                <a:cs typeface="Arial"/>
              </a:rPr>
              <a:t>local </a:t>
            </a:r>
            <a:r>
              <a:rPr sz="2400" spc="-5" dirty="0">
                <a:solidFill>
                  <a:srgbClr val="073D86"/>
                </a:solidFill>
                <a:latin typeface="Arial"/>
                <a:cs typeface="Arial"/>
              </a:rPr>
              <a:t>temperature </a:t>
            </a:r>
            <a:r>
              <a:rPr sz="2400" spc="65" dirty="0">
                <a:solidFill>
                  <a:srgbClr val="073D86"/>
                </a:solidFill>
                <a:latin typeface="Arial"/>
                <a:cs typeface="Arial"/>
              </a:rPr>
              <a:t>for </a:t>
            </a:r>
            <a:r>
              <a:rPr sz="2400" spc="-30" dirty="0">
                <a:solidFill>
                  <a:srgbClr val="073D86"/>
                </a:solidFill>
                <a:latin typeface="Arial"/>
                <a:cs typeface="Arial"/>
              </a:rPr>
              <a:t>immediate </a:t>
            </a:r>
            <a:r>
              <a:rPr sz="2400" spc="25" dirty="0">
                <a:solidFill>
                  <a:srgbClr val="073D86"/>
                </a:solidFill>
                <a:latin typeface="Arial"/>
                <a:cs typeface="Arial"/>
              </a:rPr>
              <a:t>or  </a:t>
            </a:r>
            <a:r>
              <a:rPr sz="2400" dirty="0">
                <a:solidFill>
                  <a:srgbClr val="073D86"/>
                </a:solidFill>
                <a:latin typeface="Arial"/>
                <a:cs typeface="Arial"/>
              </a:rPr>
              <a:t>later </a:t>
            </a:r>
            <a:r>
              <a:rPr sz="2400" spc="-40" dirty="0">
                <a:solidFill>
                  <a:srgbClr val="073D86"/>
                </a:solidFill>
                <a:latin typeface="Arial"/>
                <a:cs typeface="Arial"/>
              </a:rPr>
              <a:t>evaluation. </a:t>
            </a:r>
            <a:r>
              <a:rPr sz="2400" spc="-80" dirty="0">
                <a:solidFill>
                  <a:srgbClr val="073D86"/>
                </a:solidFill>
                <a:latin typeface="Arial"/>
                <a:cs typeface="Arial"/>
              </a:rPr>
              <a:t>Datasets </a:t>
            </a:r>
            <a:r>
              <a:rPr sz="2400" spc="-45" dirty="0">
                <a:solidFill>
                  <a:srgbClr val="073D86"/>
                </a:solidFill>
                <a:latin typeface="Arial"/>
                <a:cs typeface="Arial"/>
              </a:rPr>
              <a:t>consisting  </a:t>
            </a:r>
            <a:r>
              <a:rPr sz="2400" spc="7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2400" spc="-30" dirty="0">
                <a:solidFill>
                  <a:srgbClr val="073D86"/>
                </a:solidFill>
                <a:latin typeface="Arial"/>
                <a:cs typeface="Arial"/>
              </a:rPr>
              <a:t>repeated </a:t>
            </a:r>
            <a:r>
              <a:rPr sz="2400" spc="-50" dirty="0">
                <a:solidFill>
                  <a:srgbClr val="073D86"/>
                </a:solidFill>
                <a:latin typeface="Arial"/>
                <a:cs typeface="Arial"/>
              </a:rPr>
              <a:t>standardized  </a:t>
            </a:r>
            <a:r>
              <a:rPr sz="2400" spc="-65" dirty="0">
                <a:solidFill>
                  <a:srgbClr val="073D86"/>
                </a:solidFill>
                <a:latin typeface="Arial"/>
                <a:cs typeface="Arial"/>
              </a:rPr>
              <a:t>measurements </a:t>
            </a:r>
            <a:r>
              <a:rPr sz="2400" spc="-105" dirty="0">
                <a:solidFill>
                  <a:srgbClr val="073D86"/>
                </a:solidFill>
                <a:latin typeface="Arial"/>
                <a:cs typeface="Arial"/>
              </a:rPr>
              <a:t>can </a:t>
            </a:r>
            <a:r>
              <a:rPr sz="2400" spc="-55" dirty="0">
                <a:solidFill>
                  <a:srgbClr val="073D86"/>
                </a:solidFill>
                <a:latin typeface="Arial"/>
                <a:cs typeface="Arial"/>
              </a:rPr>
              <a:t>be </a:t>
            </a:r>
            <a:r>
              <a:rPr sz="2400" spc="-95" dirty="0">
                <a:solidFill>
                  <a:srgbClr val="073D86"/>
                </a:solidFill>
                <a:latin typeface="Arial"/>
                <a:cs typeface="Arial"/>
              </a:rPr>
              <a:t>used </a:t>
            </a:r>
            <a:r>
              <a:rPr sz="2400" spc="10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2400" spc="-4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175" dirty="0">
                <a:solidFill>
                  <a:srgbClr val="073D86"/>
                </a:solidFill>
                <a:latin typeface="Arial"/>
                <a:cs typeface="Arial"/>
              </a:rPr>
              <a:t>assess  </a:t>
            </a:r>
            <a:r>
              <a:rPr sz="2400" spc="-5" dirty="0">
                <a:solidFill>
                  <a:srgbClr val="073D86"/>
                </a:solidFill>
                <a:latin typeface="Arial"/>
                <a:cs typeface="Arial"/>
              </a:rPr>
              <a:t>temperature</a:t>
            </a:r>
            <a:r>
              <a:rPr sz="24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073D86"/>
                </a:solidFill>
                <a:latin typeface="Arial"/>
                <a:cs typeface="Arial"/>
              </a:rPr>
              <a:t>trends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33678" y="580389"/>
            <a:ext cx="70815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80" dirty="0"/>
              <a:t>Measurement </a:t>
            </a:r>
            <a:r>
              <a:rPr spc="140" dirty="0"/>
              <a:t>of</a:t>
            </a:r>
            <a:r>
              <a:rPr spc="-545" dirty="0"/>
              <a:t> </a:t>
            </a:r>
            <a:r>
              <a:rPr spc="-10" dirty="0"/>
              <a:t>temperature</a:t>
            </a:r>
          </a:p>
        </p:txBody>
      </p:sp>
      <p:sp>
        <p:nvSpPr>
          <p:cNvPr id="4" name="object 4"/>
          <p:cNvSpPr/>
          <p:nvPr/>
        </p:nvSpPr>
        <p:spPr>
          <a:xfrm>
            <a:off x="5992367" y="2590800"/>
            <a:ext cx="2825495" cy="3657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1498" y="580389"/>
            <a:ext cx="34575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0" dirty="0"/>
              <a:t>Thermocouple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176398"/>
            <a:ext cx="7715250" cy="4600575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287020" marR="198755" indent="-274320">
              <a:lnSpc>
                <a:spcPts val="1820"/>
              </a:lnSpc>
              <a:spcBef>
                <a:spcPts val="540"/>
              </a:spcBef>
              <a:buClr>
                <a:srgbClr val="30B6FC"/>
              </a:buClr>
              <a:buFont typeface="Symbol"/>
              <a:buChar char=""/>
              <a:tabLst>
                <a:tab pos="287020" algn="l"/>
                <a:tab pos="287655" algn="l"/>
              </a:tabLst>
            </a:pPr>
            <a:r>
              <a:rPr sz="1900" spc="-10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1900" spc="-15" dirty="0">
                <a:solidFill>
                  <a:srgbClr val="073D86"/>
                </a:solidFill>
                <a:latin typeface="Arial"/>
                <a:cs typeface="Arial"/>
              </a:rPr>
              <a:t>thermocouple </a:t>
            </a:r>
            <a:r>
              <a:rPr sz="1900" spc="-85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1900" spc="-80" dirty="0">
                <a:solidFill>
                  <a:srgbClr val="073D86"/>
                </a:solidFill>
                <a:latin typeface="Arial"/>
                <a:cs typeface="Arial"/>
              </a:rPr>
              <a:t>an </a:t>
            </a:r>
            <a:r>
              <a:rPr sz="1900" spc="-35" dirty="0">
                <a:solidFill>
                  <a:srgbClr val="073D86"/>
                </a:solidFill>
                <a:latin typeface="Arial"/>
                <a:cs typeface="Arial"/>
              </a:rPr>
              <a:t>electrical </a:t>
            </a:r>
            <a:r>
              <a:rPr sz="1900" spc="-60" dirty="0">
                <a:solidFill>
                  <a:srgbClr val="073D86"/>
                </a:solidFill>
                <a:latin typeface="Arial"/>
                <a:cs typeface="Arial"/>
              </a:rPr>
              <a:t>device </a:t>
            </a:r>
            <a:r>
              <a:rPr sz="1900" spc="-40" dirty="0">
                <a:solidFill>
                  <a:srgbClr val="073D86"/>
                </a:solidFill>
                <a:latin typeface="Arial"/>
                <a:cs typeface="Arial"/>
              </a:rPr>
              <a:t>consisting </a:t>
            </a:r>
            <a:r>
              <a:rPr sz="1900" spc="5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900" spc="75" dirty="0">
                <a:solidFill>
                  <a:srgbClr val="073D86"/>
                </a:solidFill>
                <a:latin typeface="Arial"/>
                <a:cs typeface="Arial"/>
              </a:rPr>
              <a:t>two </a:t>
            </a:r>
            <a:r>
              <a:rPr sz="1900" spc="-50" dirty="0">
                <a:solidFill>
                  <a:srgbClr val="073D86"/>
                </a:solidFill>
                <a:latin typeface="Arial"/>
                <a:cs typeface="Arial"/>
              </a:rPr>
              <a:t>dissimilar  </a:t>
            </a:r>
            <a:r>
              <a:rPr sz="1900" spc="-35" dirty="0">
                <a:solidFill>
                  <a:srgbClr val="073D86"/>
                </a:solidFill>
                <a:latin typeface="Arial"/>
                <a:cs typeface="Arial"/>
              </a:rPr>
              <a:t>electrical </a:t>
            </a:r>
            <a:r>
              <a:rPr sz="1900" spc="-25" dirty="0">
                <a:solidFill>
                  <a:srgbClr val="073D86"/>
                </a:solidFill>
                <a:latin typeface="Arial"/>
                <a:cs typeface="Arial"/>
              </a:rPr>
              <a:t>conductors </a:t>
            </a:r>
            <a:r>
              <a:rPr sz="1900" spc="5" dirty="0">
                <a:solidFill>
                  <a:srgbClr val="073D86"/>
                </a:solidFill>
                <a:latin typeface="Arial"/>
                <a:cs typeface="Arial"/>
              </a:rPr>
              <a:t>forming </a:t>
            </a:r>
            <a:r>
              <a:rPr sz="1900" spc="-35" dirty="0">
                <a:solidFill>
                  <a:srgbClr val="073D86"/>
                </a:solidFill>
                <a:latin typeface="Arial"/>
                <a:cs typeface="Arial"/>
              </a:rPr>
              <a:t>electrical </a:t>
            </a:r>
            <a:r>
              <a:rPr sz="1900" spc="-25" dirty="0">
                <a:solidFill>
                  <a:srgbClr val="073D86"/>
                </a:solidFill>
                <a:latin typeface="Arial"/>
                <a:cs typeface="Arial"/>
              </a:rPr>
              <a:t>junctions </a:t>
            </a:r>
            <a:r>
              <a:rPr sz="1900" spc="10" dirty="0">
                <a:solidFill>
                  <a:srgbClr val="073D86"/>
                </a:solidFill>
                <a:latin typeface="Arial"/>
                <a:cs typeface="Arial"/>
              </a:rPr>
              <a:t>at </a:t>
            </a:r>
            <a:r>
              <a:rPr sz="1900" spc="5" dirty="0">
                <a:solidFill>
                  <a:srgbClr val="073D86"/>
                </a:solidFill>
                <a:latin typeface="Arial"/>
                <a:cs typeface="Arial"/>
              </a:rPr>
              <a:t>differing  </a:t>
            </a:r>
            <a:r>
              <a:rPr sz="1900" spc="-25" dirty="0">
                <a:solidFill>
                  <a:srgbClr val="073D86"/>
                </a:solidFill>
                <a:latin typeface="Arial"/>
                <a:cs typeface="Arial"/>
              </a:rPr>
              <a:t>temperatures. </a:t>
            </a:r>
            <a:r>
              <a:rPr sz="1900" spc="-10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1900" spc="-15" dirty="0">
                <a:solidFill>
                  <a:srgbClr val="073D86"/>
                </a:solidFill>
                <a:latin typeface="Arial"/>
                <a:cs typeface="Arial"/>
              </a:rPr>
              <a:t>thermocouple </a:t>
            </a:r>
            <a:r>
              <a:rPr sz="1900" spc="-45" dirty="0">
                <a:solidFill>
                  <a:srgbClr val="073D86"/>
                </a:solidFill>
                <a:latin typeface="Arial"/>
                <a:cs typeface="Arial"/>
              </a:rPr>
              <a:t>produces </a:t>
            </a:r>
            <a:r>
              <a:rPr sz="1900" spc="-13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1900" spc="-20" dirty="0">
                <a:solidFill>
                  <a:srgbClr val="073D86"/>
                </a:solidFill>
                <a:latin typeface="Arial"/>
                <a:cs typeface="Arial"/>
              </a:rPr>
              <a:t>temperature-dependent  </a:t>
            </a:r>
            <a:r>
              <a:rPr sz="1900" spc="-25" dirty="0">
                <a:solidFill>
                  <a:srgbClr val="073D86"/>
                </a:solidFill>
                <a:latin typeface="Arial"/>
                <a:cs typeface="Arial"/>
              </a:rPr>
              <a:t>voltage</a:t>
            </a:r>
            <a:r>
              <a:rPr sz="1900" spc="-9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145" dirty="0">
                <a:solidFill>
                  <a:srgbClr val="073D86"/>
                </a:solidFill>
                <a:latin typeface="Arial"/>
                <a:cs typeface="Arial"/>
              </a:rPr>
              <a:t>as</a:t>
            </a:r>
            <a:r>
              <a:rPr sz="19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130" dirty="0">
                <a:solidFill>
                  <a:srgbClr val="073D86"/>
                </a:solidFill>
                <a:latin typeface="Arial"/>
                <a:cs typeface="Arial"/>
              </a:rPr>
              <a:t>a</a:t>
            </a:r>
            <a:r>
              <a:rPr sz="19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15" dirty="0">
                <a:solidFill>
                  <a:srgbClr val="073D86"/>
                </a:solidFill>
                <a:latin typeface="Arial"/>
                <a:cs typeface="Arial"/>
              </a:rPr>
              <a:t>result</a:t>
            </a:r>
            <a:r>
              <a:rPr sz="19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9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10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9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15" dirty="0">
                <a:solidFill>
                  <a:srgbClr val="073D86"/>
                </a:solidFill>
                <a:latin typeface="Arial"/>
                <a:cs typeface="Arial"/>
              </a:rPr>
              <a:t>thermoelectric</a:t>
            </a:r>
            <a:r>
              <a:rPr sz="1900" spc="-6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5" dirty="0">
                <a:solidFill>
                  <a:srgbClr val="073D86"/>
                </a:solidFill>
                <a:latin typeface="Arial"/>
                <a:cs typeface="Arial"/>
              </a:rPr>
              <a:t>effect,</a:t>
            </a:r>
            <a:r>
              <a:rPr sz="19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55" dirty="0">
                <a:solidFill>
                  <a:srgbClr val="073D86"/>
                </a:solidFill>
                <a:latin typeface="Arial"/>
                <a:cs typeface="Arial"/>
              </a:rPr>
              <a:t>and</a:t>
            </a:r>
            <a:r>
              <a:rPr sz="19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10" dirty="0">
                <a:solidFill>
                  <a:srgbClr val="073D86"/>
                </a:solidFill>
                <a:latin typeface="Arial"/>
                <a:cs typeface="Arial"/>
              </a:rPr>
              <a:t>this</a:t>
            </a:r>
            <a:r>
              <a:rPr sz="19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rgbClr val="073D86"/>
                </a:solidFill>
                <a:latin typeface="Arial"/>
                <a:cs typeface="Arial"/>
              </a:rPr>
              <a:t>voltage</a:t>
            </a:r>
            <a:r>
              <a:rPr sz="19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85" dirty="0">
                <a:solidFill>
                  <a:srgbClr val="073D86"/>
                </a:solidFill>
                <a:latin typeface="Arial"/>
                <a:cs typeface="Arial"/>
              </a:rPr>
              <a:t>can</a:t>
            </a:r>
            <a:r>
              <a:rPr sz="19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45" dirty="0">
                <a:solidFill>
                  <a:srgbClr val="073D86"/>
                </a:solidFill>
                <a:latin typeface="Arial"/>
                <a:cs typeface="Arial"/>
              </a:rPr>
              <a:t>be  </a:t>
            </a:r>
            <a:r>
              <a:rPr sz="1900" spc="5" dirty="0">
                <a:solidFill>
                  <a:srgbClr val="073D86"/>
                </a:solidFill>
                <a:latin typeface="Arial"/>
                <a:cs typeface="Arial"/>
              </a:rPr>
              <a:t>interpreted</a:t>
            </a:r>
            <a:r>
              <a:rPr sz="19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75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19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70" dirty="0">
                <a:solidFill>
                  <a:srgbClr val="073D86"/>
                </a:solidFill>
                <a:latin typeface="Arial"/>
                <a:cs typeface="Arial"/>
              </a:rPr>
              <a:t>measure</a:t>
            </a:r>
            <a:r>
              <a:rPr sz="19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10" dirty="0">
                <a:solidFill>
                  <a:srgbClr val="073D86"/>
                </a:solidFill>
                <a:latin typeface="Arial"/>
                <a:cs typeface="Arial"/>
              </a:rPr>
              <a:t>temperature.</a:t>
            </a:r>
            <a:r>
              <a:rPr sz="19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55" dirty="0">
                <a:solidFill>
                  <a:srgbClr val="073D86"/>
                </a:solidFill>
                <a:latin typeface="Arial"/>
                <a:cs typeface="Arial"/>
              </a:rPr>
              <a:t>Thermocouples</a:t>
            </a:r>
            <a:r>
              <a:rPr sz="19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60" dirty="0">
                <a:solidFill>
                  <a:srgbClr val="073D86"/>
                </a:solidFill>
                <a:latin typeface="Arial"/>
                <a:cs typeface="Arial"/>
              </a:rPr>
              <a:t>are</a:t>
            </a:r>
            <a:r>
              <a:rPr sz="19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130" dirty="0">
                <a:solidFill>
                  <a:srgbClr val="073D86"/>
                </a:solidFill>
                <a:latin typeface="Arial"/>
                <a:cs typeface="Arial"/>
              </a:rPr>
              <a:t>a</a:t>
            </a:r>
            <a:r>
              <a:rPr sz="19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20" dirty="0">
                <a:solidFill>
                  <a:srgbClr val="073D86"/>
                </a:solidFill>
                <a:latin typeface="Arial"/>
                <a:cs typeface="Arial"/>
              </a:rPr>
              <a:t>widely</a:t>
            </a:r>
            <a:r>
              <a:rPr sz="19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75" dirty="0">
                <a:solidFill>
                  <a:srgbClr val="073D86"/>
                </a:solidFill>
                <a:latin typeface="Arial"/>
                <a:cs typeface="Arial"/>
              </a:rPr>
              <a:t>used  </a:t>
            </a:r>
            <a:r>
              <a:rPr sz="1900" spc="-5" dirty="0">
                <a:solidFill>
                  <a:srgbClr val="073D86"/>
                </a:solidFill>
                <a:latin typeface="Arial"/>
                <a:cs typeface="Arial"/>
              </a:rPr>
              <a:t>type </a:t>
            </a:r>
            <a:r>
              <a:rPr sz="1900" spc="5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900" spc="-10" dirty="0">
                <a:solidFill>
                  <a:srgbClr val="073D86"/>
                </a:solidFill>
                <a:latin typeface="Arial"/>
                <a:cs typeface="Arial"/>
              </a:rPr>
              <a:t>temperature</a:t>
            </a:r>
            <a:r>
              <a:rPr sz="1900" spc="-37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65" dirty="0">
                <a:solidFill>
                  <a:srgbClr val="073D86"/>
                </a:solidFill>
                <a:latin typeface="Arial"/>
                <a:cs typeface="Arial"/>
              </a:rPr>
              <a:t>sensor</a:t>
            </a:r>
            <a:endParaRPr sz="1900">
              <a:latin typeface="Arial"/>
              <a:cs typeface="Arial"/>
            </a:endParaRPr>
          </a:p>
          <a:p>
            <a:pPr marL="287020" marR="135890" indent="-274320">
              <a:lnSpc>
                <a:spcPct val="80000"/>
              </a:lnSpc>
              <a:spcBef>
                <a:spcPts val="495"/>
              </a:spcBef>
              <a:buClr>
                <a:srgbClr val="30B6FC"/>
              </a:buClr>
              <a:buFont typeface="Symbol"/>
              <a:buChar char=""/>
              <a:tabLst>
                <a:tab pos="287020" algn="l"/>
                <a:tab pos="287655" algn="l"/>
              </a:tabLst>
            </a:pPr>
            <a:r>
              <a:rPr sz="1900" spc="-70" dirty="0">
                <a:solidFill>
                  <a:srgbClr val="073D86"/>
                </a:solidFill>
                <a:latin typeface="Arial"/>
                <a:cs typeface="Arial"/>
              </a:rPr>
              <a:t>Commercial </a:t>
            </a:r>
            <a:r>
              <a:rPr sz="1900" spc="-30" dirty="0">
                <a:solidFill>
                  <a:srgbClr val="073D86"/>
                </a:solidFill>
                <a:latin typeface="Arial"/>
                <a:cs typeface="Arial"/>
              </a:rPr>
              <a:t>thermocouples </a:t>
            </a:r>
            <a:r>
              <a:rPr sz="1900" spc="-60" dirty="0">
                <a:solidFill>
                  <a:srgbClr val="073D86"/>
                </a:solidFill>
                <a:latin typeface="Arial"/>
                <a:cs typeface="Arial"/>
              </a:rPr>
              <a:t>are </a:t>
            </a:r>
            <a:r>
              <a:rPr sz="1900" spc="-50" dirty="0">
                <a:solidFill>
                  <a:srgbClr val="073D86"/>
                </a:solidFill>
                <a:latin typeface="Arial"/>
                <a:cs typeface="Arial"/>
              </a:rPr>
              <a:t>inexpensive, </a:t>
            </a:r>
            <a:r>
              <a:rPr sz="1900" spc="-40" dirty="0">
                <a:solidFill>
                  <a:srgbClr val="073D86"/>
                </a:solidFill>
                <a:latin typeface="Arial"/>
                <a:cs typeface="Arial"/>
              </a:rPr>
              <a:t>interchangeable, </a:t>
            </a:r>
            <a:r>
              <a:rPr sz="1900" spc="-60" dirty="0">
                <a:solidFill>
                  <a:srgbClr val="073D86"/>
                </a:solidFill>
                <a:latin typeface="Arial"/>
                <a:cs typeface="Arial"/>
              </a:rPr>
              <a:t>are  </a:t>
            </a:r>
            <a:r>
              <a:rPr sz="1900" spc="-40" dirty="0">
                <a:solidFill>
                  <a:srgbClr val="073D86"/>
                </a:solidFill>
                <a:latin typeface="Arial"/>
                <a:cs typeface="Arial"/>
              </a:rPr>
              <a:t>supplied </a:t>
            </a:r>
            <a:r>
              <a:rPr sz="1900" spc="40" dirty="0">
                <a:solidFill>
                  <a:srgbClr val="073D86"/>
                </a:solidFill>
                <a:latin typeface="Arial"/>
                <a:cs typeface="Arial"/>
              </a:rPr>
              <a:t>with </a:t>
            </a:r>
            <a:r>
              <a:rPr sz="1900" spc="-35" dirty="0">
                <a:solidFill>
                  <a:srgbClr val="073D86"/>
                </a:solidFill>
                <a:latin typeface="Arial"/>
                <a:cs typeface="Arial"/>
              </a:rPr>
              <a:t>standard connectors, </a:t>
            </a:r>
            <a:r>
              <a:rPr sz="1900" spc="-55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1900" spc="-90" dirty="0">
                <a:solidFill>
                  <a:srgbClr val="073D86"/>
                </a:solidFill>
                <a:latin typeface="Arial"/>
                <a:cs typeface="Arial"/>
              </a:rPr>
              <a:t>can </a:t>
            </a:r>
            <a:r>
              <a:rPr sz="1900" spc="-70" dirty="0">
                <a:solidFill>
                  <a:srgbClr val="073D86"/>
                </a:solidFill>
                <a:latin typeface="Arial"/>
                <a:cs typeface="Arial"/>
              </a:rPr>
              <a:t>measure </a:t>
            </a:r>
            <a:r>
              <a:rPr sz="1900" spc="-13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1900" spc="-15" dirty="0">
                <a:solidFill>
                  <a:srgbClr val="073D86"/>
                </a:solidFill>
                <a:latin typeface="Arial"/>
                <a:cs typeface="Arial"/>
              </a:rPr>
              <a:t>wide </a:t>
            </a:r>
            <a:r>
              <a:rPr sz="1900" spc="-50" dirty="0">
                <a:solidFill>
                  <a:srgbClr val="073D86"/>
                </a:solidFill>
                <a:latin typeface="Arial"/>
                <a:cs typeface="Arial"/>
              </a:rPr>
              <a:t>range </a:t>
            </a:r>
            <a:r>
              <a:rPr sz="1900" spc="55" dirty="0">
                <a:solidFill>
                  <a:srgbClr val="073D86"/>
                </a:solidFill>
                <a:latin typeface="Arial"/>
                <a:cs typeface="Arial"/>
              </a:rPr>
              <a:t>of  </a:t>
            </a:r>
            <a:r>
              <a:rPr sz="1900" spc="-25" dirty="0">
                <a:solidFill>
                  <a:srgbClr val="073D86"/>
                </a:solidFill>
                <a:latin typeface="Arial"/>
                <a:cs typeface="Arial"/>
              </a:rPr>
              <a:t>temperatures. </a:t>
            </a:r>
            <a:r>
              <a:rPr sz="1900" spc="-20" dirty="0">
                <a:solidFill>
                  <a:srgbClr val="073D86"/>
                </a:solidFill>
                <a:latin typeface="Arial"/>
                <a:cs typeface="Arial"/>
              </a:rPr>
              <a:t>In </a:t>
            </a:r>
            <a:r>
              <a:rPr sz="1900" spc="-10" dirty="0">
                <a:solidFill>
                  <a:srgbClr val="073D86"/>
                </a:solidFill>
                <a:latin typeface="Arial"/>
                <a:cs typeface="Arial"/>
              </a:rPr>
              <a:t>contrast </a:t>
            </a:r>
            <a:r>
              <a:rPr sz="1900" spc="75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1900" spc="-15" dirty="0">
                <a:solidFill>
                  <a:srgbClr val="073D86"/>
                </a:solidFill>
                <a:latin typeface="Arial"/>
                <a:cs typeface="Arial"/>
              </a:rPr>
              <a:t>most </a:t>
            </a:r>
            <a:r>
              <a:rPr sz="1900" spc="15" dirty="0">
                <a:solidFill>
                  <a:srgbClr val="073D86"/>
                </a:solidFill>
                <a:latin typeface="Arial"/>
                <a:cs typeface="Arial"/>
              </a:rPr>
              <a:t>other </a:t>
            </a:r>
            <a:r>
              <a:rPr sz="1900" spc="-25" dirty="0">
                <a:solidFill>
                  <a:srgbClr val="073D86"/>
                </a:solidFill>
                <a:latin typeface="Arial"/>
                <a:cs typeface="Arial"/>
              </a:rPr>
              <a:t>methods </a:t>
            </a:r>
            <a:r>
              <a:rPr sz="1900" spc="5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900" spc="-10" dirty="0">
                <a:solidFill>
                  <a:srgbClr val="073D86"/>
                </a:solidFill>
                <a:latin typeface="Arial"/>
                <a:cs typeface="Arial"/>
              </a:rPr>
              <a:t>temperature  </a:t>
            </a:r>
            <a:r>
              <a:rPr sz="1900" spc="-45" dirty="0">
                <a:solidFill>
                  <a:srgbClr val="073D86"/>
                </a:solidFill>
                <a:latin typeface="Arial"/>
                <a:cs typeface="Arial"/>
              </a:rPr>
              <a:t>measurement,</a:t>
            </a:r>
            <a:r>
              <a:rPr sz="19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30" dirty="0">
                <a:solidFill>
                  <a:srgbClr val="073D86"/>
                </a:solidFill>
                <a:latin typeface="Arial"/>
                <a:cs typeface="Arial"/>
              </a:rPr>
              <a:t>thermocouples</a:t>
            </a:r>
            <a:r>
              <a:rPr sz="19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60" dirty="0">
                <a:solidFill>
                  <a:srgbClr val="073D86"/>
                </a:solidFill>
                <a:latin typeface="Arial"/>
                <a:cs typeface="Arial"/>
              </a:rPr>
              <a:t>are</a:t>
            </a:r>
            <a:r>
              <a:rPr sz="19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30" dirty="0">
                <a:solidFill>
                  <a:srgbClr val="073D86"/>
                </a:solidFill>
                <a:latin typeface="Arial"/>
                <a:cs typeface="Arial"/>
              </a:rPr>
              <a:t>self</a:t>
            </a:r>
            <a:r>
              <a:rPr sz="19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10" dirty="0">
                <a:solidFill>
                  <a:srgbClr val="073D86"/>
                </a:solidFill>
                <a:latin typeface="Arial"/>
                <a:cs typeface="Arial"/>
              </a:rPr>
              <a:t>powered</a:t>
            </a:r>
            <a:r>
              <a:rPr sz="1900" spc="-9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55" dirty="0">
                <a:solidFill>
                  <a:srgbClr val="073D86"/>
                </a:solidFill>
                <a:latin typeface="Arial"/>
                <a:cs typeface="Arial"/>
              </a:rPr>
              <a:t>and</a:t>
            </a:r>
            <a:r>
              <a:rPr sz="19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rgbClr val="073D86"/>
                </a:solidFill>
                <a:latin typeface="Arial"/>
                <a:cs typeface="Arial"/>
              </a:rPr>
              <a:t>require</a:t>
            </a:r>
            <a:r>
              <a:rPr sz="19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15" dirty="0">
                <a:solidFill>
                  <a:srgbClr val="073D86"/>
                </a:solidFill>
                <a:latin typeface="Arial"/>
                <a:cs typeface="Arial"/>
              </a:rPr>
              <a:t>no</a:t>
            </a:r>
            <a:r>
              <a:rPr sz="19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20" dirty="0">
                <a:solidFill>
                  <a:srgbClr val="073D86"/>
                </a:solidFill>
                <a:latin typeface="Arial"/>
                <a:cs typeface="Arial"/>
              </a:rPr>
              <a:t>external  </a:t>
            </a:r>
            <a:r>
              <a:rPr sz="1900" spc="30" dirty="0">
                <a:solidFill>
                  <a:srgbClr val="073D86"/>
                </a:solidFill>
                <a:latin typeface="Arial"/>
                <a:cs typeface="Arial"/>
              </a:rPr>
              <a:t>form</a:t>
            </a:r>
            <a:r>
              <a:rPr sz="19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9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15" dirty="0">
                <a:solidFill>
                  <a:srgbClr val="073D86"/>
                </a:solidFill>
                <a:latin typeface="Arial"/>
                <a:cs typeface="Arial"/>
              </a:rPr>
              <a:t>excitation.</a:t>
            </a:r>
            <a:r>
              <a:rPr sz="19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110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9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50" dirty="0">
                <a:solidFill>
                  <a:srgbClr val="073D86"/>
                </a:solidFill>
                <a:latin typeface="Arial"/>
                <a:cs typeface="Arial"/>
              </a:rPr>
              <a:t>main</a:t>
            </a:r>
            <a:r>
              <a:rPr sz="19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5" dirty="0">
                <a:solidFill>
                  <a:srgbClr val="073D86"/>
                </a:solidFill>
                <a:latin typeface="Arial"/>
                <a:cs typeface="Arial"/>
              </a:rPr>
              <a:t>limitation</a:t>
            </a:r>
            <a:r>
              <a:rPr sz="1900" spc="-7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40" dirty="0">
                <a:solidFill>
                  <a:srgbClr val="073D86"/>
                </a:solidFill>
                <a:latin typeface="Arial"/>
                <a:cs typeface="Arial"/>
              </a:rPr>
              <a:t>with</a:t>
            </a:r>
            <a:r>
              <a:rPr sz="19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30" dirty="0">
                <a:solidFill>
                  <a:srgbClr val="073D86"/>
                </a:solidFill>
                <a:latin typeface="Arial"/>
                <a:cs typeface="Arial"/>
              </a:rPr>
              <a:t>thermocouples</a:t>
            </a:r>
            <a:r>
              <a:rPr sz="1900" spc="-8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85" dirty="0">
                <a:solidFill>
                  <a:srgbClr val="073D86"/>
                </a:solidFill>
                <a:latin typeface="Arial"/>
                <a:cs typeface="Arial"/>
              </a:rPr>
              <a:t>is</a:t>
            </a:r>
            <a:r>
              <a:rPr sz="19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75" dirty="0">
                <a:solidFill>
                  <a:srgbClr val="073D86"/>
                </a:solidFill>
                <a:latin typeface="Arial"/>
                <a:cs typeface="Arial"/>
              </a:rPr>
              <a:t>accuracy;  </a:t>
            </a:r>
            <a:r>
              <a:rPr sz="1900" spc="-60" dirty="0">
                <a:solidFill>
                  <a:srgbClr val="073D86"/>
                </a:solidFill>
                <a:latin typeface="Arial"/>
                <a:cs typeface="Arial"/>
              </a:rPr>
              <a:t>system </a:t>
            </a:r>
            <a:r>
              <a:rPr sz="1900" spc="-25" dirty="0">
                <a:solidFill>
                  <a:srgbClr val="073D86"/>
                </a:solidFill>
                <a:latin typeface="Arial"/>
                <a:cs typeface="Arial"/>
              </a:rPr>
              <a:t>errors </a:t>
            </a:r>
            <a:r>
              <a:rPr sz="1900" spc="5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900" spc="-100" dirty="0">
                <a:solidFill>
                  <a:srgbClr val="073D86"/>
                </a:solidFill>
                <a:latin typeface="Arial"/>
                <a:cs typeface="Arial"/>
              </a:rPr>
              <a:t>less </a:t>
            </a:r>
            <a:r>
              <a:rPr sz="1900" spc="-10" dirty="0">
                <a:solidFill>
                  <a:srgbClr val="073D86"/>
                </a:solidFill>
                <a:latin typeface="Arial"/>
                <a:cs typeface="Arial"/>
              </a:rPr>
              <a:t>than </a:t>
            </a:r>
            <a:r>
              <a:rPr sz="1900" spc="-45" dirty="0">
                <a:solidFill>
                  <a:srgbClr val="073D86"/>
                </a:solidFill>
                <a:latin typeface="Arial"/>
                <a:cs typeface="Arial"/>
              </a:rPr>
              <a:t>one </a:t>
            </a:r>
            <a:r>
              <a:rPr sz="1900" spc="-50" dirty="0">
                <a:solidFill>
                  <a:srgbClr val="073D86"/>
                </a:solidFill>
                <a:latin typeface="Arial"/>
                <a:cs typeface="Arial"/>
              </a:rPr>
              <a:t>degree </a:t>
            </a:r>
            <a:r>
              <a:rPr sz="1900" spc="-114" dirty="0">
                <a:solidFill>
                  <a:srgbClr val="073D86"/>
                </a:solidFill>
                <a:latin typeface="Arial"/>
                <a:cs typeface="Arial"/>
              </a:rPr>
              <a:t>Celsius </a:t>
            </a:r>
            <a:r>
              <a:rPr sz="1900" spc="-125" dirty="0">
                <a:solidFill>
                  <a:srgbClr val="073D86"/>
                </a:solidFill>
                <a:latin typeface="Arial"/>
                <a:cs typeface="Arial"/>
              </a:rPr>
              <a:t>(°C) </a:t>
            </a:r>
            <a:r>
              <a:rPr sz="1900" spc="-85" dirty="0">
                <a:solidFill>
                  <a:srgbClr val="073D86"/>
                </a:solidFill>
                <a:latin typeface="Arial"/>
                <a:cs typeface="Arial"/>
              </a:rPr>
              <a:t>can </a:t>
            </a:r>
            <a:r>
              <a:rPr sz="1900" spc="-45" dirty="0">
                <a:solidFill>
                  <a:srgbClr val="073D86"/>
                </a:solidFill>
                <a:latin typeface="Arial"/>
                <a:cs typeface="Arial"/>
              </a:rPr>
              <a:t>be </a:t>
            </a:r>
            <a:r>
              <a:rPr sz="1900" spc="20" dirty="0">
                <a:solidFill>
                  <a:srgbClr val="073D86"/>
                </a:solidFill>
                <a:latin typeface="Arial"/>
                <a:cs typeface="Arial"/>
              </a:rPr>
              <a:t>difficult </a:t>
            </a:r>
            <a:r>
              <a:rPr sz="1900" spc="75" dirty="0">
                <a:solidFill>
                  <a:srgbClr val="073D86"/>
                </a:solidFill>
                <a:latin typeface="Arial"/>
                <a:cs typeface="Arial"/>
              </a:rPr>
              <a:t>to  </a:t>
            </a:r>
            <a:r>
              <a:rPr sz="1900" spc="-70" dirty="0">
                <a:solidFill>
                  <a:srgbClr val="073D86"/>
                </a:solidFill>
                <a:latin typeface="Arial"/>
                <a:cs typeface="Arial"/>
              </a:rPr>
              <a:t>achieve.</a:t>
            </a:r>
            <a:endParaRPr sz="1900">
              <a:latin typeface="Arial"/>
              <a:cs typeface="Arial"/>
            </a:endParaRPr>
          </a:p>
          <a:p>
            <a:pPr marL="287020" marR="5080" indent="-274320">
              <a:lnSpc>
                <a:spcPct val="80000"/>
              </a:lnSpc>
              <a:spcBef>
                <a:spcPts val="455"/>
              </a:spcBef>
              <a:buClr>
                <a:srgbClr val="30B6FC"/>
              </a:buClr>
              <a:buFont typeface="Symbol"/>
              <a:buChar char=""/>
              <a:tabLst>
                <a:tab pos="287020" algn="l"/>
                <a:tab pos="287655" algn="l"/>
              </a:tabLst>
            </a:pPr>
            <a:r>
              <a:rPr sz="1900" spc="-55" dirty="0">
                <a:solidFill>
                  <a:srgbClr val="073D86"/>
                </a:solidFill>
                <a:latin typeface="Arial"/>
                <a:cs typeface="Arial"/>
              </a:rPr>
              <a:t>Thermocouples </a:t>
            </a:r>
            <a:r>
              <a:rPr sz="1900" spc="-60" dirty="0">
                <a:solidFill>
                  <a:srgbClr val="073D86"/>
                </a:solidFill>
                <a:latin typeface="Arial"/>
                <a:cs typeface="Arial"/>
              </a:rPr>
              <a:t>are </a:t>
            </a:r>
            <a:r>
              <a:rPr sz="1900" spc="-20" dirty="0">
                <a:solidFill>
                  <a:srgbClr val="073D86"/>
                </a:solidFill>
                <a:latin typeface="Arial"/>
                <a:cs typeface="Arial"/>
              </a:rPr>
              <a:t>widely </a:t>
            </a:r>
            <a:r>
              <a:rPr sz="1900" spc="-75" dirty="0">
                <a:solidFill>
                  <a:srgbClr val="073D86"/>
                </a:solidFill>
                <a:latin typeface="Arial"/>
                <a:cs typeface="Arial"/>
              </a:rPr>
              <a:t>used </a:t>
            </a:r>
            <a:r>
              <a:rPr sz="1900" spc="-20" dirty="0">
                <a:solidFill>
                  <a:srgbClr val="073D86"/>
                </a:solidFill>
                <a:latin typeface="Arial"/>
                <a:cs typeface="Arial"/>
              </a:rPr>
              <a:t>in </a:t>
            </a:r>
            <a:r>
              <a:rPr sz="1900" spc="-85" dirty="0">
                <a:solidFill>
                  <a:srgbClr val="073D86"/>
                </a:solidFill>
                <a:latin typeface="Arial"/>
                <a:cs typeface="Arial"/>
              </a:rPr>
              <a:t>science </a:t>
            </a:r>
            <a:r>
              <a:rPr sz="1900" spc="-55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1900" spc="-25" dirty="0">
                <a:solidFill>
                  <a:srgbClr val="073D86"/>
                </a:solidFill>
                <a:latin typeface="Arial"/>
                <a:cs typeface="Arial"/>
              </a:rPr>
              <a:t>industry. </a:t>
            </a:r>
            <a:r>
              <a:rPr sz="1900" spc="-35" dirty="0">
                <a:solidFill>
                  <a:srgbClr val="073D86"/>
                </a:solidFill>
                <a:latin typeface="Arial"/>
                <a:cs typeface="Arial"/>
              </a:rPr>
              <a:t>Applications  </a:t>
            </a:r>
            <a:r>
              <a:rPr sz="1900" spc="-40" dirty="0">
                <a:solidFill>
                  <a:srgbClr val="073D86"/>
                </a:solidFill>
                <a:latin typeface="Arial"/>
                <a:cs typeface="Arial"/>
              </a:rPr>
              <a:t>include </a:t>
            </a:r>
            <a:r>
              <a:rPr sz="1900" spc="-10" dirty="0">
                <a:solidFill>
                  <a:srgbClr val="073D86"/>
                </a:solidFill>
                <a:latin typeface="Arial"/>
                <a:cs typeface="Arial"/>
              </a:rPr>
              <a:t>temperature </a:t>
            </a:r>
            <a:r>
              <a:rPr sz="1900" spc="-45" dirty="0">
                <a:solidFill>
                  <a:srgbClr val="073D86"/>
                </a:solidFill>
                <a:latin typeface="Arial"/>
                <a:cs typeface="Arial"/>
              </a:rPr>
              <a:t>measurement </a:t>
            </a:r>
            <a:r>
              <a:rPr sz="1900" spc="50" dirty="0">
                <a:solidFill>
                  <a:srgbClr val="073D86"/>
                </a:solidFill>
                <a:latin typeface="Arial"/>
                <a:cs typeface="Arial"/>
              </a:rPr>
              <a:t>for </a:t>
            </a:r>
            <a:r>
              <a:rPr sz="1900" spc="-50" dirty="0">
                <a:solidFill>
                  <a:srgbClr val="073D86"/>
                </a:solidFill>
                <a:latin typeface="Arial"/>
                <a:cs typeface="Arial"/>
              </a:rPr>
              <a:t>kilns, </a:t>
            </a:r>
            <a:r>
              <a:rPr sz="1900" spc="-110" dirty="0">
                <a:solidFill>
                  <a:srgbClr val="073D86"/>
                </a:solidFill>
                <a:latin typeface="Arial"/>
                <a:cs typeface="Arial"/>
              </a:rPr>
              <a:t>gas </a:t>
            </a:r>
            <a:r>
              <a:rPr sz="1900" dirty="0">
                <a:solidFill>
                  <a:srgbClr val="073D86"/>
                </a:solidFill>
                <a:latin typeface="Arial"/>
                <a:cs typeface="Arial"/>
              </a:rPr>
              <a:t>turbine </a:t>
            </a:r>
            <a:r>
              <a:rPr sz="1900" spc="-45" dirty="0">
                <a:solidFill>
                  <a:srgbClr val="073D86"/>
                </a:solidFill>
                <a:latin typeface="Arial"/>
                <a:cs typeface="Arial"/>
              </a:rPr>
              <a:t>exhaust, </a:t>
            </a:r>
            <a:r>
              <a:rPr sz="1900" spc="-65" dirty="0">
                <a:solidFill>
                  <a:srgbClr val="073D86"/>
                </a:solidFill>
                <a:latin typeface="Arial"/>
                <a:cs typeface="Arial"/>
              </a:rPr>
              <a:t>diesel  engines, </a:t>
            </a:r>
            <a:r>
              <a:rPr sz="1900" spc="-55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1900" spc="15" dirty="0">
                <a:solidFill>
                  <a:srgbClr val="073D86"/>
                </a:solidFill>
                <a:latin typeface="Arial"/>
                <a:cs typeface="Arial"/>
              </a:rPr>
              <a:t>other </a:t>
            </a:r>
            <a:r>
              <a:rPr sz="1900" spc="-20" dirty="0">
                <a:solidFill>
                  <a:srgbClr val="073D86"/>
                </a:solidFill>
                <a:latin typeface="Arial"/>
                <a:cs typeface="Arial"/>
              </a:rPr>
              <a:t>industrial </a:t>
            </a:r>
            <a:r>
              <a:rPr sz="1900" spc="-80" dirty="0">
                <a:solidFill>
                  <a:srgbClr val="073D86"/>
                </a:solidFill>
                <a:latin typeface="Arial"/>
                <a:cs typeface="Arial"/>
              </a:rPr>
              <a:t>processes. </a:t>
            </a:r>
            <a:r>
              <a:rPr sz="1900" spc="-55" dirty="0">
                <a:solidFill>
                  <a:srgbClr val="073D86"/>
                </a:solidFill>
                <a:latin typeface="Arial"/>
                <a:cs typeface="Arial"/>
              </a:rPr>
              <a:t>Thermocouples </a:t>
            </a:r>
            <a:r>
              <a:rPr sz="1900" spc="-60" dirty="0">
                <a:solidFill>
                  <a:srgbClr val="073D86"/>
                </a:solidFill>
                <a:latin typeface="Arial"/>
                <a:cs typeface="Arial"/>
              </a:rPr>
              <a:t>are </a:t>
            </a:r>
            <a:r>
              <a:rPr sz="1900" spc="-70" dirty="0">
                <a:solidFill>
                  <a:srgbClr val="073D86"/>
                </a:solidFill>
                <a:latin typeface="Arial"/>
                <a:cs typeface="Arial"/>
              </a:rPr>
              <a:t>also </a:t>
            </a:r>
            <a:r>
              <a:rPr sz="1900" spc="-75" dirty="0">
                <a:solidFill>
                  <a:srgbClr val="073D86"/>
                </a:solidFill>
                <a:latin typeface="Arial"/>
                <a:cs typeface="Arial"/>
              </a:rPr>
              <a:t>used </a:t>
            </a:r>
            <a:r>
              <a:rPr sz="1900" spc="-20" dirty="0">
                <a:solidFill>
                  <a:srgbClr val="073D86"/>
                </a:solidFill>
                <a:latin typeface="Arial"/>
                <a:cs typeface="Arial"/>
              </a:rPr>
              <a:t>in  </a:t>
            </a:r>
            <a:r>
              <a:rPr sz="1900" spc="-60" dirty="0">
                <a:solidFill>
                  <a:srgbClr val="073D86"/>
                </a:solidFill>
                <a:latin typeface="Arial"/>
                <a:cs typeface="Arial"/>
              </a:rPr>
              <a:t>homes, </a:t>
            </a:r>
            <a:r>
              <a:rPr sz="1900" spc="-20" dirty="0">
                <a:solidFill>
                  <a:srgbClr val="073D86"/>
                </a:solidFill>
                <a:latin typeface="Arial"/>
                <a:cs typeface="Arial"/>
              </a:rPr>
              <a:t>offices </a:t>
            </a:r>
            <a:r>
              <a:rPr sz="1900" spc="-55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1900" spc="-90" dirty="0">
                <a:solidFill>
                  <a:srgbClr val="073D86"/>
                </a:solidFill>
                <a:latin typeface="Arial"/>
                <a:cs typeface="Arial"/>
              </a:rPr>
              <a:t>businesses </a:t>
            </a:r>
            <a:r>
              <a:rPr sz="1900" spc="-145" dirty="0">
                <a:solidFill>
                  <a:srgbClr val="073D86"/>
                </a:solidFill>
                <a:latin typeface="Arial"/>
                <a:cs typeface="Arial"/>
              </a:rPr>
              <a:t>as </a:t>
            </a:r>
            <a:r>
              <a:rPr sz="1900" spc="10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900" spc="-10" dirty="0">
                <a:solidFill>
                  <a:srgbClr val="073D86"/>
                </a:solidFill>
                <a:latin typeface="Arial"/>
                <a:cs typeface="Arial"/>
              </a:rPr>
              <a:t>temperature </a:t>
            </a:r>
            <a:r>
              <a:rPr sz="1900" spc="-80" dirty="0">
                <a:solidFill>
                  <a:srgbClr val="073D86"/>
                </a:solidFill>
                <a:latin typeface="Arial"/>
                <a:cs typeface="Arial"/>
              </a:rPr>
              <a:t>sensors </a:t>
            </a:r>
            <a:r>
              <a:rPr sz="1900" spc="-20" dirty="0">
                <a:solidFill>
                  <a:srgbClr val="073D86"/>
                </a:solidFill>
                <a:latin typeface="Arial"/>
                <a:cs typeface="Arial"/>
              </a:rPr>
              <a:t>in  </a:t>
            </a:r>
            <a:r>
              <a:rPr sz="1900" spc="-15" dirty="0">
                <a:solidFill>
                  <a:srgbClr val="073D86"/>
                </a:solidFill>
                <a:latin typeface="Arial"/>
                <a:cs typeface="Arial"/>
              </a:rPr>
              <a:t>thermostats,</a:t>
            </a:r>
            <a:r>
              <a:rPr sz="1900" spc="-8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55" dirty="0">
                <a:solidFill>
                  <a:srgbClr val="073D86"/>
                </a:solidFill>
                <a:latin typeface="Arial"/>
                <a:cs typeface="Arial"/>
              </a:rPr>
              <a:t>and</a:t>
            </a:r>
            <a:r>
              <a:rPr sz="19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70" dirty="0">
                <a:solidFill>
                  <a:srgbClr val="073D86"/>
                </a:solidFill>
                <a:latin typeface="Arial"/>
                <a:cs typeface="Arial"/>
              </a:rPr>
              <a:t>also</a:t>
            </a:r>
            <a:r>
              <a:rPr sz="19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145" dirty="0">
                <a:solidFill>
                  <a:srgbClr val="073D86"/>
                </a:solidFill>
                <a:latin typeface="Arial"/>
                <a:cs typeface="Arial"/>
              </a:rPr>
              <a:t>as</a:t>
            </a:r>
            <a:r>
              <a:rPr sz="19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rgbClr val="073D86"/>
                </a:solidFill>
                <a:latin typeface="Arial"/>
                <a:cs typeface="Arial"/>
              </a:rPr>
              <a:t>flame</a:t>
            </a:r>
            <a:r>
              <a:rPr sz="19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80" dirty="0">
                <a:solidFill>
                  <a:srgbClr val="073D86"/>
                </a:solidFill>
                <a:latin typeface="Arial"/>
                <a:cs typeface="Arial"/>
              </a:rPr>
              <a:t>sensors</a:t>
            </a:r>
            <a:r>
              <a:rPr sz="19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20" dirty="0">
                <a:solidFill>
                  <a:srgbClr val="073D86"/>
                </a:solidFill>
                <a:latin typeface="Arial"/>
                <a:cs typeface="Arial"/>
              </a:rPr>
              <a:t>in</a:t>
            </a:r>
            <a:r>
              <a:rPr sz="19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35" dirty="0">
                <a:solidFill>
                  <a:srgbClr val="073D86"/>
                </a:solidFill>
                <a:latin typeface="Arial"/>
                <a:cs typeface="Arial"/>
              </a:rPr>
              <a:t>safety</a:t>
            </a:r>
            <a:r>
              <a:rPr sz="1900" spc="-8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75" dirty="0">
                <a:solidFill>
                  <a:srgbClr val="073D86"/>
                </a:solidFill>
                <a:latin typeface="Arial"/>
                <a:cs typeface="Arial"/>
              </a:rPr>
              <a:t>devices</a:t>
            </a:r>
            <a:r>
              <a:rPr sz="19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50" dirty="0">
                <a:solidFill>
                  <a:srgbClr val="073D86"/>
                </a:solidFill>
                <a:latin typeface="Arial"/>
                <a:cs typeface="Arial"/>
              </a:rPr>
              <a:t>for</a:t>
            </a:r>
            <a:r>
              <a:rPr sz="19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900" spc="-50" dirty="0">
                <a:solidFill>
                  <a:srgbClr val="073D86"/>
                </a:solidFill>
                <a:latin typeface="Arial"/>
                <a:cs typeface="Arial"/>
              </a:rPr>
              <a:t>gas-powered  </a:t>
            </a:r>
            <a:r>
              <a:rPr sz="1900" spc="-65" dirty="0">
                <a:solidFill>
                  <a:srgbClr val="073D86"/>
                </a:solidFill>
                <a:latin typeface="Arial"/>
                <a:cs typeface="Arial"/>
              </a:rPr>
              <a:t>appliances</a:t>
            </a:r>
            <a:endParaRPr sz="1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600" y="2441448"/>
            <a:ext cx="3810000" cy="4267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1077" y="2692399"/>
            <a:ext cx="7136130" cy="3378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  <a:spcBef>
                <a:spcPts val="95"/>
              </a:spcBef>
              <a:buClr>
                <a:srgbClr val="30B6FC"/>
              </a:buClr>
              <a:buFont typeface="Symbol"/>
              <a:buChar char=""/>
              <a:tabLst>
                <a:tab pos="286385" algn="l"/>
                <a:tab pos="287020" algn="l"/>
              </a:tabLst>
            </a:pPr>
            <a:r>
              <a:rPr sz="2200" spc="-114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200" spc="-85" dirty="0">
                <a:solidFill>
                  <a:srgbClr val="073D86"/>
                </a:solidFill>
                <a:latin typeface="Arial"/>
                <a:cs typeface="Arial"/>
              </a:rPr>
              <a:t>pH </a:t>
            </a:r>
            <a:r>
              <a:rPr sz="2200" dirty="0">
                <a:solidFill>
                  <a:srgbClr val="073D86"/>
                </a:solidFill>
                <a:latin typeface="Arial"/>
                <a:cs typeface="Arial"/>
              </a:rPr>
              <a:t>meter </a:t>
            </a:r>
            <a:r>
              <a:rPr sz="2200" spc="-100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scientific </a:t>
            </a:r>
            <a:r>
              <a:rPr sz="2200" spc="-5" dirty="0">
                <a:solidFill>
                  <a:srgbClr val="073D86"/>
                </a:solidFill>
                <a:latin typeface="Arial"/>
                <a:cs typeface="Arial"/>
              </a:rPr>
              <a:t>instrument </a:t>
            </a:r>
            <a:r>
              <a:rPr sz="2200" spc="40" dirty="0">
                <a:solidFill>
                  <a:srgbClr val="073D86"/>
                </a:solidFill>
                <a:latin typeface="Arial"/>
                <a:cs typeface="Arial"/>
              </a:rPr>
              <a:t>that </a:t>
            </a:r>
            <a:r>
              <a:rPr sz="2200" spc="-95" dirty="0">
                <a:solidFill>
                  <a:srgbClr val="073D86"/>
                </a:solidFill>
                <a:latin typeface="Arial"/>
                <a:cs typeface="Arial"/>
              </a:rPr>
              <a:t>measures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 </a:t>
            </a:r>
            <a:r>
              <a:rPr sz="2200" spc="-40" dirty="0">
                <a:solidFill>
                  <a:srgbClr val="073D86"/>
                </a:solidFill>
                <a:latin typeface="Arial"/>
                <a:cs typeface="Arial"/>
              </a:rPr>
              <a:t>hydrogen-ion </a:t>
            </a:r>
            <a:r>
              <a:rPr sz="2200" spc="-5" dirty="0">
                <a:solidFill>
                  <a:srgbClr val="073D86"/>
                </a:solidFill>
                <a:latin typeface="Arial"/>
                <a:cs typeface="Arial"/>
              </a:rPr>
              <a:t>activity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in </a:t>
            </a:r>
            <a:r>
              <a:rPr sz="2200" spc="-55" dirty="0">
                <a:solidFill>
                  <a:srgbClr val="073D86"/>
                </a:solidFill>
                <a:latin typeface="Arial"/>
                <a:cs typeface="Arial"/>
              </a:rPr>
              <a:t>water-based </a:t>
            </a:r>
            <a:r>
              <a:rPr sz="2200" spc="-35" dirty="0">
                <a:solidFill>
                  <a:srgbClr val="073D86"/>
                </a:solidFill>
                <a:latin typeface="Arial"/>
                <a:cs typeface="Arial"/>
              </a:rPr>
              <a:t>solutions,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indicating  </a:t>
            </a:r>
            <a:r>
              <a:rPr sz="2200" spc="-5" dirty="0">
                <a:solidFill>
                  <a:srgbClr val="073D86"/>
                </a:solidFill>
                <a:latin typeface="Arial"/>
                <a:cs typeface="Arial"/>
              </a:rPr>
              <a:t>its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acidity </a:t>
            </a:r>
            <a:r>
              <a:rPr sz="2200" spc="20" dirty="0">
                <a:solidFill>
                  <a:srgbClr val="073D86"/>
                </a:solidFill>
                <a:latin typeface="Arial"/>
                <a:cs typeface="Arial"/>
              </a:rPr>
              <a:t>or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alkalinity </a:t>
            </a:r>
            <a:r>
              <a:rPr sz="2200" spc="-75" dirty="0">
                <a:solidFill>
                  <a:srgbClr val="073D86"/>
                </a:solidFill>
                <a:latin typeface="Arial"/>
                <a:cs typeface="Arial"/>
              </a:rPr>
              <a:t>expressed </a:t>
            </a:r>
            <a:r>
              <a:rPr sz="2200" spc="-165" dirty="0">
                <a:solidFill>
                  <a:srgbClr val="073D86"/>
                </a:solidFill>
                <a:latin typeface="Arial"/>
                <a:cs typeface="Arial"/>
              </a:rPr>
              <a:t>as </a:t>
            </a:r>
            <a:r>
              <a:rPr sz="2200" spc="-75" dirty="0">
                <a:solidFill>
                  <a:srgbClr val="073D86"/>
                </a:solidFill>
                <a:latin typeface="Arial"/>
                <a:cs typeface="Arial"/>
              </a:rPr>
              <a:t>pH. </a:t>
            </a:r>
            <a:r>
              <a:rPr sz="2200" spc="-12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200" spc="-85" dirty="0">
                <a:solidFill>
                  <a:srgbClr val="073D86"/>
                </a:solidFill>
                <a:latin typeface="Arial"/>
                <a:cs typeface="Arial"/>
              </a:rPr>
              <a:t>pH </a:t>
            </a:r>
            <a:r>
              <a:rPr sz="2200" dirty="0">
                <a:solidFill>
                  <a:srgbClr val="073D86"/>
                </a:solidFill>
                <a:latin typeface="Arial"/>
                <a:cs typeface="Arial"/>
              </a:rPr>
              <a:t>meter  </a:t>
            </a:r>
            <a:r>
              <a:rPr sz="2200" spc="-95" dirty="0">
                <a:solidFill>
                  <a:srgbClr val="073D86"/>
                </a:solidFill>
                <a:latin typeface="Arial"/>
                <a:cs typeface="Arial"/>
              </a:rPr>
              <a:t>measures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200" spc="-20" dirty="0">
                <a:solidFill>
                  <a:srgbClr val="073D86"/>
                </a:solidFill>
                <a:latin typeface="Arial"/>
                <a:cs typeface="Arial"/>
              </a:rPr>
              <a:t>difference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in </a:t>
            </a:r>
            <a:r>
              <a:rPr sz="2200" spc="-40" dirty="0">
                <a:solidFill>
                  <a:srgbClr val="073D86"/>
                </a:solidFill>
                <a:latin typeface="Arial"/>
                <a:cs typeface="Arial"/>
              </a:rPr>
              <a:t>electrical </a:t>
            </a:r>
            <a:r>
              <a:rPr sz="2200" spc="5" dirty="0">
                <a:solidFill>
                  <a:srgbClr val="073D86"/>
                </a:solidFill>
                <a:latin typeface="Arial"/>
                <a:cs typeface="Arial"/>
              </a:rPr>
              <a:t>potential </a:t>
            </a:r>
            <a:r>
              <a:rPr sz="2200" spc="-10" dirty="0">
                <a:solidFill>
                  <a:srgbClr val="073D86"/>
                </a:solidFill>
                <a:latin typeface="Arial"/>
                <a:cs typeface="Arial"/>
              </a:rPr>
              <a:t>between 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a  </a:t>
            </a:r>
            <a:r>
              <a:rPr sz="2200" spc="-85" dirty="0">
                <a:solidFill>
                  <a:srgbClr val="073D86"/>
                </a:solidFill>
                <a:latin typeface="Arial"/>
                <a:cs typeface="Arial"/>
              </a:rPr>
              <a:t>pH </a:t>
            </a:r>
            <a:r>
              <a:rPr sz="2200" spc="-20" dirty="0">
                <a:solidFill>
                  <a:srgbClr val="073D86"/>
                </a:solidFill>
                <a:latin typeface="Arial"/>
                <a:cs typeface="Arial"/>
              </a:rPr>
              <a:t>electrode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200" spc="-35" dirty="0">
                <a:solidFill>
                  <a:srgbClr val="073D86"/>
                </a:solidFill>
                <a:latin typeface="Arial"/>
                <a:cs typeface="Arial"/>
              </a:rPr>
              <a:t>reference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electrode,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2200" spc="-90" dirty="0">
                <a:solidFill>
                  <a:srgbClr val="073D86"/>
                </a:solidFill>
                <a:latin typeface="Arial"/>
                <a:cs typeface="Arial"/>
              </a:rPr>
              <a:t>so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200" spc="-85" dirty="0">
                <a:solidFill>
                  <a:srgbClr val="073D86"/>
                </a:solidFill>
                <a:latin typeface="Arial"/>
                <a:cs typeface="Arial"/>
              </a:rPr>
              <a:t>pH  </a:t>
            </a:r>
            <a:r>
              <a:rPr sz="2200" dirty="0">
                <a:solidFill>
                  <a:srgbClr val="073D86"/>
                </a:solidFill>
                <a:latin typeface="Arial"/>
                <a:cs typeface="Arial"/>
              </a:rPr>
              <a:t>meter </a:t>
            </a:r>
            <a:r>
              <a:rPr sz="2200" spc="-100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2200" spc="-55" dirty="0">
                <a:solidFill>
                  <a:srgbClr val="073D86"/>
                </a:solidFill>
                <a:latin typeface="Arial"/>
                <a:cs typeface="Arial"/>
              </a:rPr>
              <a:t>sometimes </a:t>
            </a:r>
            <a:r>
              <a:rPr sz="2200" spc="-5" dirty="0">
                <a:solidFill>
                  <a:srgbClr val="073D86"/>
                </a:solidFill>
                <a:latin typeface="Arial"/>
                <a:cs typeface="Arial"/>
              </a:rPr>
              <a:t>referred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2200" spc="-165" dirty="0">
                <a:solidFill>
                  <a:srgbClr val="073D86"/>
                </a:solidFill>
                <a:latin typeface="Arial"/>
                <a:cs typeface="Arial"/>
              </a:rPr>
              <a:t>as 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200" spc="25" dirty="0">
                <a:solidFill>
                  <a:srgbClr val="073D86"/>
                </a:solidFill>
                <a:latin typeface="Arial"/>
                <a:cs typeface="Arial"/>
              </a:rPr>
              <a:t>"potentiometric </a:t>
            </a:r>
            <a:r>
              <a:rPr sz="2200" spc="-85" dirty="0">
                <a:solidFill>
                  <a:srgbClr val="073D86"/>
                </a:solidFill>
                <a:latin typeface="Arial"/>
                <a:cs typeface="Arial"/>
              </a:rPr>
              <a:t>pH  </a:t>
            </a:r>
            <a:r>
              <a:rPr sz="2200" spc="20" dirty="0">
                <a:solidFill>
                  <a:srgbClr val="073D86"/>
                </a:solidFill>
                <a:latin typeface="Arial"/>
                <a:cs typeface="Arial"/>
              </a:rPr>
              <a:t>meter".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12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73D86"/>
                </a:solidFill>
                <a:latin typeface="Arial"/>
                <a:cs typeface="Arial"/>
              </a:rPr>
              <a:t>difference</a:t>
            </a:r>
            <a:r>
              <a:rPr sz="22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in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35" dirty="0">
                <a:solidFill>
                  <a:srgbClr val="073D86"/>
                </a:solidFill>
                <a:latin typeface="Arial"/>
                <a:cs typeface="Arial"/>
              </a:rPr>
              <a:t>electrical</a:t>
            </a:r>
            <a:r>
              <a:rPr sz="2200" spc="-17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5" dirty="0">
                <a:solidFill>
                  <a:srgbClr val="073D86"/>
                </a:solidFill>
                <a:latin typeface="Arial"/>
                <a:cs typeface="Arial"/>
              </a:rPr>
              <a:t>potential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relates</a:t>
            </a:r>
            <a:r>
              <a:rPr sz="2200" spc="-15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22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acidity</a:t>
            </a:r>
            <a:r>
              <a:rPr sz="2200" spc="-15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20" dirty="0">
                <a:solidFill>
                  <a:srgbClr val="073D86"/>
                </a:solidFill>
                <a:latin typeface="Arial"/>
                <a:cs typeface="Arial"/>
              </a:rPr>
              <a:t>or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85" dirty="0">
                <a:solidFill>
                  <a:srgbClr val="073D86"/>
                </a:solidFill>
                <a:latin typeface="Arial"/>
                <a:cs typeface="Arial"/>
              </a:rPr>
              <a:t>pH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6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22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solution.</a:t>
            </a:r>
            <a:r>
              <a:rPr sz="2200" spc="-16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12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85" dirty="0">
                <a:solidFill>
                  <a:srgbClr val="073D86"/>
                </a:solidFill>
                <a:latin typeface="Arial"/>
                <a:cs typeface="Arial"/>
              </a:rPr>
              <a:t>pH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5" dirty="0">
                <a:solidFill>
                  <a:srgbClr val="073D86"/>
                </a:solidFill>
                <a:latin typeface="Arial"/>
                <a:cs typeface="Arial"/>
              </a:rPr>
              <a:t>meter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100" dirty="0">
                <a:solidFill>
                  <a:srgbClr val="073D86"/>
                </a:solidFill>
                <a:latin typeface="Arial"/>
                <a:cs typeface="Arial"/>
              </a:rPr>
              <a:t>is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85" dirty="0">
                <a:solidFill>
                  <a:srgbClr val="073D86"/>
                </a:solidFill>
                <a:latin typeface="Arial"/>
                <a:cs typeface="Arial"/>
              </a:rPr>
              <a:t>used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in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75" dirty="0">
                <a:solidFill>
                  <a:srgbClr val="073D86"/>
                </a:solidFill>
                <a:latin typeface="Arial"/>
                <a:cs typeface="Arial"/>
              </a:rPr>
              <a:t>many  </a:t>
            </a:r>
            <a:r>
              <a:rPr sz="2200" spc="-40" dirty="0">
                <a:solidFill>
                  <a:srgbClr val="073D86"/>
                </a:solidFill>
                <a:latin typeface="Arial"/>
                <a:cs typeface="Arial"/>
              </a:rPr>
              <a:t>applications ranging </a:t>
            </a:r>
            <a:r>
              <a:rPr sz="2200" spc="35" dirty="0">
                <a:solidFill>
                  <a:srgbClr val="073D86"/>
                </a:solidFill>
                <a:latin typeface="Arial"/>
                <a:cs typeface="Arial"/>
              </a:rPr>
              <a:t>from </a:t>
            </a:r>
            <a:r>
              <a:rPr sz="2200" spc="-10" dirty="0">
                <a:solidFill>
                  <a:srgbClr val="073D86"/>
                </a:solidFill>
                <a:latin typeface="Arial"/>
                <a:cs typeface="Arial"/>
              </a:rPr>
              <a:t>laboratory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experimentation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  </a:t>
            </a:r>
            <a:r>
              <a:rPr sz="2200" spc="-20" dirty="0">
                <a:solidFill>
                  <a:srgbClr val="073D86"/>
                </a:solidFill>
                <a:latin typeface="Arial"/>
                <a:cs typeface="Arial"/>
              </a:rPr>
              <a:t>quality</a:t>
            </a:r>
            <a:r>
              <a:rPr sz="2200" spc="-16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5" dirty="0">
                <a:solidFill>
                  <a:srgbClr val="073D86"/>
                </a:solidFill>
                <a:latin typeface="Arial"/>
                <a:cs typeface="Arial"/>
              </a:rPr>
              <a:t>control.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46526" y="580389"/>
            <a:ext cx="225488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5" dirty="0"/>
              <a:t>pH</a:t>
            </a:r>
            <a:r>
              <a:rPr spc="-335" dirty="0"/>
              <a:t> </a:t>
            </a:r>
            <a:r>
              <a:rPr dirty="0"/>
              <a:t>meter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3400" y="2996183"/>
            <a:ext cx="8444484" cy="34046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222241" y="580389"/>
            <a:ext cx="7010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5" dirty="0"/>
              <a:t>pH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11150" marR="5080" indent="-274320">
              <a:lnSpc>
                <a:spcPct val="80000"/>
              </a:lnSpc>
              <a:spcBef>
                <a:spcPts val="509"/>
              </a:spcBef>
              <a:buClr>
                <a:srgbClr val="30B6FC"/>
              </a:buClr>
              <a:buFont typeface="Symbol"/>
              <a:buChar char=""/>
              <a:tabLst>
                <a:tab pos="311150" algn="l"/>
                <a:tab pos="311785" algn="l"/>
              </a:tabLst>
            </a:pPr>
            <a:r>
              <a:rPr spc="-15" dirty="0"/>
              <a:t>In </a:t>
            </a:r>
            <a:r>
              <a:rPr spc="-30" dirty="0"/>
              <a:t>chemistry, </a:t>
            </a:r>
            <a:r>
              <a:rPr spc="-60" dirty="0"/>
              <a:t>pH </a:t>
            </a:r>
            <a:r>
              <a:rPr spc="10" dirty="0"/>
              <a:t>(potential </a:t>
            </a:r>
            <a:r>
              <a:rPr spc="55" dirty="0"/>
              <a:t>of </a:t>
            </a:r>
            <a:r>
              <a:rPr spc="-20" dirty="0"/>
              <a:t>hydrogen) </a:t>
            </a:r>
            <a:r>
              <a:rPr spc="-75" dirty="0"/>
              <a:t>is </a:t>
            </a:r>
            <a:r>
              <a:rPr spc="-110" dirty="0"/>
              <a:t>a </a:t>
            </a:r>
            <a:r>
              <a:rPr spc="-30" dirty="0"/>
              <a:t>numeric </a:t>
            </a:r>
            <a:r>
              <a:rPr spc="-80" dirty="0"/>
              <a:t>scale </a:t>
            </a:r>
            <a:r>
              <a:rPr spc="-70" dirty="0"/>
              <a:t>used </a:t>
            </a:r>
            <a:r>
              <a:rPr spc="70" dirty="0"/>
              <a:t>to </a:t>
            </a:r>
            <a:r>
              <a:rPr spc="-40" dirty="0"/>
              <a:t>specify </a:t>
            </a:r>
            <a:r>
              <a:rPr spc="15" dirty="0"/>
              <a:t>the  </a:t>
            </a:r>
            <a:r>
              <a:rPr spc="-20" dirty="0"/>
              <a:t>acidity</a:t>
            </a:r>
            <a:r>
              <a:rPr spc="-114" dirty="0"/>
              <a:t> </a:t>
            </a:r>
            <a:r>
              <a:rPr spc="20" dirty="0"/>
              <a:t>or</a:t>
            </a:r>
            <a:r>
              <a:rPr spc="-125" dirty="0"/>
              <a:t> </a:t>
            </a:r>
            <a:r>
              <a:rPr spc="-35" dirty="0"/>
              <a:t>basicity</a:t>
            </a:r>
            <a:r>
              <a:rPr spc="-114" dirty="0"/>
              <a:t> </a:t>
            </a:r>
            <a:r>
              <a:rPr spc="55" dirty="0"/>
              <a:t>of</a:t>
            </a:r>
            <a:r>
              <a:rPr spc="-110" dirty="0"/>
              <a:t> </a:t>
            </a:r>
            <a:r>
              <a:rPr spc="-70" dirty="0"/>
              <a:t>an</a:t>
            </a:r>
            <a:r>
              <a:rPr spc="-110" dirty="0"/>
              <a:t> </a:t>
            </a:r>
            <a:r>
              <a:rPr spc="-55" dirty="0"/>
              <a:t>aqueous</a:t>
            </a:r>
            <a:r>
              <a:rPr spc="-110" dirty="0"/>
              <a:t> </a:t>
            </a:r>
            <a:r>
              <a:rPr spc="-10" dirty="0"/>
              <a:t>solution.</a:t>
            </a:r>
            <a:r>
              <a:rPr spc="-114" dirty="0"/>
              <a:t> </a:t>
            </a:r>
            <a:r>
              <a:rPr spc="65" dirty="0"/>
              <a:t>It</a:t>
            </a:r>
            <a:r>
              <a:rPr spc="-120" dirty="0"/>
              <a:t> </a:t>
            </a:r>
            <a:r>
              <a:rPr spc="-75" dirty="0"/>
              <a:t>is</a:t>
            </a:r>
            <a:r>
              <a:rPr spc="-110" dirty="0"/>
              <a:t> </a:t>
            </a:r>
            <a:r>
              <a:rPr spc="-15" dirty="0"/>
              <a:t>approximately</a:t>
            </a:r>
            <a:r>
              <a:rPr spc="-125" dirty="0"/>
              <a:t> </a:t>
            </a:r>
            <a:r>
              <a:rPr spc="15" dirty="0"/>
              <a:t>the</a:t>
            </a:r>
            <a:r>
              <a:rPr spc="-110" dirty="0"/>
              <a:t> </a:t>
            </a:r>
            <a:r>
              <a:rPr spc="-25" dirty="0"/>
              <a:t>negative</a:t>
            </a:r>
            <a:r>
              <a:rPr spc="-120" dirty="0"/>
              <a:t> </a:t>
            </a:r>
            <a:r>
              <a:rPr spc="55" dirty="0"/>
              <a:t>of</a:t>
            </a:r>
            <a:r>
              <a:rPr spc="-110" dirty="0"/>
              <a:t> </a:t>
            </a:r>
            <a:r>
              <a:rPr spc="15" dirty="0"/>
              <a:t>the  </a:t>
            </a:r>
            <a:r>
              <a:rPr spc="-80" dirty="0"/>
              <a:t>base </a:t>
            </a:r>
            <a:r>
              <a:rPr spc="-180" dirty="0"/>
              <a:t>10 </a:t>
            </a:r>
            <a:r>
              <a:rPr dirty="0"/>
              <a:t>logarithm </a:t>
            </a:r>
            <a:r>
              <a:rPr spc="55" dirty="0"/>
              <a:t>of </a:t>
            </a:r>
            <a:r>
              <a:rPr spc="15" dirty="0"/>
              <a:t>the </a:t>
            </a:r>
            <a:r>
              <a:rPr spc="-20" dirty="0"/>
              <a:t>molar </a:t>
            </a:r>
            <a:r>
              <a:rPr spc="-10" dirty="0"/>
              <a:t>concentration, </a:t>
            </a:r>
            <a:r>
              <a:rPr spc="-55" dirty="0"/>
              <a:t>measured </a:t>
            </a:r>
            <a:r>
              <a:rPr spc="-15" dirty="0"/>
              <a:t>in units </a:t>
            </a:r>
            <a:r>
              <a:rPr spc="50" dirty="0"/>
              <a:t>of </a:t>
            </a:r>
            <a:r>
              <a:rPr spc="-45" dirty="0"/>
              <a:t>moles </a:t>
            </a:r>
            <a:r>
              <a:rPr spc="-15" dirty="0"/>
              <a:t>per  </a:t>
            </a:r>
            <a:r>
              <a:rPr spc="10" dirty="0"/>
              <a:t>liter,</a:t>
            </a:r>
            <a:r>
              <a:rPr spc="-125" dirty="0"/>
              <a:t> </a:t>
            </a:r>
            <a:r>
              <a:rPr spc="55" dirty="0"/>
              <a:t>of</a:t>
            </a:r>
            <a:r>
              <a:rPr spc="-120" dirty="0"/>
              <a:t> </a:t>
            </a:r>
            <a:r>
              <a:rPr spc="-25" dirty="0"/>
              <a:t>hydrogen</a:t>
            </a:r>
            <a:r>
              <a:rPr spc="-105" dirty="0"/>
              <a:t> </a:t>
            </a:r>
            <a:r>
              <a:rPr spc="-45" dirty="0"/>
              <a:t>ions.</a:t>
            </a:r>
            <a:r>
              <a:rPr spc="-110" dirty="0"/>
              <a:t> </a:t>
            </a:r>
            <a:r>
              <a:rPr dirty="0"/>
              <a:t>More</a:t>
            </a:r>
            <a:r>
              <a:rPr spc="-110" dirty="0"/>
              <a:t> </a:t>
            </a:r>
            <a:r>
              <a:rPr spc="-45" dirty="0"/>
              <a:t>precisely</a:t>
            </a:r>
            <a:r>
              <a:rPr spc="-114" dirty="0"/>
              <a:t> </a:t>
            </a:r>
            <a:r>
              <a:rPr spc="65" dirty="0"/>
              <a:t>it</a:t>
            </a:r>
            <a:r>
              <a:rPr spc="-114" dirty="0"/>
              <a:t> </a:t>
            </a:r>
            <a:r>
              <a:rPr spc="-75" dirty="0"/>
              <a:t>is</a:t>
            </a:r>
            <a:r>
              <a:rPr spc="-105" dirty="0"/>
              <a:t> </a:t>
            </a:r>
            <a:r>
              <a:rPr spc="15" dirty="0"/>
              <a:t>the</a:t>
            </a:r>
            <a:r>
              <a:rPr spc="-105" dirty="0"/>
              <a:t> </a:t>
            </a:r>
            <a:r>
              <a:rPr spc="-30" dirty="0"/>
              <a:t>negative</a:t>
            </a:r>
            <a:r>
              <a:rPr spc="-125" dirty="0"/>
              <a:t> </a:t>
            </a:r>
            <a:r>
              <a:rPr spc="55" dirty="0"/>
              <a:t>of</a:t>
            </a:r>
            <a:r>
              <a:rPr spc="-120" dirty="0"/>
              <a:t> </a:t>
            </a:r>
            <a:r>
              <a:rPr spc="15" dirty="0"/>
              <a:t>the</a:t>
            </a:r>
            <a:r>
              <a:rPr spc="-100" dirty="0"/>
              <a:t> </a:t>
            </a:r>
            <a:r>
              <a:rPr spc="-80" dirty="0"/>
              <a:t>base</a:t>
            </a:r>
            <a:r>
              <a:rPr spc="-114" dirty="0"/>
              <a:t> </a:t>
            </a:r>
            <a:r>
              <a:rPr spc="-180" dirty="0"/>
              <a:t>10</a:t>
            </a:r>
            <a:r>
              <a:rPr spc="-110" dirty="0"/>
              <a:t> </a:t>
            </a:r>
            <a:r>
              <a:rPr dirty="0"/>
              <a:t>logarithm  </a:t>
            </a:r>
            <a:r>
              <a:rPr spc="55" dirty="0"/>
              <a:t>of</a:t>
            </a:r>
            <a:r>
              <a:rPr spc="-120" dirty="0"/>
              <a:t> </a:t>
            </a:r>
            <a:r>
              <a:rPr spc="15" dirty="0"/>
              <a:t>the</a:t>
            </a:r>
            <a:r>
              <a:rPr spc="-100" dirty="0"/>
              <a:t> </a:t>
            </a:r>
            <a:r>
              <a:rPr spc="-5" dirty="0"/>
              <a:t>activity</a:t>
            </a:r>
            <a:r>
              <a:rPr spc="-125" dirty="0"/>
              <a:t> </a:t>
            </a:r>
            <a:r>
              <a:rPr spc="55" dirty="0"/>
              <a:t>of</a:t>
            </a:r>
            <a:r>
              <a:rPr spc="-120" dirty="0"/>
              <a:t> </a:t>
            </a:r>
            <a:r>
              <a:rPr spc="15" dirty="0"/>
              <a:t>the</a:t>
            </a:r>
            <a:r>
              <a:rPr spc="-100" dirty="0"/>
              <a:t> </a:t>
            </a:r>
            <a:r>
              <a:rPr spc="-25" dirty="0"/>
              <a:t>hydrogen</a:t>
            </a:r>
            <a:r>
              <a:rPr spc="-120" dirty="0"/>
              <a:t> </a:t>
            </a:r>
            <a:r>
              <a:rPr spc="-30" dirty="0"/>
              <a:t>ion.Solutions</a:t>
            </a:r>
            <a:r>
              <a:rPr spc="-125" dirty="0"/>
              <a:t> </a:t>
            </a:r>
            <a:r>
              <a:rPr spc="40" dirty="0"/>
              <a:t>with</a:t>
            </a:r>
            <a:r>
              <a:rPr spc="-105" dirty="0"/>
              <a:t> </a:t>
            </a:r>
            <a:r>
              <a:rPr spc="-110" dirty="0"/>
              <a:t>a</a:t>
            </a:r>
            <a:r>
              <a:rPr spc="-105" dirty="0"/>
              <a:t> </a:t>
            </a:r>
            <a:r>
              <a:rPr spc="-60" dirty="0"/>
              <a:t>pH</a:t>
            </a:r>
            <a:r>
              <a:rPr spc="-110" dirty="0"/>
              <a:t> </a:t>
            </a:r>
            <a:r>
              <a:rPr spc="-90" dirty="0"/>
              <a:t>less</a:t>
            </a:r>
            <a:r>
              <a:rPr spc="-120" dirty="0"/>
              <a:t> </a:t>
            </a:r>
            <a:r>
              <a:rPr spc="-5" dirty="0"/>
              <a:t>than</a:t>
            </a:r>
            <a:r>
              <a:rPr spc="-95" dirty="0"/>
              <a:t> </a:t>
            </a:r>
            <a:r>
              <a:rPr spc="-145" dirty="0"/>
              <a:t>7</a:t>
            </a:r>
            <a:r>
              <a:rPr spc="-114" dirty="0"/>
              <a:t> </a:t>
            </a:r>
            <a:r>
              <a:rPr spc="-50" dirty="0"/>
              <a:t>are</a:t>
            </a:r>
            <a:r>
              <a:rPr spc="-120" dirty="0"/>
              <a:t> </a:t>
            </a:r>
            <a:r>
              <a:rPr spc="-50" dirty="0"/>
              <a:t>acidic</a:t>
            </a:r>
            <a:r>
              <a:rPr spc="-110" dirty="0"/>
              <a:t> </a:t>
            </a:r>
            <a:r>
              <a:rPr spc="-50" dirty="0"/>
              <a:t>and  </a:t>
            </a:r>
            <a:r>
              <a:rPr spc="-25" dirty="0"/>
              <a:t>solutions</a:t>
            </a:r>
            <a:r>
              <a:rPr spc="-105" dirty="0"/>
              <a:t> </a:t>
            </a:r>
            <a:r>
              <a:rPr spc="40" dirty="0"/>
              <a:t>with</a:t>
            </a:r>
            <a:r>
              <a:rPr spc="-110" dirty="0"/>
              <a:t> a</a:t>
            </a:r>
            <a:r>
              <a:rPr spc="-105" dirty="0"/>
              <a:t> </a:t>
            </a:r>
            <a:r>
              <a:rPr spc="-60" dirty="0"/>
              <a:t>pH</a:t>
            </a:r>
            <a:r>
              <a:rPr spc="-105" dirty="0"/>
              <a:t> </a:t>
            </a:r>
            <a:r>
              <a:rPr spc="-10" dirty="0"/>
              <a:t>greater</a:t>
            </a:r>
            <a:r>
              <a:rPr spc="-125" dirty="0"/>
              <a:t> </a:t>
            </a:r>
            <a:r>
              <a:rPr spc="-5" dirty="0"/>
              <a:t>than</a:t>
            </a:r>
            <a:r>
              <a:rPr spc="-110" dirty="0"/>
              <a:t> </a:t>
            </a:r>
            <a:r>
              <a:rPr spc="-140" dirty="0"/>
              <a:t>7</a:t>
            </a:r>
            <a:r>
              <a:rPr spc="-110" dirty="0"/>
              <a:t> </a:t>
            </a:r>
            <a:r>
              <a:rPr spc="-50" dirty="0"/>
              <a:t>are</a:t>
            </a:r>
            <a:r>
              <a:rPr spc="-110" dirty="0"/>
              <a:t> </a:t>
            </a:r>
            <a:r>
              <a:rPr spc="-65" dirty="0"/>
              <a:t>basic.</a:t>
            </a:r>
            <a:r>
              <a:rPr spc="-105" dirty="0"/>
              <a:t> </a:t>
            </a:r>
            <a:r>
              <a:rPr spc="-70" dirty="0"/>
              <a:t>Pure</a:t>
            </a:r>
            <a:r>
              <a:rPr spc="-110" dirty="0"/>
              <a:t> </a:t>
            </a:r>
            <a:r>
              <a:rPr spc="10" dirty="0"/>
              <a:t>water</a:t>
            </a:r>
            <a:r>
              <a:rPr spc="-125" dirty="0"/>
              <a:t> </a:t>
            </a:r>
            <a:r>
              <a:rPr spc="-75" dirty="0"/>
              <a:t>is</a:t>
            </a:r>
            <a:r>
              <a:rPr spc="-105" dirty="0"/>
              <a:t> </a:t>
            </a:r>
            <a:r>
              <a:rPr spc="-15" dirty="0"/>
              <a:t>neutral,</a:t>
            </a:r>
            <a:r>
              <a:rPr spc="-120" dirty="0"/>
              <a:t> </a:t>
            </a:r>
            <a:r>
              <a:rPr spc="15" dirty="0"/>
              <a:t>at</a:t>
            </a:r>
            <a:r>
              <a:rPr spc="-100" dirty="0"/>
              <a:t> </a:t>
            </a:r>
            <a:r>
              <a:rPr spc="-60" dirty="0"/>
              <a:t>pH</a:t>
            </a:r>
            <a:r>
              <a:rPr spc="-105" dirty="0"/>
              <a:t> </a:t>
            </a:r>
            <a:r>
              <a:rPr spc="-140" dirty="0"/>
              <a:t>7</a:t>
            </a:r>
            <a:r>
              <a:rPr spc="-110" dirty="0"/>
              <a:t> </a:t>
            </a:r>
            <a:r>
              <a:rPr spc="-80" dirty="0"/>
              <a:t>(25</a:t>
            </a:r>
            <a:r>
              <a:rPr spc="-105" dirty="0"/>
              <a:t> </a:t>
            </a:r>
            <a:r>
              <a:rPr spc="-135" dirty="0"/>
              <a:t>°C),  </a:t>
            </a:r>
            <a:r>
              <a:rPr spc="-25" dirty="0"/>
              <a:t>being</a:t>
            </a:r>
            <a:r>
              <a:rPr spc="-110" dirty="0"/>
              <a:t> </a:t>
            </a:r>
            <a:r>
              <a:rPr spc="-5" dirty="0"/>
              <a:t>neither</a:t>
            </a:r>
            <a:r>
              <a:rPr spc="-114" dirty="0"/>
              <a:t> </a:t>
            </a:r>
            <a:r>
              <a:rPr spc="-70" dirty="0"/>
              <a:t>an</a:t>
            </a:r>
            <a:r>
              <a:rPr spc="-110" dirty="0"/>
              <a:t> </a:t>
            </a:r>
            <a:r>
              <a:rPr spc="-55" dirty="0"/>
              <a:t>acid</a:t>
            </a:r>
            <a:r>
              <a:rPr spc="-110" dirty="0"/>
              <a:t> </a:t>
            </a:r>
            <a:r>
              <a:rPr spc="5" dirty="0"/>
              <a:t>nor</a:t>
            </a:r>
            <a:r>
              <a:rPr spc="-110" dirty="0"/>
              <a:t> a </a:t>
            </a:r>
            <a:r>
              <a:rPr spc="-75" dirty="0"/>
              <a:t>base.</a:t>
            </a:r>
            <a:r>
              <a:rPr spc="-105" dirty="0"/>
              <a:t> </a:t>
            </a:r>
            <a:r>
              <a:rPr spc="-40" dirty="0"/>
              <a:t>Contrary</a:t>
            </a:r>
            <a:r>
              <a:rPr spc="-114" dirty="0"/>
              <a:t> </a:t>
            </a:r>
            <a:r>
              <a:rPr spc="70" dirty="0"/>
              <a:t>to</a:t>
            </a:r>
            <a:r>
              <a:rPr spc="-114" dirty="0"/>
              <a:t> </a:t>
            </a:r>
            <a:r>
              <a:rPr spc="-15" dirty="0"/>
              <a:t>popular</a:t>
            </a:r>
            <a:r>
              <a:rPr spc="-110" dirty="0"/>
              <a:t> </a:t>
            </a:r>
            <a:r>
              <a:rPr spc="-10" dirty="0"/>
              <a:t>belief,</a:t>
            </a:r>
            <a:r>
              <a:rPr spc="-125" dirty="0"/>
              <a:t> </a:t>
            </a:r>
            <a:r>
              <a:rPr spc="15" dirty="0"/>
              <a:t>the</a:t>
            </a:r>
            <a:r>
              <a:rPr spc="-105" dirty="0"/>
              <a:t> </a:t>
            </a:r>
            <a:r>
              <a:rPr spc="-60" dirty="0"/>
              <a:t>pH</a:t>
            </a:r>
            <a:r>
              <a:rPr spc="-110" dirty="0"/>
              <a:t> </a:t>
            </a:r>
            <a:r>
              <a:rPr spc="-50" dirty="0"/>
              <a:t>value</a:t>
            </a:r>
            <a:r>
              <a:rPr spc="-120" dirty="0"/>
              <a:t> </a:t>
            </a:r>
            <a:r>
              <a:rPr spc="-75" dirty="0"/>
              <a:t>can</a:t>
            </a:r>
            <a:r>
              <a:rPr spc="-105" dirty="0"/>
              <a:t> </a:t>
            </a:r>
            <a:r>
              <a:rPr spc="-35" dirty="0"/>
              <a:t>be  </a:t>
            </a:r>
            <a:r>
              <a:rPr spc="-90" dirty="0"/>
              <a:t>less</a:t>
            </a:r>
            <a:r>
              <a:rPr spc="-125" dirty="0"/>
              <a:t> </a:t>
            </a:r>
            <a:r>
              <a:rPr spc="-5" dirty="0"/>
              <a:t>than</a:t>
            </a:r>
            <a:r>
              <a:rPr spc="-110" dirty="0"/>
              <a:t> </a:t>
            </a:r>
            <a:r>
              <a:rPr spc="-10" dirty="0"/>
              <a:t>0</a:t>
            </a:r>
            <a:r>
              <a:rPr spc="-105" dirty="0"/>
              <a:t> </a:t>
            </a:r>
            <a:r>
              <a:rPr spc="20" dirty="0"/>
              <a:t>or</a:t>
            </a:r>
            <a:r>
              <a:rPr spc="-120" dirty="0"/>
              <a:t> </a:t>
            </a:r>
            <a:r>
              <a:rPr spc="-10" dirty="0"/>
              <a:t>greater</a:t>
            </a:r>
            <a:r>
              <a:rPr spc="-125" dirty="0"/>
              <a:t> </a:t>
            </a:r>
            <a:r>
              <a:rPr spc="-5" dirty="0"/>
              <a:t>than</a:t>
            </a:r>
            <a:r>
              <a:rPr spc="-110" dirty="0"/>
              <a:t> </a:t>
            </a:r>
            <a:r>
              <a:rPr spc="-195" dirty="0"/>
              <a:t>14</a:t>
            </a:r>
            <a:r>
              <a:rPr spc="-110" dirty="0"/>
              <a:t> </a:t>
            </a:r>
            <a:r>
              <a:rPr spc="45" dirty="0"/>
              <a:t>for</a:t>
            </a:r>
            <a:r>
              <a:rPr spc="-105" dirty="0"/>
              <a:t> </a:t>
            </a:r>
            <a:r>
              <a:rPr spc="-40" dirty="0"/>
              <a:t>very</a:t>
            </a:r>
            <a:r>
              <a:rPr spc="-120" dirty="0"/>
              <a:t> </a:t>
            </a:r>
            <a:r>
              <a:rPr spc="-5" dirty="0"/>
              <a:t>strong</a:t>
            </a:r>
            <a:r>
              <a:rPr spc="-110" dirty="0"/>
              <a:t> </a:t>
            </a:r>
            <a:r>
              <a:rPr spc="-70" dirty="0"/>
              <a:t>acids</a:t>
            </a:r>
            <a:r>
              <a:rPr spc="-120" dirty="0"/>
              <a:t> </a:t>
            </a:r>
            <a:r>
              <a:rPr spc="-50" dirty="0"/>
              <a:t>and</a:t>
            </a:r>
            <a:r>
              <a:rPr spc="-105" dirty="0"/>
              <a:t> </a:t>
            </a:r>
            <a:r>
              <a:rPr spc="-95" dirty="0"/>
              <a:t>bases</a:t>
            </a:r>
            <a:r>
              <a:rPr spc="-114" dirty="0"/>
              <a:t> </a:t>
            </a:r>
            <a:r>
              <a:rPr spc="-30" dirty="0"/>
              <a:t>respectively.</a:t>
            </a:r>
          </a:p>
          <a:p>
            <a:pPr marL="311150" marR="177165" indent="-274320">
              <a:lnSpc>
                <a:spcPct val="80000"/>
              </a:lnSpc>
              <a:spcBef>
                <a:spcPts val="409"/>
              </a:spcBef>
              <a:buClr>
                <a:srgbClr val="30B6FC"/>
              </a:buClr>
              <a:buFont typeface="Symbol"/>
              <a:buChar char=""/>
              <a:tabLst>
                <a:tab pos="311150" algn="l"/>
                <a:tab pos="311785" algn="l"/>
              </a:tabLst>
            </a:pPr>
            <a:r>
              <a:rPr spc="-45" dirty="0"/>
              <a:t>Measurements</a:t>
            </a:r>
            <a:r>
              <a:rPr spc="-114" dirty="0"/>
              <a:t> </a:t>
            </a:r>
            <a:r>
              <a:rPr spc="55" dirty="0"/>
              <a:t>of</a:t>
            </a:r>
            <a:r>
              <a:rPr spc="-110" dirty="0"/>
              <a:t> </a:t>
            </a:r>
            <a:r>
              <a:rPr spc="-60" dirty="0"/>
              <a:t>pH</a:t>
            </a:r>
            <a:r>
              <a:rPr spc="-90" dirty="0"/>
              <a:t> </a:t>
            </a:r>
            <a:r>
              <a:rPr spc="-50" dirty="0"/>
              <a:t>are</a:t>
            </a:r>
            <a:r>
              <a:rPr spc="-120" dirty="0"/>
              <a:t> </a:t>
            </a:r>
            <a:r>
              <a:rPr spc="15" dirty="0"/>
              <a:t>important</a:t>
            </a:r>
            <a:r>
              <a:rPr spc="-95" dirty="0"/>
              <a:t> </a:t>
            </a:r>
            <a:r>
              <a:rPr spc="-15" dirty="0"/>
              <a:t>in</a:t>
            </a:r>
            <a:r>
              <a:rPr spc="-100" dirty="0"/>
              <a:t> </a:t>
            </a:r>
            <a:r>
              <a:rPr spc="-30" dirty="0"/>
              <a:t>agronomy,</a:t>
            </a:r>
            <a:r>
              <a:rPr spc="-125" dirty="0"/>
              <a:t> </a:t>
            </a:r>
            <a:r>
              <a:rPr spc="-40" dirty="0"/>
              <a:t>medicine,</a:t>
            </a:r>
            <a:r>
              <a:rPr spc="-105" dirty="0"/>
              <a:t> </a:t>
            </a:r>
            <a:r>
              <a:rPr spc="-15" dirty="0"/>
              <a:t>biology,</a:t>
            </a:r>
            <a:r>
              <a:rPr spc="-130" dirty="0"/>
              <a:t> </a:t>
            </a:r>
            <a:r>
              <a:rPr spc="-30" dirty="0"/>
              <a:t>chemistry,  </a:t>
            </a:r>
            <a:r>
              <a:rPr spc="-15" dirty="0"/>
              <a:t>agriculture, </a:t>
            </a:r>
            <a:r>
              <a:rPr spc="-5" dirty="0"/>
              <a:t>forestry, </a:t>
            </a:r>
            <a:r>
              <a:rPr spc="25" dirty="0"/>
              <a:t>food </a:t>
            </a:r>
            <a:r>
              <a:rPr spc="-65" dirty="0"/>
              <a:t>science, </a:t>
            </a:r>
            <a:r>
              <a:rPr spc="-20" dirty="0"/>
              <a:t>environmental </a:t>
            </a:r>
            <a:r>
              <a:rPr spc="-70" dirty="0"/>
              <a:t>science, </a:t>
            </a:r>
            <a:r>
              <a:rPr spc="-40" dirty="0"/>
              <a:t>oceanography, </a:t>
            </a:r>
            <a:r>
              <a:rPr spc="-25" dirty="0"/>
              <a:t>civil  </a:t>
            </a:r>
            <a:r>
              <a:rPr spc="-35" dirty="0"/>
              <a:t>engineering, </a:t>
            </a:r>
            <a:r>
              <a:rPr spc="-50" dirty="0"/>
              <a:t>chemical </a:t>
            </a:r>
            <a:r>
              <a:rPr spc="-35" dirty="0"/>
              <a:t>engineering, </a:t>
            </a:r>
            <a:r>
              <a:rPr spc="15" dirty="0"/>
              <a:t>nutrition, </a:t>
            </a:r>
            <a:r>
              <a:rPr spc="10" dirty="0"/>
              <a:t>water </a:t>
            </a:r>
            <a:r>
              <a:rPr spc="15" dirty="0"/>
              <a:t>treatment </a:t>
            </a:r>
            <a:r>
              <a:rPr spc="-50" dirty="0"/>
              <a:t>and </a:t>
            </a:r>
            <a:r>
              <a:rPr spc="10" dirty="0"/>
              <a:t>water  </a:t>
            </a:r>
            <a:r>
              <a:rPr spc="-5" dirty="0"/>
              <a:t>purification, </a:t>
            </a:r>
            <a:r>
              <a:rPr spc="-50" dirty="0"/>
              <a:t>and </a:t>
            </a:r>
            <a:r>
              <a:rPr spc="-55" dirty="0"/>
              <a:t>many </a:t>
            </a:r>
            <a:r>
              <a:rPr spc="15" dirty="0"/>
              <a:t>other</a:t>
            </a:r>
            <a:r>
              <a:rPr spc="-350" dirty="0"/>
              <a:t> </a:t>
            </a:r>
            <a:r>
              <a:rPr spc="-30" dirty="0"/>
              <a:t>applications.</a:t>
            </a:r>
          </a:p>
          <a:p>
            <a:pPr marL="311150" marR="123825" indent="-274320">
              <a:lnSpc>
                <a:spcPct val="80000"/>
              </a:lnSpc>
              <a:spcBef>
                <a:spcPts val="405"/>
              </a:spcBef>
              <a:buClr>
                <a:srgbClr val="30B6FC"/>
              </a:buClr>
              <a:buFont typeface="Symbol"/>
              <a:buChar char=""/>
              <a:tabLst>
                <a:tab pos="311150" algn="l"/>
                <a:tab pos="311785" algn="l"/>
              </a:tabLst>
            </a:pPr>
            <a:r>
              <a:rPr spc="-95" dirty="0"/>
              <a:t>The</a:t>
            </a:r>
            <a:r>
              <a:rPr spc="-114" dirty="0"/>
              <a:t> </a:t>
            </a:r>
            <a:r>
              <a:rPr spc="-60" dirty="0"/>
              <a:t>pH</a:t>
            </a:r>
            <a:r>
              <a:rPr spc="-105" dirty="0"/>
              <a:t> </a:t>
            </a:r>
            <a:r>
              <a:rPr spc="-80" dirty="0"/>
              <a:t>scale</a:t>
            </a:r>
            <a:r>
              <a:rPr spc="-114" dirty="0"/>
              <a:t> </a:t>
            </a:r>
            <a:r>
              <a:rPr spc="-75" dirty="0"/>
              <a:t>is</a:t>
            </a:r>
            <a:r>
              <a:rPr spc="-105" dirty="0"/>
              <a:t> </a:t>
            </a:r>
            <a:r>
              <a:rPr spc="-30" dirty="0"/>
              <a:t>traceable</a:t>
            </a:r>
            <a:r>
              <a:rPr spc="-120" dirty="0"/>
              <a:t> </a:t>
            </a:r>
            <a:r>
              <a:rPr spc="70" dirty="0"/>
              <a:t>to</a:t>
            </a:r>
            <a:r>
              <a:rPr spc="-114" dirty="0"/>
              <a:t> </a:t>
            </a:r>
            <a:r>
              <a:rPr spc="-110" dirty="0"/>
              <a:t>a</a:t>
            </a:r>
            <a:r>
              <a:rPr spc="-105" dirty="0"/>
              <a:t> </a:t>
            </a:r>
            <a:r>
              <a:rPr spc="-30" dirty="0"/>
              <a:t>set</a:t>
            </a:r>
            <a:r>
              <a:rPr spc="-105" dirty="0"/>
              <a:t> </a:t>
            </a:r>
            <a:r>
              <a:rPr spc="55" dirty="0"/>
              <a:t>of</a:t>
            </a:r>
            <a:r>
              <a:rPr spc="-114" dirty="0"/>
              <a:t> </a:t>
            </a:r>
            <a:r>
              <a:rPr spc="-30" dirty="0"/>
              <a:t>standard</a:t>
            </a:r>
            <a:r>
              <a:rPr spc="-100" dirty="0"/>
              <a:t> </a:t>
            </a:r>
            <a:r>
              <a:rPr spc="-25" dirty="0"/>
              <a:t>solutions</a:t>
            </a:r>
            <a:r>
              <a:rPr spc="-105" dirty="0"/>
              <a:t> </a:t>
            </a:r>
            <a:r>
              <a:rPr spc="-35" dirty="0"/>
              <a:t>whose</a:t>
            </a:r>
            <a:r>
              <a:rPr spc="-110" dirty="0"/>
              <a:t> </a:t>
            </a:r>
            <a:r>
              <a:rPr spc="-60" dirty="0"/>
              <a:t>pH</a:t>
            </a:r>
            <a:r>
              <a:rPr spc="-105" dirty="0"/>
              <a:t> </a:t>
            </a:r>
            <a:r>
              <a:rPr spc="-75" dirty="0"/>
              <a:t>is</a:t>
            </a:r>
            <a:r>
              <a:rPr spc="-105" dirty="0"/>
              <a:t> </a:t>
            </a:r>
            <a:r>
              <a:rPr spc="-40" dirty="0"/>
              <a:t>established  </a:t>
            </a:r>
            <a:r>
              <a:rPr spc="-30" dirty="0"/>
              <a:t>by</a:t>
            </a:r>
            <a:r>
              <a:rPr spc="-110" dirty="0"/>
              <a:t> </a:t>
            </a:r>
            <a:r>
              <a:rPr spc="-5" dirty="0"/>
              <a:t>international</a:t>
            </a:r>
            <a:r>
              <a:rPr spc="-105" dirty="0"/>
              <a:t> </a:t>
            </a:r>
            <a:r>
              <a:rPr spc="-30" dirty="0"/>
              <a:t>agreement.</a:t>
            </a:r>
            <a:r>
              <a:rPr spc="-130" dirty="0"/>
              <a:t> </a:t>
            </a:r>
            <a:r>
              <a:rPr spc="-50" dirty="0"/>
              <a:t>Primary</a:t>
            </a:r>
            <a:r>
              <a:rPr spc="-110" dirty="0"/>
              <a:t> </a:t>
            </a:r>
            <a:r>
              <a:rPr spc="-60" dirty="0"/>
              <a:t>pH</a:t>
            </a:r>
            <a:r>
              <a:rPr spc="-105" dirty="0"/>
              <a:t> </a:t>
            </a:r>
            <a:r>
              <a:rPr spc="-30" dirty="0"/>
              <a:t>standard</a:t>
            </a:r>
            <a:r>
              <a:rPr spc="-114" dirty="0"/>
              <a:t> </a:t>
            </a:r>
            <a:r>
              <a:rPr spc="-65" dirty="0"/>
              <a:t>values</a:t>
            </a:r>
            <a:r>
              <a:rPr spc="-114" dirty="0"/>
              <a:t> </a:t>
            </a:r>
            <a:r>
              <a:rPr spc="-50" dirty="0"/>
              <a:t>are</a:t>
            </a:r>
            <a:r>
              <a:rPr spc="-120" dirty="0"/>
              <a:t> </a:t>
            </a:r>
            <a:r>
              <a:rPr spc="-15" dirty="0"/>
              <a:t>determined</a:t>
            </a:r>
            <a:r>
              <a:rPr spc="-95" dirty="0"/>
              <a:t> </a:t>
            </a:r>
            <a:r>
              <a:rPr spc="-45" dirty="0"/>
              <a:t>using</a:t>
            </a:r>
            <a:r>
              <a:rPr spc="-105" dirty="0"/>
              <a:t> </a:t>
            </a:r>
            <a:r>
              <a:rPr spc="-110" dirty="0"/>
              <a:t>a  </a:t>
            </a:r>
            <a:r>
              <a:rPr spc="-10" dirty="0"/>
              <a:t>concentration </a:t>
            </a:r>
            <a:r>
              <a:rPr spc="-35" dirty="0"/>
              <a:t>cell </a:t>
            </a:r>
            <a:r>
              <a:rPr spc="40" dirty="0"/>
              <a:t>with </a:t>
            </a:r>
            <a:r>
              <a:rPr spc="-25" dirty="0"/>
              <a:t>transference, </a:t>
            </a:r>
            <a:r>
              <a:rPr spc="-30" dirty="0"/>
              <a:t>by </a:t>
            </a:r>
            <a:r>
              <a:rPr spc="-45" dirty="0"/>
              <a:t>measuring </a:t>
            </a:r>
            <a:r>
              <a:rPr spc="15" dirty="0"/>
              <a:t>the </a:t>
            </a:r>
            <a:r>
              <a:rPr spc="5" dirty="0"/>
              <a:t>potential </a:t>
            </a:r>
            <a:r>
              <a:rPr spc="-15" dirty="0"/>
              <a:t>difference  </a:t>
            </a:r>
            <a:r>
              <a:rPr spc="-5" dirty="0"/>
              <a:t>between </a:t>
            </a:r>
            <a:r>
              <a:rPr spc="-110" dirty="0"/>
              <a:t>a </a:t>
            </a:r>
            <a:r>
              <a:rPr spc="-25" dirty="0"/>
              <a:t>hydrogen </a:t>
            </a:r>
            <a:r>
              <a:rPr spc="-20" dirty="0"/>
              <a:t>electrode </a:t>
            </a:r>
            <a:r>
              <a:rPr spc="-50" dirty="0"/>
              <a:t>and </a:t>
            </a:r>
            <a:r>
              <a:rPr spc="-110" dirty="0"/>
              <a:t>a </a:t>
            </a:r>
            <a:r>
              <a:rPr spc="-30" dirty="0"/>
              <a:t>standard </a:t>
            </a:r>
            <a:r>
              <a:rPr spc="-20" dirty="0"/>
              <a:t>electrode </a:t>
            </a:r>
            <a:r>
              <a:rPr spc="-75" dirty="0"/>
              <a:t>such </a:t>
            </a:r>
            <a:r>
              <a:rPr spc="-125" dirty="0"/>
              <a:t>as </a:t>
            </a:r>
            <a:r>
              <a:rPr spc="15" dirty="0"/>
              <a:t>the </a:t>
            </a:r>
            <a:r>
              <a:rPr spc="-35" dirty="0"/>
              <a:t>silver  </a:t>
            </a:r>
            <a:r>
              <a:rPr spc="-20" dirty="0"/>
              <a:t>chloride electrode. </a:t>
            </a:r>
            <a:r>
              <a:rPr spc="-95" dirty="0"/>
              <a:t>The </a:t>
            </a:r>
            <a:r>
              <a:rPr spc="-60" dirty="0"/>
              <a:t>pH </a:t>
            </a:r>
            <a:r>
              <a:rPr spc="55" dirty="0"/>
              <a:t>of </a:t>
            </a:r>
            <a:r>
              <a:rPr spc="-60" dirty="0"/>
              <a:t>aqueous </a:t>
            </a:r>
            <a:r>
              <a:rPr spc="-20" dirty="0"/>
              <a:t>solutions </a:t>
            </a:r>
            <a:r>
              <a:rPr spc="-75" dirty="0"/>
              <a:t>can </a:t>
            </a:r>
            <a:r>
              <a:rPr spc="-35" dirty="0"/>
              <a:t>be </a:t>
            </a:r>
            <a:r>
              <a:rPr spc="-55" dirty="0"/>
              <a:t>measured </a:t>
            </a:r>
            <a:r>
              <a:rPr spc="40" dirty="0"/>
              <a:t>with </a:t>
            </a:r>
            <a:r>
              <a:rPr spc="-110" dirty="0"/>
              <a:t>a </a:t>
            </a:r>
            <a:r>
              <a:rPr spc="-80" dirty="0"/>
              <a:t>glass  </a:t>
            </a:r>
            <a:r>
              <a:rPr spc="-20" dirty="0"/>
              <a:t>electrode</a:t>
            </a:r>
            <a:r>
              <a:rPr spc="-125" dirty="0"/>
              <a:t> </a:t>
            </a:r>
            <a:r>
              <a:rPr spc="-50" dirty="0"/>
              <a:t>and</a:t>
            </a:r>
            <a:r>
              <a:rPr spc="-110" dirty="0"/>
              <a:t> a </a:t>
            </a:r>
            <a:r>
              <a:rPr spc="-60" dirty="0"/>
              <a:t>pH</a:t>
            </a:r>
            <a:r>
              <a:rPr spc="-110" dirty="0"/>
              <a:t> </a:t>
            </a:r>
            <a:r>
              <a:rPr spc="-5" dirty="0"/>
              <a:t>meter,</a:t>
            </a:r>
            <a:r>
              <a:rPr spc="-114" dirty="0"/>
              <a:t> </a:t>
            </a:r>
            <a:r>
              <a:rPr spc="20" dirty="0"/>
              <a:t>or</a:t>
            </a:r>
            <a:r>
              <a:rPr spc="-125" dirty="0"/>
              <a:t> </a:t>
            </a:r>
            <a:r>
              <a:rPr spc="-70" dirty="0"/>
              <a:t>an</a:t>
            </a:r>
            <a:r>
              <a:rPr spc="-114" dirty="0"/>
              <a:t> </a:t>
            </a:r>
            <a:r>
              <a:rPr spc="-10" dirty="0"/>
              <a:t>indicator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8340" y="2648204"/>
            <a:ext cx="7818755" cy="355028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287020" marR="685800" indent="-274320">
              <a:lnSpc>
                <a:spcPct val="80000"/>
              </a:lnSpc>
              <a:spcBef>
                <a:spcPts val="509"/>
              </a:spcBef>
              <a:buClr>
                <a:srgbClr val="30B6FC"/>
              </a:buClr>
              <a:buFont typeface="Symbol"/>
              <a:buChar char=""/>
              <a:tabLst>
                <a:tab pos="287020" algn="l"/>
                <a:tab pos="287655" algn="l"/>
              </a:tabLst>
            </a:pP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Vibration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is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a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mechanical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phenomenon</a:t>
            </a:r>
            <a:r>
              <a:rPr sz="1700" spc="-9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whereby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oscillations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occur</a:t>
            </a:r>
            <a:r>
              <a:rPr sz="17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073D86"/>
                </a:solidFill>
                <a:latin typeface="Arial"/>
                <a:cs typeface="Arial"/>
              </a:rPr>
              <a:t>about</a:t>
            </a:r>
            <a:r>
              <a:rPr sz="1700" spc="-9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an 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equilibrium </a:t>
            </a:r>
            <a:r>
              <a:rPr sz="1700" spc="10" dirty="0">
                <a:solidFill>
                  <a:srgbClr val="073D86"/>
                </a:solidFill>
                <a:latin typeface="Arial"/>
                <a:cs typeface="Arial"/>
              </a:rPr>
              <a:t>point. </a:t>
            </a:r>
            <a:r>
              <a:rPr sz="1700" spc="-9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700" spc="20" dirty="0">
                <a:solidFill>
                  <a:srgbClr val="073D86"/>
                </a:solidFill>
                <a:latin typeface="Arial"/>
                <a:cs typeface="Arial"/>
              </a:rPr>
              <a:t>word </a:t>
            </a:r>
            <a:r>
              <a:rPr sz="1700" spc="-65" dirty="0">
                <a:solidFill>
                  <a:srgbClr val="073D86"/>
                </a:solidFill>
                <a:latin typeface="Arial"/>
                <a:cs typeface="Arial"/>
              </a:rPr>
              <a:t>comes </a:t>
            </a:r>
            <a:r>
              <a:rPr sz="1700" spc="25" dirty="0">
                <a:solidFill>
                  <a:srgbClr val="073D86"/>
                </a:solidFill>
                <a:latin typeface="Arial"/>
                <a:cs typeface="Arial"/>
              </a:rPr>
              <a:t>from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Latin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vibrationem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("shaking, 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brandishing"). </a:t>
            </a:r>
            <a:r>
              <a:rPr sz="1700" spc="-9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oscillations </a:t>
            </a:r>
            <a:r>
              <a:rPr sz="1700" spc="-65" dirty="0">
                <a:solidFill>
                  <a:srgbClr val="073D86"/>
                </a:solidFill>
                <a:latin typeface="Arial"/>
                <a:cs typeface="Arial"/>
              </a:rPr>
              <a:t>may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be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periodic,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such 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as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motion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a 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pendulum—or</a:t>
            </a:r>
            <a:r>
              <a:rPr sz="17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random,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such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as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movement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1700" spc="20" dirty="0">
                <a:solidFill>
                  <a:srgbClr val="073D86"/>
                </a:solidFill>
                <a:latin typeface="Arial"/>
                <a:cs typeface="Arial"/>
              </a:rPr>
              <a:t>tire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on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a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gravel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road.</a:t>
            </a:r>
            <a:endParaRPr sz="1700">
              <a:latin typeface="Arial"/>
              <a:cs typeface="Arial"/>
            </a:endParaRPr>
          </a:p>
          <a:p>
            <a:pPr marL="287020" marR="169545" indent="-274320">
              <a:lnSpc>
                <a:spcPct val="80000"/>
              </a:lnSpc>
              <a:spcBef>
                <a:spcPts val="409"/>
              </a:spcBef>
              <a:buClr>
                <a:srgbClr val="30B6FC"/>
              </a:buClr>
              <a:buFont typeface="Symbol"/>
              <a:buChar char=""/>
              <a:tabLst>
                <a:tab pos="287020" algn="l"/>
                <a:tab pos="287655" algn="l"/>
              </a:tabLst>
            </a:pP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Vibration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can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be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desirable: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45" dirty="0">
                <a:solidFill>
                  <a:srgbClr val="073D86"/>
                </a:solidFill>
                <a:latin typeface="Arial"/>
                <a:cs typeface="Arial"/>
              </a:rPr>
              <a:t>for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0" dirty="0">
                <a:solidFill>
                  <a:srgbClr val="073D86"/>
                </a:solidFill>
                <a:latin typeface="Arial"/>
                <a:cs typeface="Arial"/>
              </a:rPr>
              <a:t>example,</a:t>
            </a:r>
            <a:r>
              <a:rPr sz="17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motion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0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a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073D86"/>
                </a:solidFill>
                <a:latin typeface="Arial"/>
                <a:cs typeface="Arial"/>
              </a:rPr>
              <a:t>tuning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073D86"/>
                </a:solidFill>
                <a:latin typeface="Arial"/>
                <a:cs typeface="Arial"/>
              </a:rPr>
              <a:t>fork,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reed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in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a  </a:t>
            </a:r>
            <a:r>
              <a:rPr sz="1700" spc="10" dirty="0">
                <a:solidFill>
                  <a:srgbClr val="073D86"/>
                </a:solidFill>
                <a:latin typeface="Arial"/>
                <a:cs typeface="Arial"/>
              </a:rPr>
              <a:t>woodwind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instrument </a:t>
            </a:r>
            <a:r>
              <a:rPr sz="1700" spc="20" dirty="0">
                <a:solidFill>
                  <a:srgbClr val="073D86"/>
                </a:solidFill>
                <a:latin typeface="Arial"/>
                <a:cs typeface="Arial"/>
              </a:rPr>
              <a:t>or </a:t>
            </a:r>
            <a:r>
              <a:rPr sz="1700" spc="-40" dirty="0">
                <a:solidFill>
                  <a:srgbClr val="073D86"/>
                </a:solidFill>
                <a:latin typeface="Arial"/>
                <a:cs typeface="Arial"/>
              </a:rPr>
              <a:t>harmonica, 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mobile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phone, </a:t>
            </a:r>
            <a:r>
              <a:rPr sz="1700" spc="20" dirty="0">
                <a:solidFill>
                  <a:srgbClr val="073D86"/>
                </a:solidFill>
                <a:latin typeface="Arial"/>
                <a:cs typeface="Arial"/>
              </a:rPr>
              <a:t>or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cone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a  </a:t>
            </a:r>
            <a:r>
              <a:rPr sz="1700" spc="-40" dirty="0">
                <a:solidFill>
                  <a:srgbClr val="073D86"/>
                </a:solidFill>
                <a:latin typeface="Arial"/>
                <a:cs typeface="Arial"/>
              </a:rPr>
              <a:t>loudspeaker.</a:t>
            </a:r>
            <a:endParaRPr sz="1700">
              <a:latin typeface="Arial"/>
              <a:cs typeface="Arial"/>
            </a:endParaRPr>
          </a:p>
          <a:p>
            <a:pPr marL="287020" marR="5080" indent="-274320">
              <a:lnSpc>
                <a:spcPts val="1630"/>
              </a:lnSpc>
              <a:spcBef>
                <a:spcPts val="395"/>
              </a:spcBef>
              <a:buClr>
                <a:srgbClr val="30B6FC"/>
              </a:buClr>
              <a:buFont typeface="Symbol"/>
              <a:buChar char=""/>
              <a:tabLst>
                <a:tab pos="287020" algn="l"/>
                <a:tab pos="287655" algn="l"/>
              </a:tabLst>
            </a:pP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In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many 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cases,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however,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vibration </a:t>
            </a:r>
            <a:r>
              <a:rPr sz="1700" spc="-75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1700" spc="-40" dirty="0">
                <a:solidFill>
                  <a:srgbClr val="073D86"/>
                </a:solidFill>
                <a:latin typeface="Arial"/>
                <a:cs typeface="Arial"/>
              </a:rPr>
              <a:t>undesirable,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wasting </a:t>
            </a:r>
            <a:r>
              <a:rPr sz="1700" spc="-40" dirty="0">
                <a:solidFill>
                  <a:srgbClr val="073D86"/>
                </a:solidFill>
                <a:latin typeface="Arial"/>
                <a:cs typeface="Arial"/>
              </a:rPr>
              <a:t>energy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creating 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unwanted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sound.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60" dirty="0">
                <a:solidFill>
                  <a:srgbClr val="073D86"/>
                </a:solidFill>
                <a:latin typeface="Arial"/>
                <a:cs typeface="Arial"/>
              </a:rPr>
              <a:t>For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0" dirty="0">
                <a:solidFill>
                  <a:srgbClr val="073D86"/>
                </a:solidFill>
                <a:latin typeface="Arial"/>
                <a:cs typeface="Arial"/>
              </a:rPr>
              <a:t>example,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vibrational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motions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700" spc="-9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engines,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electric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motors,  </a:t>
            </a:r>
            <a:r>
              <a:rPr sz="1700" spc="20" dirty="0">
                <a:solidFill>
                  <a:srgbClr val="073D86"/>
                </a:solidFill>
                <a:latin typeface="Arial"/>
                <a:cs typeface="Arial"/>
              </a:rPr>
              <a:t>or </a:t>
            </a:r>
            <a:r>
              <a:rPr sz="1700" spc="-65" dirty="0">
                <a:solidFill>
                  <a:srgbClr val="073D86"/>
                </a:solidFill>
                <a:latin typeface="Arial"/>
                <a:cs typeface="Arial"/>
              </a:rPr>
              <a:t>any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mechanical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device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in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operation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are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typically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unwanted. 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Such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vibrations 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could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be </a:t>
            </a:r>
            <a:r>
              <a:rPr sz="1700" spc="-80" dirty="0">
                <a:solidFill>
                  <a:srgbClr val="073D86"/>
                </a:solidFill>
                <a:latin typeface="Arial"/>
                <a:cs typeface="Arial"/>
              </a:rPr>
              <a:t>caused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by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imbalances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in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rotating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parts,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uneven </a:t>
            </a:r>
            <a:r>
              <a:rPr sz="1700" spc="10" dirty="0">
                <a:solidFill>
                  <a:srgbClr val="073D86"/>
                </a:solidFill>
                <a:latin typeface="Arial"/>
                <a:cs typeface="Arial"/>
              </a:rPr>
              <a:t>friction, </a:t>
            </a:r>
            <a:r>
              <a:rPr sz="1700" spc="20" dirty="0">
                <a:solidFill>
                  <a:srgbClr val="073D86"/>
                </a:solidFill>
                <a:latin typeface="Arial"/>
                <a:cs typeface="Arial"/>
              </a:rPr>
              <a:t>or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 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meshing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gear</a:t>
            </a:r>
            <a:r>
              <a:rPr sz="17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073D86"/>
                </a:solidFill>
                <a:latin typeface="Arial"/>
                <a:cs typeface="Arial"/>
              </a:rPr>
              <a:t>teeth.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Careful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65" dirty="0">
                <a:solidFill>
                  <a:srgbClr val="073D86"/>
                </a:solidFill>
                <a:latin typeface="Arial"/>
                <a:cs typeface="Arial"/>
              </a:rPr>
              <a:t>designs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usually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minimize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unwanted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vibrations.</a:t>
            </a:r>
            <a:endParaRPr sz="1700">
              <a:latin typeface="Arial"/>
              <a:cs typeface="Arial"/>
            </a:endParaRPr>
          </a:p>
          <a:p>
            <a:pPr marL="287020" marR="94615" indent="-274320">
              <a:lnSpc>
                <a:spcPct val="80000"/>
              </a:lnSpc>
              <a:spcBef>
                <a:spcPts val="430"/>
              </a:spcBef>
              <a:buClr>
                <a:srgbClr val="30B6FC"/>
              </a:buClr>
              <a:buFont typeface="Symbol"/>
              <a:buChar char=""/>
              <a:tabLst>
                <a:tab pos="287020" algn="l"/>
                <a:tab pos="287655" algn="l"/>
              </a:tabLst>
            </a:pPr>
            <a:r>
              <a:rPr sz="1700" spc="-9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0" dirty="0">
                <a:solidFill>
                  <a:srgbClr val="073D86"/>
                </a:solidFill>
                <a:latin typeface="Arial"/>
                <a:cs typeface="Arial"/>
              </a:rPr>
              <a:t>studies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sound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and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vibration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are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closely</a:t>
            </a:r>
            <a:r>
              <a:rPr sz="17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5" dirty="0">
                <a:solidFill>
                  <a:srgbClr val="073D86"/>
                </a:solidFill>
                <a:latin typeface="Arial"/>
                <a:cs typeface="Arial"/>
              </a:rPr>
              <a:t>related.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65" dirty="0">
                <a:solidFill>
                  <a:srgbClr val="073D86"/>
                </a:solidFill>
                <a:latin typeface="Arial"/>
                <a:cs typeface="Arial"/>
              </a:rPr>
              <a:t>Sound,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20" dirty="0">
                <a:solidFill>
                  <a:srgbClr val="073D86"/>
                </a:solidFill>
                <a:latin typeface="Arial"/>
                <a:cs typeface="Arial"/>
              </a:rPr>
              <a:t>or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pressure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waves, 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are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073D86"/>
                </a:solidFill>
                <a:latin typeface="Arial"/>
                <a:cs typeface="Arial"/>
              </a:rPr>
              <a:t>generated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by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vibrating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structures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(e.g.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vocal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cords);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5" dirty="0">
                <a:solidFill>
                  <a:srgbClr val="073D86"/>
                </a:solidFill>
                <a:latin typeface="Arial"/>
                <a:cs typeface="Arial"/>
              </a:rPr>
              <a:t>these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5" dirty="0">
                <a:solidFill>
                  <a:srgbClr val="073D86"/>
                </a:solidFill>
                <a:latin typeface="Arial"/>
                <a:cs typeface="Arial"/>
              </a:rPr>
              <a:t>pressure</a:t>
            </a:r>
            <a:r>
              <a:rPr sz="1700" spc="-9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60" dirty="0">
                <a:solidFill>
                  <a:srgbClr val="073D86"/>
                </a:solidFill>
                <a:latin typeface="Arial"/>
                <a:cs typeface="Arial"/>
              </a:rPr>
              <a:t>waves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can  </a:t>
            </a:r>
            <a:r>
              <a:rPr sz="1700" spc="-60" dirty="0">
                <a:solidFill>
                  <a:srgbClr val="073D86"/>
                </a:solidFill>
                <a:latin typeface="Arial"/>
                <a:cs typeface="Arial"/>
              </a:rPr>
              <a:t>also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0" dirty="0">
                <a:solidFill>
                  <a:srgbClr val="073D86"/>
                </a:solidFill>
                <a:latin typeface="Arial"/>
                <a:cs typeface="Arial"/>
              </a:rPr>
              <a:t>induce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" dirty="0">
                <a:solidFill>
                  <a:srgbClr val="073D86"/>
                </a:solidFill>
                <a:latin typeface="Arial"/>
                <a:cs typeface="Arial"/>
              </a:rPr>
              <a:t>vibration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20" dirty="0">
                <a:solidFill>
                  <a:srgbClr val="073D86"/>
                </a:solidFill>
                <a:latin typeface="Arial"/>
                <a:cs typeface="Arial"/>
              </a:rPr>
              <a:t>structures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30" dirty="0">
                <a:solidFill>
                  <a:srgbClr val="073D86"/>
                </a:solidFill>
                <a:latin typeface="Arial"/>
                <a:cs typeface="Arial"/>
              </a:rPr>
              <a:t>(e.g.</a:t>
            </a:r>
            <a:r>
              <a:rPr sz="17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ear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drum).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70" dirty="0">
                <a:solidFill>
                  <a:srgbClr val="073D86"/>
                </a:solidFill>
                <a:latin typeface="Arial"/>
                <a:cs typeface="Arial"/>
              </a:rPr>
              <a:t>Hence,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10" dirty="0">
                <a:solidFill>
                  <a:srgbClr val="073D86"/>
                </a:solidFill>
                <a:latin typeface="Arial"/>
                <a:cs typeface="Arial"/>
              </a:rPr>
              <a:t>attempts</a:t>
            </a:r>
            <a:r>
              <a:rPr sz="17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45" dirty="0">
                <a:solidFill>
                  <a:srgbClr val="073D86"/>
                </a:solidFill>
                <a:latin typeface="Arial"/>
                <a:cs typeface="Arial"/>
              </a:rPr>
              <a:t>reduce 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noise</a:t>
            </a:r>
            <a:r>
              <a:rPr sz="17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073D86"/>
                </a:solidFill>
                <a:latin typeface="Arial"/>
                <a:cs typeface="Arial"/>
              </a:rPr>
              <a:t>are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25" dirty="0">
                <a:solidFill>
                  <a:srgbClr val="073D86"/>
                </a:solidFill>
                <a:latin typeface="Arial"/>
                <a:cs typeface="Arial"/>
              </a:rPr>
              <a:t>often</a:t>
            </a:r>
            <a:r>
              <a:rPr sz="17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related</a:t>
            </a:r>
            <a:r>
              <a:rPr sz="1700" spc="-114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7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90" dirty="0">
                <a:solidFill>
                  <a:srgbClr val="073D86"/>
                </a:solidFill>
                <a:latin typeface="Arial"/>
                <a:cs typeface="Arial"/>
              </a:rPr>
              <a:t>issues</a:t>
            </a:r>
            <a:r>
              <a:rPr sz="17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5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700" spc="-12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073D86"/>
                </a:solidFill>
                <a:latin typeface="Arial"/>
                <a:cs typeface="Arial"/>
              </a:rPr>
              <a:t>vibration.</a:t>
            </a:r>
            <a:endParaRPr sz="17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83102" y="580389"/>
            <a:ext cx="21799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Vibration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Vibration</a:t>
            </a:r>
            <a:r>
              <a:rPr spc="-320" dirty="0"/>
              <a:t> </a:t>
            </a:r>
            <a:r>
              <a:rPr spc="-80" dirty="0"/>
              <a:t>level</a:t>
            </a:r>
          </a:p>
        </p:txBody>
      </p:sp>
      <p:sp>
        <p:nvSpPr>
          <p:cNvPr id="3" name="object 3"/>
          <p:cNvSpPr/>
          <p:nvPr/>
        </p:nvSpPr>
        <p:spPr>
          <a:xfrm>
            <a:off x="1524000" y="2574035"/>
            <a:ext cx="5486400" cy="411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1077" y="2655823"/>
            <a:ext cx="7185659" cy="322643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287020" marR="5080" indent="-274320">
              <a:lnSpc>
                <a:spcPct val="80000"/>
              </a:lnSpc>
              <a:spcBef>
                <a:spcPts val="459"/>
              </a:spcBef>
              <a:buClr>
                <a:srgbClr val="30B6FC"/>
              </a:buClr>
              <a:buFont typeface="Symbol"/>
              <a:buChar char=""/>
              <a:tabLst>
                <a:tab pos="286385" algn="l"/>
                <a:tab pos="287020" algn="l"/>
              </a:tabLst>
            </a:pPr>
            <a:r>
              <a:rPr sz="1500" spc="-35" dirty="0">
                <a:solidFill>
                  <a:srgbClr val="073D86"/>
                </a:solidFill>
                <a:latin typeface="Arial"/>
                <a:cs typeface="Arial"/>
              </a:rPr>
              <a:t>Measurement</a:t>
            </a:r>
            <a:r>
              <a:rPr sz="1500" spc="-65" dirty="0">
                <a:solidFill>
                  <a:srgbClr val="073D86"/>
                </a:solidFill>
                <a:latin typeface="Arial"/>
                <a:cs typeface="Arial"/>
              </a:rPr>
              <a:t> is</a:t>
            </a:r>
            <a:r>
              <a:rPr sz="15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10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5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45" dirty="0">
                <a:solidFill>
                  <a:srgbClr val="073D86"/>
                </a:solidFill>
                <a:latin typeface="Arial"/>
                <a:cs typeface="Arial"/>
              </a:rPr>
              <a:t>assignment</a:t>
            </a:r>
            <a:r>
              <a:rPr sz="1500" spc="-7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4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500" spc="-7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100" dirty="0">
                <a:solidFill>
                  <a:srgbClr val="073D86"/>
                </a:solidFill>
                <a:latin typeface="Arial"/>
                <a:cs typeface="Arial"/>
              </a:rPr>
              <a:t>a</a:t>
            </a:r>
            <a:r>
              <a:rPr sz="1500" spc="-8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25" dirty="0">
                <a:solidFill>
                  <a:srgbClr val="073D86"/>
                </a:solidFill>
                <a:latin typeface="Arial"/>
                <a:cs typeface="Arial"/>
              </a:rPr>
              <a:t>number</a:t>
            </a:r>
            <a:r>
              <a:rPr sz="1500" spc="-8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6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15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100" dirty="0">
                <a:solidFill>
                  <a:srgbClr val="073D86"/>
                </a:solidFill>
                <a:latin typeface="Arial"/>
                <a:cs typeface="Arial"/>
              </a:rPr>
              <a:t>a</a:t>
            </a:r>
            <a:r>
              <a:rPr sz="1500" spc="-7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30" dirty="0">
                <a:solidFill>
                  <a:srgbClr val="073D86"/>
                </a:solidFill>
                <a:latin typeface="Arial"/>
                <a:cs typeface="Arial"/>
              </a:rPr>
              <a:t>characteristic</a:t>
            </a:r>
            <a:r>
              <a:rPr sz="1500" spc="-6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4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500" spc="-7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65" dirty="0">
                <a:solidFill>
                  <a:srgbClr val="073D86"/>
                </a:solidFill>
                <a:latin typeface="Arial"/>
                <a:cs typeface="Arial"/>
              </a:rPr>
              <a:t>an</a:t>
            </a:r>
            <a:r>
              <a:rPr sz="15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073D86"/>
                </a:solidFill>
                <a:latin typeface="Arial"/>
                <a:cs typeface="Arial"/>
              </a:rPr>
              <a:t>object</a:t>
            </a:r>
            <a:r>
              <a:rPr sz="1500" spc="-7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15" dirty="0">
                <a:solidFill>
                  <a:srgbClr val="073D86"/>
                </a:solidFill>
                <a:latin typeface="Arial"/>
                <a:cs typeface="Arial"/>
              </a:rPr>
              <a:t>or</a:t>
            </a:r>
            <a:r>
              <a:rPr sz="1500" spc="-7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25" dirty="0">
                <a:solidFill>
                  <a:srgbClr val="073D86"/>
                </a:solidFill>
                <a:latin typeface="Arial"/>
                <a:cs typeface="Arial"/>
              </a:rPr>
              <a:t>event,  </a:t>
            </a:r>
            <a:r>
              <a:rPr sz="1500" spc="-15" dirty="0">
                <a:solidFill>
                  <a:srgbClr val="073D86"/>
                </a:solidFill>
                <a:latin typeface="Arial"/>
                <a:cs typeface="Arial"/>
              </a:rPr>
              <a:t>which </a:t>
            </a:r>
            <a:r>
              <a:rPr sz="1500" spc="-70" dirty="0">
                <a:solidFill>
                  <a:srgbClr val="073D86"/>
                </a:solidFill>
                <a:latin typeface="Arial"/>
                <a:cs typeface="Arial"/>
              </a:rPr>
              <a:t>can </a:t>
            </a:r>
            <a:r>
              <a:rPr sz="1500" spc="-40" dirty="0">
                <a:solidFill>
                  <a:srgbClr val="073D86"/>
                </a:solidFill>
                <a:latin typeface="Arial"/>
                <a:cs typeface="Arial"/>
              </a:rPr>
              <a:t>be </a:t>
            </a:r>
            <a:r>
              <a:rPr sz="1500" spc="-35" dirty="0">
                <a:solidFill>
                  <a:srgbClr val="073D86"/>
                </a:solidFill>
                <a:latin typeface="Arial"/>
                <a:cs typeface="Arial"/>
              </a:rPr>
              <a:t>compared </a:t>
            </a:r>
            <a:r>
              <a:rPr sz="1500" spc="35" dirty="0">
                <a:solidFill>
                  <a:srgbClr val="073D86"/>
                </a:solidFill>
                <a:latin typeface="Arial"/>
                <a:cs typeface="Arial"/>
              </a:rPr>
              <a:t>with </a:t>
            </a:r>
            <a:r>
              <a:rPr sz="1500" spc="10" dirty="0">
                <a:solidFill>
                  <a:srgbClr val="073D86"/>
                </a:solidFill>
                <a:latin typeface="Arial"/>
                <a:cs typeface="Arial"/>
              </a:rPr>
              <a:t>other </a:t>
            </a:r>
            <a:r>
              <a:rPr sz="1500" spc="-25" dirty="0">
                <a:solidFill>
                  <a:srgbClr val="073D86"/>
                </a:solidFill>
                <a:latin typeface="Arial"/>
                <a:cs typeface="Arial"/>
              </a:rPr>
              <a:t>objects </a:t>
            </a:r>
            <a:r>
              <a:rPr sz="1500" spc="15" dirty="0">
                <a:solidFill>
                  <a:srgbClr val="073D86"/>
                </a:solidFill>
                <a:latin typeface="Arial"/>
                <a:cs typeface="Arial"/>
              </a:rPr>
              <a:t>or </a:t>
            </a:r>
            <a:r>
              <a:rPr sz="1500" spc="-25" dirty="0">
                <a:solidFill>
                  <a:srgbClr val="073D86"/>
                </a:solidFill>
                <a:latin typeface="Arial"/>
                <a:cs typeface="Arial"/>
              </a:rPr>
              <a:t>events.[1][2] </a:t>
            </a:r>
            <a:r>
              <a:rPr sz="1500" spc="-80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500" spc="-60" dirty="0">
                <a:solidFill>
                  <a:srgbClr val="073D86"/>
                </a:solidFill>
                <a:latin typeface="Arial"/>
                <a:cs typeface="Arial"/>
              </a:rPr>
              <a:t>scope </a:t>
            </a:r>
            <a:r>
              <a:rPr sz="1500" spc="-45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1500" spc="-20" dirty="0">
                <a:solidFill>
                  <a:srgbClr val="073D86"/>
                </a:solidFill>
                <a:latin typeface="Arial"/>
                <a:cs typeface="Arial"/>
              </a:rPr>
              <a:t>application  </a:t>
            </a:r>
            <a:r>
              <a:rPr sz="1500" spc="4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500" spc="-10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1500" spc="-40" dirty="0">
                <a:solidFill>
                  <a:srgbClr val="073D86"/>
                </a:solidFill>
                <a:latin typeface="Arial"/>
                <a:cs typeface="Arial"/>
              </a:rPr>
              <a:t>measurement </a:t>
            </a:r>
            <a:r>
              <a:rPr sz="1500" spc="-65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1500" spc="-20" dirty="0">
                <a:solidFill>
                  <a:srgbClr val="073D86"/>
                </a:solidFill>
                <a:latin typeface="Arial"/>
                <a:cs typeface="Arial"/>
              </a:rPr>
              <a:t>dependent </a:t>
            </a:r>
            <a:r>
              <a:rPr sz="1500" spc="-10" dirty="0">
                <a:solidFill>
                  <a:srgbClr val="073D86"/>
                </a:solidFill>
                <a:latin typeface="Arial"/>
                <a:cs typeface="Arial"/>
              </a:rPr>
              <a:t>on </a:t>
            </a:r>
            <a:r>
              <a:rPr sz="1500" spc="10" dirty="0">
                <a:solidFill>
                  <a:srgbClr val="073D86"/>
                </a:solidFill>
                <a:latin typeface="Arial"/>
                <a:cs typeface="Arial"/>
              </a:rPr>
              <a:t>the context </a:t>
            </a:r>
            <a:r>
              <a:rPr sz="1500" spc="-45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1500" spc="-35" dirty="0">
                <a:solidFill>
                  <a:srgbClr val="073D86"/>
                </a:solidFill>
                <a:latin typeface="Arial"/>
                <a:cs typeface="Arial"/>
              </a:rPr>
              <a:t>discipline. </a:t>
            </a:r>
            <a:r>
              <a:rPr sz="1500" spc="-15" dirty="0">
                <a:solidFill>
                  <a:srgbClr val="073D86"/>
                </a:solidFill>
                <a:latin typeface="Arial"/>
                <a:cs typeface="Arial"/>
              </a:rPr>
              <a:t>In </a:t>
            </a:r>
            <a:r>
              <a:rPr sz="1500" spc="10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500" spc="-15" dirty="0">
                <a:solidFill>
                  <a:srgbClr val="073D86"/>
                </a:solidFill>
                <a:latin typeface="Arial"/>
                <a:cs typeface="Arial"/>
              </a:rPr>
              <a:t>natural </a:t>
            </a:r>
            <a:r>
              <a:rPr sz="1500" spc="-75" dirty="0">
                <a:solidFill>
                  <a:srgbClr val="073D86"/>
                </a:solidFill>
                <a:latin typeface="Arial"/>
                <a:cs typeface="Arial"/>
              </a:rPr>
              <a:t>sciences  </a:t>
            </a:r>
            <a:r>
              <a:rPr sz="1500" spc="-45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1500" spc="-35" dirty="0">
                <a:solidFill>
                  <a:srgbClr val="073D86"/>
                </a:solidFill>
                <a:latin typeface="Arial"/>
                <a:cs typeface="Arial"/>
              </a:rPr>
              <a:t>engineering, </a:t>
            </a:r>
            <a:r>
              <a:rPr sz="1500" spc="-45" dirty="0">
                <a:solidFill>
                  <a:srgbClr val="073D86"/>
                </a:solidFill>
                <a:latin typeface="Arial"/>
                <a:cs typeface="Arial"/>
              </a:rPr>
              <a:t>measurements </a:t>
            </a:r>
            <a:r>
              <a:rPr sz="1500" spc="-10" dirty="0">
                <a:solidFill>
                  <a:srgbClr val="073D86"/>
                </a:solidFill>
                <a:latin typeface="Arial"/>
                <a:cs typeface="Arial"/>
              </a:rPr>
              <a:t>do </a:t>
            </a:r>
            <a:r>
              <a:rPr sz="1500" spc="30" dirty="0">
                <a:solidFill>
                  <a:srgbClr val="073D86"/>
                </a:solidFill>
                <a:latin typeface="Arial"/>
                <a:cs typeface="Arial"/>
              </a:rPr>
              <a:t>not </a:t>
            </a:r>
            <a:r>
              <a:rPr sz="1500" spc="-35" dirty="0">
                <a:solidFill>
                  <a:srgbClr val="073D86"/>
                </a:solidFill>
                <a:latin typeface="Arial"/>
                <a:cs typeface="Arial"/>
              </a:rPr>
              <a:t>apply </a:t>
            </a:r>
            <a:r>
              <a:rPr sz="1500" spc="60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1500" spc="-25" dirty="0">
                <a:solidFill>
                  <a:srgbClr val="073D86"/>
                </a:solidFill>
                <a:latin typeface="Arial"/>
                <a:cs typeface="Arial"/>
              </a:rPr>
              <a:t>nominal </a:t>
            </a:r>
            <a:r>
              <a:rPr sz="1500" spc="-15" dirty="0">
                <a:solidFill>
                  <a:srgbClr val="073D86"/>
                </a:solidFill>
                <a:latin typeface="Arial"/>
                <a:cs typeface="Arial"/>
              </a:rPr>
              <a:t>properties </a:t>
            </a:r>
            <a:r>
              <a:rPr sz="1500" spc="4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500" spc="-25" dirty="0">
                <a:solidFill>
                  <a:srgbClr val="073D86"/>
                </a:solidFill>
                <a:latin typeface="Arial"/>
                <a:cs typeface="Arial"/>
              </a:rPr>
              <a:t>objects </a:t>
            </a:r>
            <a:r>
              <a:rPr sz="1500" spc="15" dirty="0">
                <a:solidFill>
                  <a:srgbClr val="073D86"/>
                </a:solidFill>
                <a:latin typeface="Arial"/>
                <a:cs typeface="Arial"/>
              </a:rPr>
              <a:t>or  </a:t>
            </a:r>
            <a:r>
              <a:rPr sz="1500" spc="-40" dirty="0">
                <a:solidFill>
                  <a:srgbClr val="073D86"/>
                </a:solidFill>
                <a:latin typeface="Arial"/>
                <a:cs typeface="Arial"/>
              </a:rPr>
              <a:t>events, </a:t>
            </a:r>
            <a:r>
              <a:rPr sz="1500" spc="-15" dirty="0">
                <a:solidFill>
                  <a:srgbClr val="073D86"/>
                </a:solidFill>
                <a:latin typeface="Arial"/>
                <a:cs typeface="Arial"/>
              </a:rPr>
              <a:t>which </a:t>
            </a:r>
            <a:r>
              <a:rPr sz="1500" spc="-65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1500" spc="-25" dirty="0">
                <a:solidFill>
                  <a:srgbClr val="073D86"/>
                </a:solidFill>
                <a:latin typeface="Arial"/>
                <a:cs typeface="Arial"/>
              </a:rPr>
              <a:t>consistent </a:t>
            </a:r>
            <a:r>
              <a:rPr sz="1500" spc="35" dirty="0">
                <a:solidFill>
                  <a:srgbClr val="073D86"/>
                </a:solidFill>
                <a:latin typeface="Arial"/>
                <a:cs typeface="Arial"/>
              </a:rPr>
              <a:t>with </a:t>
            </a:r>
            <a:r>
              <a:rPr sz="1500" spc="10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500" spc="-35" dirty="0">
                <a:solidFill>
                  <a:srgbClr val="073D86"/>
                </a:solidFill>
                <a:latin typeface="Arial"/>
                <a:cs typeface="Arial"/>
              </a:rPr>
              <a:t>guidelines </a:t>
            </a:r>
            <a:r>
              <a:rPr sz="1500" spc="4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500" spc="10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500" spc="-5" dirty="0">
                <a:solidFill>
                  <a:srgbClr val="073D86"/>
                </a:solidFill>
                <a:latin typeface="Arial"/>
                <a:cs typeface="Arial"/>
              </a:rPr>
              <a:t>International </a:t>
            </a:r>
            <a:r>
              <a:rPr sz="1500" spc="-40" dirty="0">
                <a:solidFill>
                  <a:srgbClr val="073D86"/>
                </a:solidFill>
                <a:latin typeface="Arial"/>
                <a:cs typeface="Arial"/>
              </a:rPr>
              <a:t>vocabulary </a:t>
            </a:r>
            <a:r>
              <a:rPr sz="1500" spc="45" dirty="0">
                <a:solidFill>
                  <a:srgbClr val="073D86"/>
                </a:solidFill>
                <a:latin typeface="Arial"/>
                <a:cs typeface="Arial"/>
              </a:rPr>
              <a:t>of  </a:t>
            </a:r>
            <a:r>
              <a:rPr sz="1500" spc="-5" dirty="0">
                <a:solidFill>
                  <a:srgbClr val="073D86"/>
                </a:solidFill>
                <a:latin typeface="Arial"/>
                <a:cs typeface="Arial"/>
              </a:rPr>
              <a:t>metrology </a:t>
            </a:r>
            <a:r>
              <a:rPr sz="1500" spc="-35" dirty="0">
                <a:solidFill>
                  <a:srgbClr val="073D86"/>
                </a:solidFill>
                <a:latin typeface="Arial"/>
                <a:cs typeface="Arial"/>
              </a:rPr>
              <a:t>published by </a:t>
            </a:r>
            <a:r>
              <a:rPr sz="1500" spc="10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500" spc="-5" dirty="0">
                <a:solidFill>
                  <a:srgbClr val="073D86"/>
                </a:solidFill>
                <a:latin typeface="Arial"/>
                <a:cs typeface="Arial"/>
              </a:rPr>
              <a:t>International </a:t>
            </a:r>
            <a:r>
              <a:rPr sz="1500" spc="-60" dirty="0">
                <a:solidFill>
                  <a:srgbClr val="073D86"/>
                </a:solidFill>
                <a:latin typeface="Arial"/>
                <a:cs typeface="Arial"/>
              </a:rPr>
              <a:t>Bureau </a:t>
            </a:r>
            <a:r>
              <a:rPr sz="1500" spc="4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500" spc="-40" dirty="0">
                <a:solidFill>
                  <a:srgbClr val="073D86"/>
                </a:solidFill>
                <a:latin typeface="Arial"/>
                <a:cs typeface="Arial"/>
              </a:rPr>
              <a:t>Weights </a:t>
            </a:r>
            <a:r>
              <a:rPr sz="1500" spc="-45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1500" spc="-40" dirty="0">
                <a:solidFill>
                  <a:srgbClr val="073D86"/>
                </a:solidFill>
                <a:latin typeface="Arial"/>
                <a:cs typeface="Arial"/>
              </a:rPr>
              <a:t>Measures.[2]  </a:t>
            </a:r>
            <a:r>
              <a:rPr sz="1500" spc="-30" dirty="0">
                <a:solidFill>
                  <a:srgbClr val="073D86"/>
                </a:solidFill>
                <a:latin typeface="Arial"/>
                <a:cs typeface="Arial"/>
              </a:rPr>
              <a:t>However,</a:t>
            </a:r>
            <a:r>
              <a:rPr sz="1500" spc="-6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15" dirty="0">
                <a:solidFill>
                  <a:srgbClr val="073D86"/>
                </a:solidFill>
                <a:latin typeface="Arial"/>
                <a:cs typeface="Arial"/>
              </a:rPr>
              <a:t>in</a:t>
            </a:r>
            <a:r>
              <a:rPr sz="15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10" dirty="0">
                <a:solidFill>
                  <a:srgbClr val="073D86"/>
                </a:solidFill>
                <a:latin typeface="Arial"/>
                <a:cs typeface="Arial"/>
              </a:rPr>
              <a:t>other</a:t>
            </a:r>
            <a:r>
              <a:rPr sz="1500" spc="-8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20" dirty="0">
                <a:solidFill>
                  <a:srgbClr val="073D86"/>
                </a:solidFill>
                <a:latin typeface="Arial"/>
                <a:cs typeface="Arial"/>
              </a:rPr>
              <a:t>fields</a:t>
            </a:r>
            <a:r>
              <a:rPr sz="15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70" dirty="0">
                <a:solidFill>
                  <a:srgbClr val="073D86"/>
                </a:solidFill>
                <a:latin typeface="Arial"/>
                <a:cs typeface="Arial"/>
              </a:rPr>
              <a:t>such</a:t>
            </a:r>
            <a:r>
              <a:rPr sz="15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110" dirty="0">
                <a:solidFill>
                  <a:srgbClr val="073D86"/>
                </a:solidFill>
                <a:latin typeface="Arial"/>
                <a:cs typeface="Arial"/>
              </a:rPr>
              <a:t>as</a:t>
            </a:r>
            <a:r>
              <a:rPr sz="15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25" dirty="0">
                <a:solidFill>
                  <a:srgbClr val="073D86"/>
                </a:solidFill>
                <a:latin typeface="Arial"/>
                <a:cs typeface="Arial"/>
              </a:rPr>
              <a:t>statistics</a:t>
            </a:r>
            <a:r>
              <a:rPr sz="15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110" dirty="0">
                <a:solidFill>
                  <a:srgbClr val="073D86"/>
                </a:solidFill>
                <a:latin typeface="Arial"/>
                <a:cs typeface="Arial"/>
              </a:rPr>
              <a:t>as</a:t>
            </a:r>
            <a:r>
              <a:rPr sz="1500" spc="-9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073D86"/>
                </a:solidFill>
                <a:latin typeface="Arial"/>
                <a:cs typeface="Arial"/>
              </a:rPr>
              <a:t>well</a:t>
            </a:r>
            <a:r>
              <a:rPr sz="1500" spc="-9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110" dirty="0">
                <a:solidFill>
                  <a:srgbClr val="073D86"/>
                </a:solidFill>
                <a:latin typeface="Arial"/>
                <a:cs typeface="Arial"/>
              </a:rPr>
              <a:t>as</a:t>
            </a:r>
            <a:r>
              <a:rPr sz="15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10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5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55" dirty="0">
                <a:solidFill>
                  <a:srgbClr val="073D86"/>
                </a:solidFill>
                <a:latin typeface="Arial"/>
                <a:cs typeface="Arial"/>
              </a:rPr>
              <a:t>social</a:t>
            </a:r>
            <a:r>
              <a:rPr sz="1500" spc="-8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50" dirty="0">
                <a:solidFill>
                  <a:srgbClr val="073D86"/>
                </a:solidFill>
                <a:latin typeface="Arial"/>
                <a:cs typeface="Arial"/>
              </a:rPr>
              <a:t>and</a:t>
            </a:r>
            <a:r>
              <a:rPr sz="15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35" dirty="0">
                <a:solidFill>
                  <a:srgbClr val="073D86"/>
                </a:solidFill>
                <a:latin typeface="Arial"/>
                <a:cs typeface="Arial"/>
              </a:rPr>
              <a:t>behavioral</a:t>
            </a:r>
            <a:r>
              <a:rPr sz="1500" spc="-6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70" dirty="0">
                <a:solidFill>
                  <a:srgbClr val="073D86"/>
                </a:solidFill>
                <a:latin typeface="Arial"/>
                <a:cs typeface="Arial"/>
              </a:rPr>
              <a:t>sciences,  </a:t>
            </a:r>
            <a:r>
              <a:rPr sz="1500" spc="-45" dirty="0">
                <a:solidFill>
                  <a:srgbClr val="073D86"/>
                </a:solidFill>
                <a:latin typeface="Arial"/>
                <a:cs typeface="Arial"/>
              </a:rPr>
              <a:t>measurements </a:t>
            </a:r>
            <a:r>
              <a:rPr sz="1500" spc="-70" dirty="0">
                <a:solidFill>
                  <a:srgbClr val="073D86"/>
                </a:solidFill>
                <a:latin typeface="Arial"/>
                <a:cs typeface="Arial"/>
              </a:rPr>
              <a:t>can </a:t>
            </a:r>
            <a:r>
              <a:rPr sz="1500" spc="-55" dirty="0">
                <a:solidFill>
                  <a:srgbClr val="073D86"/>
                </a:solidFill>
                <a:latin typeface="Arial"/>
                <a:cs typeface="Arial"/>
              </a:rPr>
              <a:t>have </a:t>
            </a:r>
            <a:r>
              <a:rPr sz="1500" dirty="0">
                <a:solidFill>
                  <a:srgbClr val="073D86"/>
                </a:solidFill>
                <a:latin typeface="Arial"/>
                <a:cs typeface="Arial"/>
              </a:rPr>
              <a:t>multiple </a:t>
            </a:r>
            <a:r>
              <a:rPr sz="1500" spc="-45" dirty="0">
                <a:solidFill>
                  <a:srgbClr val="073D86"/>
                </a:solidFill>
                <a:latin typeface="Arial"/>
                <a:cs typeface="Arial"/>
              </a:rPr>
              <a:t>levels, </a:t>
            </a:r>
            <a:r>
              <a:rPr sz="1500" spc="-20" dirty="0">
                <a:solidFill>
                  <a:srgbClr val="073D86"/>
                </a:solidFill>
                <a:latin typeface="Arial"/>
                <a:cs typeface="Arial"/>
              </a:rPr>
              <a:t>which </a:t>
            </a:r>
            <a:r>
              <a:rPr sz="1500" spc="5" dirty="0">
                <a:solidFill>
                  <a:srgbClr val="073D86"/>
                </a:solidFill>
                <a:latin typeface="Arial"/>
                <a:cs typeface="Arial"/>
              </a:rPr>
              <a:t>would </a:t>
            </a:r>
            <a:r>
              <a:rPr sz="1500" spc="-30" dirty="0">
                <a:solidFill>
                  <a:srgbClr val="073D86"/>
                </a:solidFill>
                <a:latin typeface="Arial"/>
                <a:cs typeface="Arial"/>
              </a:rPr>
              <a:t>include nominal, </a:t>
            </a:r>
            <a:r>
              <a:rPr sz="1500" spc="-20" dirty="0">
                <a:solidFill>
                  <a:srgbClr val="073D86"/>
                </a:solidFill>
                <a:latin typeface="Arial"/>
                <a:cs typeface="Arial"/>
              </a:rPr>
              <a:t>ordinal,  </a:t>
            </a:r>
            <a:r>
              <a:rPr sz="1500" spc="-15" dirty="0">
                <a:solidFill>
                  <a:srgbClr val="073D86"/>
                </a:solidFill>
                <a:latin typeface="Arial"/>
                <a:cs typeface="Arial"/>
              </a:rPr>
              <a:t>interval, </a:t>
            </a:r>
            <a:r>
              <a:rPr sz="1500" spc="-50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1500" spc="5" dirty="0">
                <a:solidFill>
                  <a:srgbClr val="073D86"/>
                </a:solidFill>
                <a:latin typeface="Arial"/>
                <a:cs typeface="Arial"/>
              </a:rPr>
              <a:t>ratio</a:t>
            </a:r>
            <a:r>
              <a:rPr sz="1500" spc="-2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80" dirty="0">
                <a:solidFill>
                  <a:srgbClr val="073D86"/>
                </a:solidFill>
                <a:latin typeface="Arial"/>
                <a:cs typeface="Arial"/>
              </a:rPr>
              <a:t>scales.</a:t>
            </a:r>
            <a:endParaRPr sz="1500">
              <a:latin typeface="Arial"/>
              <a:cs typeface="Arial"/>
            </a:endParaRPr>
          </a:p>
          <a:p>
            <a:pPr marL="287020" marR="84455" indent="-274320">
              <a:lnSpc>
                <a:spcPct val="80000"/>
              </a:lnSpc>
              <a:spcBef>
                <a:spcPts val="360"/>
              </a:spcBef>
              <a:buClr>
                <a:srgbClr val="30B6FC"/>
              </a:buClr>
              <a:buFont typeface="Symbol"/>
              <a:buChar char=""/>
              <a:tabLst>
                <a:tab pos="286385" algn="l"/>
                <a:tab pos="287020" algn="l"/>
              </a:tabLst>
            </a:pPr>
            <a:r>
              <a:rPr sz="1500" spc="-35" dirty="0">
                <a:solidFill>
                  <a:srgbClr val="073D86"/>
                </a:solidFill>
                <a:latin typeface="Arial"/>
                <a:cs typeface="Arial"/>
              </a:rPr>
              <a:t>Measurement </a:t>
            </a:r>
            <a:r>
              <a:rPr sz="1500" spc="-65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1500" spc="-10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1500" spc="-20" dirty="0">
                <a:solidFill>
                  <a:srgbClr val="073D86"/>
                </a:solidFill>
                <a:latin typeface="Arial"/>
                <a:cs typeface="Arial"/>
              </a:rPr>
              <a:t>cornerstone </a:t>
            </a:r>
            <a:r>
              <a:rPr sz="1500" spc="4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500" spc="-15" dirty="0">
                <a:solidFill>
                  <a:srgbClr val="073D86"/>
                </a:solidFill>
                <a:latin typeface="Arial"/>
                <a:cs typeface="Arial"/>
              </a:rPr>
              <a:t>trade, </a:t>
            </a:r>
            <a:r>
              <a:rPr sz="1500" spc="-65" dirty="0">
                <a:solidFill>
                  <a:srgbClr val="073D86"/>
                </a:solidFill>
                <a:latin typeface="Arial"/>
                <a:cs typeface="Arial"/>
              </a:rPr>
              <a:t>science, </a:t>
            </a:r>
            <a:r>
              <a:rPr sz="1500" spc="-15" dirty="0">
                <a:solidFill>
                  <a:srgbClr val="073D86"/>
                </a:solidFill>
                <a:latin typeface="Arial"/>
                <a:cs typeface="Arial"/>
              </a:rPr>
              <a:t>technology, </a:t>
            </a:r>
            <a:r>
              <a:rPr sz="1500" spc="-45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1500" spc="-5" dirty="0">
                <a:solidFill>
                  <a:srgbClr val="073D86"/>
                </a:solidFill>
                <a:latin typeface="Arial"/>
                <a:cs typeface="Arial"/>
              </a:rPr>
              <a:t>quantitative  </a:t>
            </a:r>
            <a:r>
              <a:rPr sz="1500" spc="-55" dirty="0">
                <a:solidFill>
                  <a:srgbClr val="073D86"/>
                </a:solidFill>
                <a:latin typeface="Arial"/>
                <a:cs typeface="Arial"/>
              </a:rPr>
              <a:t>research</a:t>
            </a:r>
            <a:r>
              <a:rPr sz="1500" spc="-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15" dirty="0">
                <a:solidFill>
                  <a:srgbClr val="073D86"/>
                </a:solidFill>
                <a:latin typeface="Arial"/>
                <a:cs typeface="Arial"/>
              </a:rPr>
              <a:t>in</a:t>
            </a:r>
            <a:r>
              <a:rPr sz="15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55" dirty="0">
                <a:solidFill>
                  <a:srgbClr val="073D86"/>
                </a:solidFill>
                <a:latin typeface="Arial"/>
                <a:cs typeface="Arial"/>
              </a:rPr>
              <a:t>many</a:t>
            </a:r>
            <a:r>
              <a:rPr sz="1500" spc="-8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45" dirty="0">
                <a:solidFill>
                  <a:srgbClr val="073D86"/>
                </a:solidFill>
                <a:latin typeface="Arial"/>
                <a:cs typeface="Arial"/>
              </a:rPr>
              <a:t>disciplines.</a:t>
            </a:r>
            <a:r>
              <a:rPr sz="1500" spc="-8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30" dirty="0">
                <a:solidFill>
                  <a:srgbClr val="073D86"/>
                </a:solidFill>
                <a:latin typeface="Arial"/>
                <a:cs typeface="Arial"/>
              </a:rPr>
              <a:t>Historically,</a:t>
            </a:r>
            <a:r>
              <a:rPr sz="15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50" dirty="0">
                <a:solidFill>
                  <a:srgbClr val="073D86"/>
                </a:solidFill>
                <a:latin typeface="Arial"/>
                <a:cs typeface="Arial"/>
              </a:rPr>
              <a:t>many</a:t>
            </a:r>
            <a:r>
              <a:rPr sz="1500" spc="-8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40" dirty="0">
                <a:solidFill>
                  <a:srgbClr val="073D86"/>
                </a:solidFill>
                <a:latin typeface="Arial"/>
                <a:cs typeface="Arial"/>
              </a:rPr>
              <a:t>measurement</a:t>
            </a:r>
            <a:r>
              <a:rPr sz="1500" spc="-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60" dirty="0">
                <a:solidFill>
                  <a:srgbClr val="073D86"/>
                </a:solidFill>
                <a:latin typeface="Arial"/>
                <a:cs typeface="Arial"/>
              </a:rPr>
              <a:t>systems</a:t>
            </a:r>
            <a:r>
              <a:rPr sz="15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25" dirty="0">
                <a:solidFill>
                  <a:srgbClr val="073D86"/>
                </a:solidFill>
                <a:latin typeface="Arial"/>
                <a:cs typeface="Arial"/>
              </a:rPr>
              <a:t>existed</a:t>
            </a:r>
            <a:r>
              <a:rPr sz="15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40" dirty="0">
                <a:solidFill>
                  <a:srgbClr val="073D86"/>
                </a:solidFill>
                <a:latin typeface="Arial"/>
                <a:cs typeface="Arial"/>
              </a:rPr>
              <a:t>for</a:t>
            </a:r>
            <a:r>
              <a:rPr sz="15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10" dirty="0">
                <a:solidFill>
                  <a:srgbClr val="073D86"/>
                </a:solidFill>
                <a:latin typeface="Arial"/>
                <a:cs typeface="Arial"/>
              </a:rPr>
              <a:t>the  </a:t>
            </a:r>
            <a:r>
              <a:rPr sz="1500" spc="-35" dirty="0">
                <a:solidFill>
                  <a:srgbClr val="073D86"/>
                </a:solidFill>
                <a:latin typeface="Arial"/>
                <a:cs typeface="Arial"/>
              </a:rPr>
              <a:t>varied</a:t>
            </a:r>
            <a:r>
              <a:rPr sz="1500" spc="-7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20" dirty="0">
                <a:solidFill>
                  <a:srgbClr val="073D86"/>
                </a:solidFill>
                <a:latin typeface="Arial"/>
                <a:cs typeface="Arial"/>
              </a:rPr>
              <a:t>fields</a:t>
            </a:r>
            <a:r>
              <a:rPr sz="15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4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5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45" dirty="0">
                <a:solidFill>
                  <a:srgbClr val="073D86"/>
                </a:solidFill>
                <a:latin typeface="Arial"/>
                <a:cs typeface="Arial"/>
              </a:rPr>
              <a:t>human</a:t>
            </a:r>
            <a:r>
              <a:rPr sz="15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35" dirty="0">
                <a:solidFill>
                  <a:srgbClr val="073D86"/>
                </a:solidFill>
                <a:latin typeface="Arial"/>
                <a:cs typeface="Arial"/>
              </a:rPr>
              <a:t>existence</a:t>
            </a:r>
            <a:r>
              <a:rPr sz="15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6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15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5" dirty="0">
                <a:solidFill>
                  <a:srgbClr val="073D86"/>
                </a:solidFill>
                <a:latin typeface="Arial"/>
                <a:cs typeface="Arial"/>
              </a:rPr>
              <a:t>facilitate</a:t>
            </a:r>
            <a:r>
              <a:rPr sz="15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45" dirty="0">
                <a:solidFill>
                  <a:srgbClr val="073D86"/>
                </a:solidFill>
                <a:latin typeface="Arial"/>
                <a:cs typeface="Arial"/>
              </a:rPr>
              <a:t>comparisons</a:t>
            </a:r>
            <a:r>
              <a:rPr sz="1500" spc="-6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15" dirty="0">
                <a:solidFill>
                  <a:srgbClr val="073D86"/>
                </a:solidFill>
                <a:latin typeface="Arial"/>
                <a:cs typeface="Arial"/>
              </a:rPr>
              <a:t>in</a:t>
            </a:r>
            <a:r>
              <a:rPr sz="15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35" dirty="0">
                <a:solidFill>
                  <a:srgbClr val="073D86"/>
                </a:solidFill>
                <a:latin typeface="Arial"/>
                <a:cs typeface="Arial"/>
              </a:rPr>
              <a:t>these</a:t>
            </a:r>
            <a:r>
              <a:rPr sz="1500" spc="-8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25" dirty="0">
                <a:solidFill>
                  <a:srgbClr val="073D86"/>
                </a:solidFill>
                <a:latin typeface="Arial"/>
                <a:cs typeface="Arial"/>
              </a:rPr>
              <a:t>fields.</a:t>
            </a:r>
            <a:r>
              <a:rPr sz="15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073D86"/>
                </a:solidFill>
                <a:latin typeface="Arial"/>
                <a:cs typeface="Arial"/>
              </a:rPr>
              <a:t>Often</a:t>
            </a:r>
            <a:r>
              <a:rPr sz="15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35" dirty="0">
                <a:solidFill>
                  <a:srgbClr val="073D86"/>
                </a:solidFill>
                <a:latin typeface="Arial"/>
                <a:cs typeface="Arial"/>
              </a:rPr>
              <a:t>these  </a:t>
            </a:r>
            <a:r>
              <a:rPr sz="1500" spc="-15" dirty="0">
                <a:solidFill>
                  <a:srgbClr val="073D86"/>
                </a:solidFill>
                <a:latin typeface="Arial"/>
                <a:cs typeface="Arial"/>
              </a:rPr>
              <a:t>were</a:t>
            </a:r>
            <a:r>
              <a:rPr sz="1500" spc="-7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50" dirty="0">
                <a:solidFill>
                  <a:srgbClr val="073D86"/>
                </a:solidFill>
                <a:latin typeface="Arial"/>
                <a:cs typeface="Arial"/>
              </a:rPr>
              <a:t>achieved</a:t>
            </a:r>
            <a:r>
              <a:rPr sz="1500" spc="-6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35" dirty="0">
                <a:solidFill>
                  <a:srgbClr val="073D86"/>
                </a:solidFill>
                <a:latin typeface="Arial"/>
                <a:cs typeface="Arial"/>
              </a:rPr>
              <a:t>by</a:t>
            </a:r>
            <a:r>
              <a:rPr sz="1500" spc="-8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35" dirty="0">
                <a:solidFill>
                  <a:srgbClr val="073D86"/>
                </a:solidFill>
                <a:latin typeface="Arial"/>
                <a:cs typeface="Arial"/>
              </a:rPr>
              <a:t>local</a:t>
            </a:r>
            <a:r>
              <a:rPr sz="1500" spc="-10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40" dirty="0">
                <a:solidFill>
                  <a:srgbClr val="073D86"/>
                </a:solidFill>
                <a:latin typeface="Arial"/>
                <a:cs typeface="Arial"/>
              </a:rPr>
              <a:t>agreements</a:t>
            </a:r>
            <a:r>
              <a:rPr sz="1500" spc="-6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073D86"/>
                </a:solidFill>
                <a:latin typeface="Arial"/>
                <a:cs typeface="Arial"/>
              </a:rPr>
              <a:t>between</a:t>
            </a:r>
            <a:r>
              <a:rPr sz="1500" spc="-6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5" dirty="0">
                <a:solidFill>
                  <a:srgbClr val="073D86"/>
                </a:solidFill>
                <a:latin typeface="Arial"/>
                <a:cs typeface="Arial"/>
              </a:rPr>
              <a:t>trading</a:t>
            </a:r>
            <a:r>
              <a:rPr sz="1500" spc="-7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20" dirty="0">
                <a:solidFill>
                  <a:srgbClr val="073D86"/>
                </a:solidFill>
                <a:latin typeface="Arial"/>
                <a:cs typeface="Arial"/>
              </a:rPr>
              <a:t>partners</a:t>
            </a:r>
            <a:r>
              <a:rPr sz="1500" spc="-6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15" dirty="0">
                <a:solidFill>
                  <a:srgbClr val="073D86"/>
                </a:solidFill>
                <a:latin typeface="Arial"/>
                <a:cs typeface="Arial"/>
              </a:rPr>
              <a:t>or</a:t>
            </a:r>
            <a:r>
              <a:rPr sz="15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20" dirty="0">
                <a:solidFill>
                  <a:srgbClr val="073D86"/>
                </a:solidFill>
                <a:latin typeface="Arial"/>
                <a:cs typeface="Arial"/>
              </a:rPr>
              <a:t>collaborators.</a:t>
            </a:r>
            <a:r>
              <a:rPr sz="1500" spc="-8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85" dirty="0">
                <a:solidFill>
                  <a:srgbClr val="073D86"/>
                </a:solidFill>
                <a:latin typeface="Arial"/>
                <a:cs typeface="Arial"/>
              </a:rPr>
              <a:t>Since  </a:t>
            </a:r>
            <a:r>
              <a:rPr sz="1500" spc="10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1500" spc="-55" dirty="0">
                <a:solidFill>
                  <a:srgbClr val="073D86"/>
                </a:solidFill>
                <a:latin typeface="Arial"/>
                <a:cs typeface="Arial"/>
              </a:rPr>
              <a:t>18th </a:t>
            </a:r>
            <a:r>
              <a:rPr sz="1500" spc="-25" dirty="0">
                <a:solidFill>
                  <a:srgbClr val="073D86"/>
                </a:solidFill>
                <a:latin typeface="Arial"/>
                <a:cs typeface="Arial"/>
              </a:rPr>
              <a:t>century, </a:t>
            </a:r>
            <a:r>
              <a:rPr sz="1500" spc="-30" dirty="0">
                <a:solidFill>
                  <a:srgbClr val="073D86"/>
                </a:solidFill>
                <a:latin typeface="Arial"/>
                <a:cs typeface="Arial"/>
              </a:rPr>
              <a:t>developments </a:t>
            </a:r>
            <a:r>
              <a:rPr sz="1500" spc="-40" dirty="0">
                <a:solidFill>
                  <a:srgbClr val="073D86"/>
                </a:solidFill>
                <a:latin typeface="Arial"/>
                <a:cs typeface="Arial"/>
              </a:rPr>
              <a:t>progressed </a:t>
            </a:r>
            <a:r>
              <a:rPr sz="1500" spc="-5" dirty="0">
                <a:solidFill>
                  <a:srgbClr val="073D86"/>
                </a:solidFill>
                <a:latin typeface="Arial"/>
                <a:cs typeface="Arial"/>
              </a:rPr>
              <a:t>towards </a:t>
            </a:r>
            <a:r>
              <a:rPr sz="1500" spc="-15" dirty="0">
                <a:solidFill>
                  <a:srgbClr val="073D86"/>
                </a:solidFill>
                <a:latin typeface="Arial"/>
                <a:cs typeface="Arial"/>
              </a:rPr>
              <a:t>unifying, widely </a:t>
            </a:r>
            <a:r>
              <a:rPr sz="1500" spc="-40" dirty="0">
                <a:solidFill>
                  <a:srgbClr val="073D86"/>
                </a:solidFill>
                <a:latin typeface="Arial"/>
                <a:cs typeface="Arial"/>
              </a:rPr>
              <a:t>accepted  standards</a:t>
            </a:r>
            <a:r>
              <a:rPr sz="1500" spc="-8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30" dirty="0">
                <a:solidFill>
                  <a:srgbClr val="073D86"/>
                </a:solidFill>
                <a:latin typeface="Arial"/>
                <a:cs typeface="Arial"/>
              </a:rPr>
              <a:t>that</a:t>
            </a:r>
            <a:r>
              <a:rPr sz="15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20" dirty="0">
                <a:solidFill>
                  <a:srgbClr val="073D86"/>
                </a:solidFill>
                <a:latin typeface="Arial"/>
                <a:cs typeface="Arial"/>
              </a:rPr>
              <a:t>resulted</a:t>
            </a:r>
            <a:r>
              <a:rPr sz="15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15" dirty="0">
                <a:solidFill>
                  <a:srgbClr val="073D86"/>
                </a:solidFill>
                <a:latin typeface="Arial"/>
                <a:cs typeface="Arial"/>
              </a:rPr>
              <a:t>in</a:t>
            </a:r>
            <a:r>
              <a:rPr sz="15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10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5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20" dirty="0">
                <a:solidFill>
                  <a:srgbClr val="073D86"/>
                </a:solidFill>
                <a:latin typeface="Arial"/>
                <a:cs typeface="Arial"/>
              </a:rPr>
              <a:t>modern</a:t>
            </a:r>
            <a:r>
              <a:rPr sz="1500" spc="-7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5" dirty="0">
                <a:solidFill>
                  <a:srgbClr val="073D86"/>
                </a:solidFill>
                <a:latin typeface="Arial"/>
                <a:cs typeface="Arial"/>
              </a:rPr>
              <a:t>International</a:t>
            </a:r>
            <a:r>
              <a:rPr sz="15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70" dirty="0">
                <a:solidFill>
                  <a:srgbClr val="073D86"/>
                </a:solidFill>
                <a:latin typeface="Arial"/>
                <a:cs typeface="Arial"/>
              </a:rPr>
              <a:t>System</a:t>
            </a:r>
            <a:r>
              <a:rPr sz="1500" spc="-9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4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5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20" dirty="0">
                <a:solidFill>
                  <a:srgbClr val="073D86"/>
                </a:solidFill>
                <a:latin typeface="Arial"/>
                <a:cs typeface="Arial"/>
              </a:rPr>
              <a:t>Units</a:t>
            </a:r>
            <a:r>
              <a:rPr sz="15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50" dirty="0">
                <a:solidFill>
                  <a:srgbClr val="073D86"/>
                </a:solidFill>
                <a:latin typeface="Arial"/>
                <a:cs typeface="Arial"/>
              </a:rPr>
              <a:t>(SI).</a:t>
            </a:r>
            <a:r>
              <a:rPr sz="15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80" dirty="0">
                <a:solidFill>
                  <a:srgbClr val="073D86"/>
                </a:solidFill>
                <a:latin typeface="Arial"/>
                <a:cs typeface="Arial"/>
              </a:rPr>
              <a:t>This</a:t>
            </a:r>
            <a:r>
              <a:rPr sz="15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50" dirty="0">
                <a:solidFill>
                  <a:srgbClr val="073D86"/>
                </a:solidFill>
                <a:latin typeface="Arial"/>
                <a:cs typeface="Arial"/>
              </a:rPr>
              <a:t>system  </a:t>
            </a:r>
            <a:r>
              <a:rPr sz="1500" spc="-55" dirty="0">
                <a:solidFill>
                  <a:srgbClr val="073D86"/>
                </a:solidFill>
                <a:latin typeface="Arial"/>
                <a:cs typeface="Arial"/>
              </a:rPr>
              <a:t>reduces </a:t>
            </a:r>
            <a:r>
              <a:rPr sz="1500" spc="-30" dirty="0">
                <a:solidFill>
                  <a:srgbClr val="073D86"/>
                </a:solidFill>
                <a:latin typeface="Arial"/>
                <a:cs typeface="Arial"/>
              </a:rPr>
              <a:t>all </a:t>
            </a:r>
            <a:r>
              <a:rPr sz="1500" spc="-55" dirty="0">
                <a:solidFill>
                  <a:srgbClr val="073D86"/>
                </a:solidFill>
                <a:latin typeface="Arial"/>
                <a:cs typeface="Arial"/>
              </a:rPr>
              <a:t>physical </a:t>
            </a:r>
            <a:r>
              <a:rPr sz="1500" spc="-45" dirty="0">
                <a:solidFill>
                  <a:srgbClr val="073D86"/>
                </a:solidFill>
                <a:latin typeface="Arial"/>
                <a:cs typeface="Arial"/>
              </a:rPr>
              <a:t>measurements </a:t>
            </a:r>
            <a:r>
              <a:rPr sz="1500" spc="60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1500" spc="-10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1500" spc="-25" dirty="0">
                <a:solidFill>
                  <a:srgbClr val="073D86"/>
                </a:solidFill>
                <a:latin typeface="Arial"/>
                <a:cs typeface="Arial"/>
              </a:rPr>
              <a:t>mathematical </a:t>
            </a:r>
            <a:r>
              <a:rPr sz="1500" spc="-15" dirty="0">
                <a:solidFill>
                  <a:srgbClr val="073D86"/>
                </a:solidFill>
                <a:latin typeface="Arial"/>
                <a:cs typeface="Arial"/>
              </a:rPr>
              <a:t>combination </a:t>
            </a:r>
            <a:r>
              <a:rPr sz="1500" spc="4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1500" spc="-70" dirty="0">
                <a:solidFill>
                  <a:srgbClr val="073D86"/>
                </a:solidFill>
                <a:latin typeface="Arial"/>
                <a:cs typeface="Arial"/>
              </a:rPr>
              <a:t>seven </a:t>
            </a:r>
            <a:r>
              <a:rPr sz="1500" spc="-80" dirty="0">
                <a:solidFill>
                  <a:srgbClr val="073D86"/>
                </a:solidFill>
                <a:latin typeface="Arial"/>
                <a:cs typeface="Arial"/>
              </a:rPr>
              <a:t>base  </a:t>
            </a:r>
            <a:r>
              <a:rPr sz="1500" spc="-20" dirty="0">
                <a:solidFill>
                  <a:srgbClr val="073D86"/>
                </a:solidFill>
                <a:latin typeface="Arial"/>
                <a:cs typeface="Arial"/>
              </a:rPr>
              <a:t>units.</a:t>
            </a:r>
            <a:r>
              <a:rPr sz="1500" spc="-10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80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5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65" dirty="0">
                <a:solidFill>
                  <a:srgbClr val="073D86"/>
                </a:solidFill>
                <a:latin typeface="Arial"/>
                <a:cs typeface="Arial"/>
              </a:rPr>
              <a:t>science</a:t>
            </a:r>
            <a:r>
              <a:rPr sz="15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4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5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40" dirty="0">
                <a:solidFill>
                  <a:srgbClr val="073D86"/>
                </a:solidFill>
                <a:latin typeface="Arial"/>
                <a:cs typeface="Arial"/>
              </a:rPr>
              <a:t>measurement</a:t>
            </a:r>
            <a:r>
              <a:rPr sz="1500" spc="-65" dirty="0">
                <a:solidFill>
                  <a:srgbClr val="073D86"/>
                </a:solidFill>
                <a:latin typeface="Arial"/>
                <a:cs typeface="Arial"/>
              </a:rPr>
              <a:t> is</a:t>
            </a:r>
            <a:r>
              <a:rPr sz="15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35" dirty="0">
                <a:solidFill>
                  <a:srgbClr val="073D86"/>
                </a:solidFill>
                <a:latin typeface="Arial"/>
                <a:cs typeface="Arial"/>
              </a:rPr>
              <a:t>pursued</a:t>
            </a:r>
            <a:r>
              <a:rPr sz="1500" spc="-8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15" dirty="0">
                <a:solidFill>
                  <a:srgbClr val="073D86"/>
                </a:solidFill>
                <a:latin typeface="Arial"/>
                <a:cs typeface="Arial"/>
              </a:rPr>
              <a:t>in</a:t>
            </a:r>
            <a:r>
              <a:rPr sz="1500" spc="-9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10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1500" spc="-9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073D86"/>
                </a:solidFill>
                <a:latin typeface="Arial"/>
                <a:cs typeface="Arial"/>
              </a:rPr>
              <a:t>field</a:t>
            </a:r>
            <a:r>
              <a:rPr sz="1500" spc="-9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4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1500" spc="-8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1500" spc="-10" dirty="0">
                <a:solidFill>
                  <a:srgbClr val="073D86"/>
                </a:solidFill>
                <a:latin typeface="Arial"/>
                <a:cs typeface="Arial"/>
              </a:rPr>
              <a:t>metrology.</a:t>
            </a:r>
            <a:endParaRPr sz="15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05505" y="580389"/>
            <a:ext cx="33381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80" dirty="0"/>
              <a:t>Measurement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1077" y="2689352"/>
            <a:ext cx="7242809" cy="3317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  <a:spcBef>
                <a:spcPts val="100"/>
              </a:spcBef>
              <a:buClr>
                <a:srgbClr val="30B6FC"/>
              </a:buClr>
              <a:buFont typeface="Symbol"/>
              <a:buChar char=""/>
              <a:tabLst>
                <a:tab pos="287020" algn="l"/>
              </a:tabLst>
            </a:pPr>
            <a:r>
              <a:rPr sz="2400" spc="-60" dirty="0">
                <a:solidFill>
                  <a:srgbClr val="073D86"/>
                </a:solidFill>
                <a:latin typeface="Arial"/>
                <a:cs typeface="Arial"/>
              </a:rPr>
              <a:t>Measurements play </a:t>
            </a:r>
            <a:r>
              <a:rPr sz="2400" spc="-100" dirty="0">
                <a:solidFill>
                  <a:srgbClr val="073D86"/>
                </a:solidFill>
                <a:latin typeface="Arial"/>
                <a:cs typeface="Arial"/>
              </a:rPr>
              <a:t>an </a:t>
            </a:r>
            <a:r>
              <a:rPr sz="2400" spc="20" dirty="0">
                <a:solidFill>
                  <a:srgbClr val="073D86"/>
                </a:solidFill>
                <a:latin typeface="Arial"/>
                <a:cs typeface="Arial"/>
              </a:rPr>
              <a:t>important </a:t>
            </a:r>
            <a:r>
              <a:rPr sz="2400" spc="-10" dirty="0">
                <a:solidFill>
                  <a:srgbClr val="073D86"/>
                </a:solidFill>
                <a:latin typeface="Arial"/>
                <a:cs typeface="Arial"/>
              </a:rPr>
              <a:t>role </a:t>
            </a:r>
            <a:r>
              <a:rPr sz="2400" spc="-25" dirty="0">
                <a:solidFill>
                  <a:srgbClr val="073D86"/>
                </a:solidFill>
                <a:latin typeface="Arial"/>
                <a:cs typeface="Arial"/>
              </a:rPr>
              <a:t>in </a:t>
            </a:r>
            <a:r>
              <a:rPr sz="2400" spc="-55" dirty="0">
                <a:solidFill>
                  <a:srgbClr val="073D86"/>
                </a:solidFill>
                <a:latin typeface="Arial"/>
                <a:cs typeface="Arial"/>
              </a:rPr>
              <a:t>daily </a:t>
            </a:r>
            <a:r>
              <a:rPr sz="2400" spc="10" dirty="0">
                <a:solidFill>
                  <a:srgbClr val="073D86"/>
                </a:solidFill>
                <a:latin typeface="Arial"/>
                <a:cs typeface="Arial"/>
              </a:rPr>
              <a:t>life  </a:t>
            </a:r>
            <a:r>
              <a:rPr sz="2400" spc="-105" dirty="0">
                <a:solidFill>
                  <a:srgbClr val="073D86"/>
                </a:solidFill>
                <a:latin typeface="Arial"/>
                <a:cs typeface="Arial"/>
              </a:rPr>
              <a:t>because</a:t>
            </a:r>
            <a:r>
              <a:rPr sz="24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73D86"/>
                </a:solidFill>
                <a:latin typeface="Arial"/>
                <a:cs typeface="Arial"/>
              </a:rPr>
              <a:t>they</a:t>
            </a:r>
            <a:r>
              <a:rPr sz="24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073D86"/>
                </a:solidFill>
                <a:latin typeface="Arial"/>
                <a:cs typeface="Arial"/>
              </a:rPr>
              <a:t>are</a:t>
            </a:r>
            <a:r>
              <a:rPr sz="24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40" dirty="0">
                <a:solidFill>
                  <a:srgbClr val="073D86"/>
                </a:solidFill>
                <a:latin typeface="Arial"/>
                <a:cs typeface="Arial"/>
              </a:rPr>
              <a:t>useful</a:t>
            </a:r>
            <a:r>
              <a:rPr sz="24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10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24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73D86"/>
                </a:solidFill>
                <a:latin typeface="Arial"/>
                <a:cs typeface="Arial"/>
              </a:rPr>
              <a:t>do</a:t>
            </a:r>
            <a:r>
              <a:rPr sz="24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073D86"/>
                </a:solidFill>
                <a:latin typeface="Arial"/>
                <a:cs typeface="Arial"/>
              </a:rPr>
              <a:t>basic</a:t>
            </a:r>
            <a:r>
              <a:rPr sz="24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073D86"/>
                </a:solidFill>
                <a:latin typeface="Arial"/>
                <a:cs typeface="Arial"/>
              </a:rPr>
              <a:t>tasks,</a:t>
            </a:r>
            <a:r>
              <a:rPr sz="2400" spc="-16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073D86"/>
                </a:solidFill>
                <a:latin typeface="Arial"/>
                <a:cs typeface="Arial"/>
              </a:rPr>
              <a:t>such</a:t>
            </a:r>
            <a:r>
              <a:rPr sz="2400" spc="-16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180" dirty="0">
                <a:solidFill>
                  <a:srgbClr val="073D86"/>
                </a:solidFill>
                <a:latin typeface="Arial"/>
                <a:cs typeface="Arial"/>
              </a:rPr>
              <a:t>as</a:t>
            </a:r>
            <a:r>
              <a:rPr sz="24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073D86"/>
                </a:solidFill>
                <a:latin typeface="Arial"/>
                <a:cs typeface="Arial"/>
              </a:rPr>
              <a:t>take  </a:t>
            </a:r>
            <a:r>
              <a:rPr sz="2400" spc="-160" dirty="0">
                <a:solidFill>
                  <a:srgbClr val="073D86"/>
                </a:solidFill>
                <a:latin typeface="Arial"/>
                <a:cs typeface="Arial"/>
              </a:rPr>
              <a:t>a</a:t>
            </a:r>
            <a:r>
              <a:rPr sz="24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073D86"/>
                </a:solidFill>
                <a:latin typeface="Arial"/>
                <a:cs typeface="Arial"/>
              </a:rPr>
              <a:t>child's</a:t>
            </a:r>
            <a:r>
              <a:rPr sz="24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073D86"/>
                </a:solidFill>
                <a:latin typeface="Arial"/>
                <a:cs typeface="Arial"/>
              </a:rPr>
              <a:t>temperature</a:t>
            </a:r>
            <a:r>
              <a:rPr sz="24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55" dirty="0">
                <a:solidFill>
                  <a:srgbClr val="073D86"/>
                </a:solidFill>
                <a:latin typeface="Arial"/>
                <a:cs typeface="Arial"/>
              </a:rPr>
              <a:t>with</a:t>
            </a:r>
            <a:r>
              <a:rPr sz="24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073D86"/>
                </a:solidFill>
                <a:latin typeface="Arial"/>
                <a:cs typeface="Arial"/>
              </a:rPr>
              <a:t>a</a:t>
            </a:r>
            <a:r>
              <a:rPr sz="24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073D86"/>
                </a:solidFill>
                <a:latin typeface="Arial"/>
                <a:cs typeface="Arial"/>
              </a:rPr>
              <a:t>thermometer,</a:t>
            </a:r>
            <a:r>
              <a:rPr sz="2400" spc="-16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85" dirty="0">
                <a:solidFill>
                  <a:srgbClr val="073D86"/>
                </a:solidFill>
                <a:latin typeface="Arial"/>
                <a:cs typeface="Arial"/>
              </a:rPr>
              <a:t>make</a:t>
            </a:r>
            <a:r>
              <a:rPr sz="24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10" dirty="0">
                <a:solidFill>
                  <a:srgbClr val="073D86"/>
                </a:solidFill>
                <a:latin typeface="Arial"/>
                <a:cs typeface="Arial"/>
              </a:rPr>
              <a:t>time  </a:t>
            </a:r>
            <a:r>
              <a:rPr sz="2400" spc="-35" dirty="0">
                <a:solidFill>
                  <a:srgbClr val="073D86"/>
                </a:solidFill>
                <a:latin typeface="Arial"/>
                <a:cs typeface="Arial"/>
              </a:rPr>
              <a:t>estimations, </a:t>
            </a:r>
            <a:r>
              <a:rPr sz="2400" spc="-85" dirty="0">
                <a:solidFill>
                  <a:srgbClr val="073D86"/>
                </a:solidFill>
                <a:latin typeface="Arial"/>
                <a:cs typeface="Arial"/>
              </a:rPr>
              <a:t>measure </a:t>
            </a:r>
            <a:r>
              <a:rPr sz="2400" spc="50" dirty="0">
                <a:solidFill>
                  <a:srgbClr val="073D86"/>
                </a:solidFill>
                <a:latin typeface="Arial"/>
                <a:cs typeface="Arial"/>
              </a:rPr>
              <a:t>out </a:t>
            </a:r>
            <a:r>
              <a:rPr sz="2400" spc="-55" dirty="0">
                <a:solidFill>
                  <a:srgbClr val="073D86"/>
                </a:solidFill>
                <a:latin typeface="Arial"/>
                <a:cs typeface="Arial"/>
              </a:rPr>
              <a:t>medicine </a:t>
            </a:r>
            <a:r>
              <a:rPr sz="2400" spc="-75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2400" spc="20" dirty="0">
                <a:solidFill>
                  <a:srgbClr val="073D86"/>
                </a:solidFill>
                <a:latin typeface="Arial"/>
                <a:cs typeface="Arial"/>
              </a:rPr>
              <a:t>find </a:t>
            </a:r>
            <a:r>
              <a:rPr sz="2400" spc="-20" dirty="0">
                <a:solidFill>
                  <a:srgbClr val="073D86"/>
                </a:solidFill>
                <a:latin typeface="Arial"/>
                <a:cs typeface="Arial"/>
              </a:rPr>
              <a:t>weights,  </a:t>
            </a:r>
            <a:r>
              <a:rPr sz="2400" spc="-114" dirty="0">
                <a:solidFill>
                  <a:srgbClr val="073D86"/>
                </a:solidFill>
                <a:latin typeface="Arial"/>
                <a:cs typeface="Arial"/>
              </a:rPr>
              <a:t>areas </a:t>
            </a:r>
            <a:r>
              <a:rPr sz="2400" spc="-75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2400" spc="-60" dirty="0">
                <a:solidFill>
                  <a:srgbClr val="073D86"/>
                </a:solidFill>
                <a:latin typeface="Arial"/>
                <a:cs typeface="Arial"/>
              </a:rPr>
              <a:t>volumes </a:t>
            </a:r>
            <a:r>
              <a:rPr sz="2400" spc="7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2400" spc="25" dirty="0">
                <a:solidFill>
                  <a:srgbClr val="073D86"/>
                </a:solidFill>
                <a:latin typeface="Arial"/>
                <a:cs typeface="Arial"/>
              </a:rPr>
              <a:t>different </a:t>
            </a:r>
            <a:r>
              <a:rPr sz="2400" spc="-45" dirty="0">
                <a:solidFill>
                  <a:srgbClr val="073D86"/>
                </a:solidFill>
                <a:latin typeface="Arial"/>
                <a:cs typeface="Arial"/>
              </a:rPr>
              <a:t>materials </a:t>
            </a:r>
            <a:r>
              <a:rPr sz="2400" spc="25" dirty="0">
                <a:solidFill>
                  <a:srgbClr val="073D86"/>
                </a:solidFill>
                <a:latin typeface="Arial"/>
                <a:cs typeface="Arial"/>
              </a:rPr>
              <a:t>or  </a:t>
            </a:r>
            <a:r>
              <a:rPr sz="2400" spc="-85" dirty="0">
                <a:solidFill>
                  <a:srgbClr val="073D86"/>
                </a:solidFill>
                <a:latin typeface="Arial"/>
                <a:cs typeface="Arial"/>
              </a:rPr>
              <a:t>substances. For </a:t>
            </a:r>
            <a:r>
              <a:rPr sz="2400" spc="-75" dirty="0">
                <a:solidFill>
                  <a:srgbClr val="073D86"/>
                </a:solidFill>
                <a:latin typeface="Arial"/>
                <a:cs typeface="Arial"/>
              </a:rPr>
              <a:t>examples, </a:t>
            </a:r>
            <a:r>
              <a:rPr sz="2400" spc="-35" dirty="0">
                <a:solidFill>
                  <a:srgbClr val="073D86"/>
                </a:solidFill>
                <a:latin typeface="Arial"/>
                <a:cs typeface="Arial"/>
              </a:rPr>
              <a:t>people </a:t>
            </a:r>
            <a:r>
              <a:rPr sz="2400" spc="-120" dirty="0">
                <a:solidFill>
                  <a:srgbClr val="073D86"/>
                </a:solidFill>
                <a:latin typeface="Arial"/>
                <a:cs typeface="Arial"/>
              </a:rPr>
              <a:t>use </a:t>
            </a:r>
            <a:r>
              <a:rPr sz="2400" spc="-65" dirty="0">
                <a:solidFill>
                  <a:srgbClr val="073D86"/>
                </a:solidFill>
                <a:latin typeface="Arial"/>
                <a:cs typeface="Arial"/>
              </a:rPr>
              <a:t>measurements  </a:t>
            </a:r>
            <a:r>
              <a:rPr sz="2400" spc="-25" dirty="0">
                <a:solidFill>
                  <a:srgbClr val="073D86"/>
                </a:solidFill>
                <a:latin typeface="Arial"/>
                <a:cs typeface="Arial"/>
              </a:rPr>
              <a:t>in</a:t>
            </a:r>
            <a:r>
              <a:rPr sz="24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073D86"/>
                </a:solidFill>
                <a:latin typeface="Arial"/>
                <a:cs typeface="Arial"/>
              </a:rPr>
              <a:t>simple</a:t>
            </a:r>
            <a:r>
              <a:rPr sz="24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073D86"/>
                </a:solidFill>
                <a:latin typeface="Arial"/>
                <a:cs typeface="Arial"/>
              </a:rPr>
              <a:t>home</a:t>
            </a:r>
            <a:r>
              <a:rPr sz="24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073D86"/>
                </a:solidFill>
                <a:latin typeface="Arial"/>
                <a:cs typeface="Arial"/>
              </a:rPr>
              <a:t>task</a:t>
            </a:r>
            <a:r>
              <a:rPr sz="24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073D86"/>
                </a:solidFill>
                <a:latin typeface="Arial"/>
                <a:cs typeface="Arial"/>
              </a:rPr>
              <a:t>like</a:t>
            </a:r>
            <a:r>
              <a:rPr sz="24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073D86"/>
                </a:solidFill>
                <a:latin typeface="Arial"/>
                <a:cs typeface="Arial"/>
              </a:rPr>
              <a:t>cooking</a:t>
            </a:r>
            <a:r>
              <a:rPr sz="24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073D86"/>
                </a:solidFill>
                <a:latin typeface="Arial"/>
                <a:cs typeface="Arial"/>
              </a:rPr>
              <a:t>where</a:t>
            </a:r>
            <a:r>
              <a:rPr sz="24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073D86"/>
                </a:solidFill>
                <a:latin typeface="Arial"/>
                <a:cs typeface="Arial"/>
              </a:rPr>
              <a:t>one</a:t>
            </a:r>
            <a:r>
              <a:rPr sz="24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073D86"/>
                </a:solidFill>
                <a:latin typeface="Arial"/>
                <a:cs typeface="Arial"/>
              </a:rPr>
              <a:t>may</a:t>
            </a:r>
            <a:r>
              <a:rPr sz="24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073D86"/>
                </a:solidFill>
                <a:latin typeface="Arial"/>
                <a:cs typeface="Arial"/>
              </a:rPr>
              <a:t>need  </a:t>
            </a:r>
            <a:r>
              <a:rPr sz="2400" spc="10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24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073D86"/>
                </a:solidFill>
                <a:latin typeface="Arial"/>
                <a:cs typeface="Arial"/>
              </a:rPr>
              <a:t>use</a:t>
            </a:r>
            <a:r>
              <a:rPr sz="24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073D86"/>
                </a:solidFill>
                <a:latin typeface="Arial"/>
                <a:cs typeface="Arial"/>
              </a:rPr>
              <a:t>a</a:t>
            </a:r>
            <a:r>
              <a:rPr sz="24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073D86"/>
                </a:solidFill>
                <a:latin typeface="Arial"/>
                <a:cs typeface="Arial"/>
              </a:rPr>
              <a:t>weighing</a:t>
            </a:r>
            <a:r>
              <a:rPr sz="24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073D86"/>
                </a:solidFill>
                <a:latin typeface="Arial"/>
                <a:cs typeface="Arial"/>
              </a:rPr>
              <a:t>scale</a:t>
            </a:r>
            <a:r>
              <a:rPr sz="24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25" dirty="0">
                <a:solidFill>
                  <a:srgbClr val="073D86"/>
                </a:solidFill>
                <a:latin typeface="Arial"/>
                <a:cs typeface="Arial"/>
              </a:rPr>
              <a:t>or</a:t>
            </a:r>
            <a:r>
              <a:rPr sz="24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073D86"/>
                </a:solidFill>
                <a:latin typeface="Arial"/>
                <a:cs typeface="Arial"/>
              </a:rPr>
              <a:t>read</a:t>
            </a:r>
            <a:r>
              <a:rPr sz="2400" spc="-16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20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24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073D86"/>
                </a:solidFill>
                <a:latin typeface="Arial"/>
                <a:cs typeface="Arial"/>
              </a:rPr>
              <a:t>temperature</a:t>
            </a:r>
            <a:r>
              <a:rPr sz="24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7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24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073D86"/>
                </a:solidFill>
                <a:latin typeface="Arial"/>
                <a:cs typeface="Arial"/>
              </a:rPr>
              <a:t>an  </a:t>
            </a:r>
            <a:r>
              <a:rPr sz="2400" spc="-45" dirty="0">
                <a:solidFill>
                  <a:srgbClr val="073D86"/>
                </a:solidFill>
                <a:latin typeface="Arial"/>
                <a:cs typeface="Arial"/>
              </a:rPr>
              <a:t>oven </a:t>
            </a:r>
            <a:r>
              <a:rPr sz="2400" spc="-25" dirty="0">
                <a:solidFill>
                  <a:srgbClr val="073D86"/>
                </a:solidFill>
                <a:latin typeface="Arial"/>
                <a:cs typeface="Arial"/>
              </a:rPr>
              <a:t>when </a:t>
            </a:r>
            <a:r>
              <a:rPr sz="2400" spc="-50" dirty="0">
                <a:solidFill>
                  <a:srgbClr val="073D86"/>
                </a:solidFill>
                <a:latin typeface="Arial"/>
                <a:cs typeface="Arial"/>
              </a:rPr>
              <a:t>baking</a:t>
            </a:r>
            <a:r>
              <a:rPr sz="2400" spc="-3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073D86"/>
                </a:solidFill>
                <a:latin typeface="Arial"/>
                <a:cs typeface="Arial"/>
              </a:rPr>
              <a:t>foods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58646" y="580389"/>
            <a:ext cx="6823709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0" dirty="0"/>
              <a:t>Importance </a:t>
            </a:r>
            <a:r>
              <a:rPr spc="140" dirty="0"/>
              <a:t>of</a:t>
            </a:r>
            <a:r>
              <a:rPr spc="-600" dirty="0"/>
              <a:t> </a:t>
            </a:r>
            <a:r>
              <a:rPr spc="-80" dirty="0"/>
              <a:t>Measurement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1077" y="2631439"/>
            <a:ext cx="7176770" cy="344551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287020" marR="5080" indent="-274320">
              <a:lnSpc>
                <a:spcPct val="80000"/>
              </a:lnSpc>
              <a:spcBef>
                <a:spcPts val="620"/>
              </a:spcBef>
              <a:buClr>
                <a:srgbClr val="30B6FC"/>
              </a:buClr>
              <a:buFont typeface="Symbol"/>
              <a:buChar char=""/>
              <a:tabLst>
                <a:tab pos="286385" algn="l"/>
                <a:tab pos="287020" algn="l"/>
              </a:tabLst>
            </a:pPr>
            <a:r>
              <a:rPr sz="2200" spc="-120" dirty="0">
                <a:solidFill>
                  <a:srgbClr val="073D86"/>
                </a:solidFill>
                <a:latin typeface="Arial"/>
                <a:cs typeface="Arial"/>
              </a:rPr>
              <a:t>This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73D86"/>
                </a:solidFill>
                <a:latin typeface="Arial"/>
                <a:cs typeface="Arial"/>
              </a:rPr>
              <a:t>article</a:t>
            </a:r>
            <a:r>
              <a:rPr sz="2200" spc="-16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100" dirty="0">
                <a:solidFill>
                  <a:srgbClr val="073D86"/>
                </a:solidFill>
                <a:latin typeface="Arial"/>
                <a:cs typeface="Arial"/>
              </a:rPr>
              <a:t>is</a:t>
            </a:r>
            <a:r>
              <a:rPr sz="22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5" dirty="0">
                <a:solidFill>
                  <a:srgbClr val="073D86"/>
                </a:solidFill>
                <a:latin typeface="Arial"/>
                <a:cs typeface="Arial"/>
              </a:rPr>
              <a:t>about</a:t>
            </a:r>
            <a:r>
              <a:rPr sz="22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95" dirty="0">
                <a:solidFill>
                  <a:srgbClr val="073D86"/>
                </a:solidFill>
                <a:latin typeface="Arial"/>
                <a:cs typeface="Arial"/>
              </a:rPr>
              <a:t>an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50" dirty="0">
                <a:solidFill>
                  <a:srgbClr val="073D86"/>
                </a:solidFill>
                <a:latin typeface="Arial"/>
                <a:cs typeface="Arial"/>
              </a:rPr>
              <a:t>engineering</a:t>
            </a:r>
            <a:r>
              <a:rPr sz="2200" spc="-16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device.</a:t>
            </a:r>
            <a:r>
              <a:rPr sz="2200" spc="-12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80" dirty="0">
                <a:solidFill>
                  <a:srgbClr val="073D86"/>
                </a:solidFill>
                <a:latin typeface="Arial"/>
                <a:cs typeface="Arial"/>
              </a:rPr>
              <a:t>For</a:t>
            </a:r>
            <a:r>
              <a:rPr sz="2200" spc="-15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22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similarly 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named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concept in </a:t>
            </a:r>
            <a:r>
              <a:rPr sz="2200" spc="-10" dirty="0">
                <a:solidFill>
                  <a:srgbClr val="073D86"/>
                </a:solidFill>
                <a:latin typeface="Arial"/>
                <a:cs typeface="Arial"/>
              </a:rPr>
              <a:t>computer </a:t>
            </a:r>
            <a:r>
              <a:rPr sz="2200" spc="-90" dirty="0">
                <a:solidFill>
                  <a:srgbClr val="073D86"/>
                </a:solidFill>
                <a:latin typeface="Arial"/>
                <a:cs typeface="Arial"/>
              </a:rPr>
              <a:t>science, </a:t>
            </a:r>
            <a:r>
              <a:rPr sz="2200" spc="-125" dirty="0">
                <a:solidFill>
                  <a:srgbClr val="073D86"/>
                </a:solidFill>
                <a:latin typeface="Arial"/>
                <a:cs typeface="Arial"/>
              </a:rPr>
              <a:t>see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Finite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state  </a:t>
            </a:r>
            <a:r>
              <a:rPr sz="2200" spc="-40" dirty="0">
                <a:solidFill>
                  <a:srgbClr val="073D86"/>
                </a:solidFill>
                <a:latin typeface="Arial"/>
                <a:cs typeface="Arial"/>
              </a:rPr>
              <a:t>transducer.</a:t>
            </a:r>
            <a:endParaRPr sz="2200">
              <a:latin typeface="Arial"/>
              <a:cs typeface="Arial"/>
            </a:endParaRPr>
          </a:p>
          <a:p>
            <a:pPr marL="287020" marR="184785" indent="-274320">
              <a:lnSpc>
                <a:spcPct val="80000"/>
              </a:lnSpc>
              <a:spcBef>
                <a:spcPts val="530"/>
              </a:spcBef>
              <a:buClr>
                <a:srgbClr val="30B6FC"/>
              </a:buClr>
              <a:buFont typeface="Symbol"/>
              <a:buChar char=""/>
              <a:tabLst>
                <a:tab pos="286385" algn="l"/>
                <a:tab pos="287020" algn="l"/>
              </a:tabLst>
            </a:pPr>
            <a:r>
              <a:rPr sz="2200" spc="-114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200" spc="-40" dirty="0">
                <a:solidFill>
                  <a:srgbClr val="073D86"/>
                </a:solidFill>
                <a:latin typeface="Arial"/>
                <a:cs typeface="Arial"/>
              </a:rPr>
              <a:t>transducer </a:t>
            </a:r>
            <a:r>
              <a:rPr sz="2200" spc="-100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device </a:t>
            </a:r>
            <a:r>
              <a:rPr sz="2200" spc="40" dirty="0">
                <a:solidFill>
                  <a:srgbClr val="073D86"/>
                </a:solidFill>
                <a:latin typeface="Arial"/>
                <a:cs typeface="Arial"/>
              </a:rPr>
              <a:t>that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converts </a:t>
            </a:r>
            <a:r>
              <a:rPr sz="2200" spc="-55" dirty="0">
                <a:solidFill>
                  <a:srgbClr val="073D86"/>
                </a:solidFill>
                <a:latin typeface="Arial"/>
                <a:cs typeface="Arial"/>
              </a:rPr>
              <a:t>energy </a:t>
            </a:r>
            <a:r>
              <a:rPr sz="2200" spc="30" dirty="0">
                <a:solidFill>
                  <a:srgbClr val="073D86"/>
                </a:solidFill>
                <a:latin typeface="Arial"/>
                <a:cs typeface="Arial"/>
              </a:rPr>
              <a:t>from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one  </a:t>
            </a:r>
            <a:r>
              <a:rPr sz="2200" spc="35" dirty="0">
                <a:solidFill>
                  <a:srgbClr val="073D86"/>
                </a:solidFill>
                <a:latin typeface="Arial"/>
                <a:cs typeface="Arial"/>
              </a:rPr>
              <a:t>form</a:t>
            </a:r>
            <a:r>
              <a:rPr sz="22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73D86"/>
                </a:solidFill>
                <a:latin typeface="Arial"/>
                <a:cs typeface="Arial"/>
              </a:rPr>
              <a:t>another.</a:t>
            </a:r>
            <a:r>
              <a:rPr sz="2200" spc="-16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75" dirty="0">
                <a:solidFill>
                  <a:srgbClr val="073D86"/>
                </a:solidFill>
                <a:latin typeface="Arial"/>
                <a:cs typeface="Arial"/>
              </a:rPr>
              <a:t>Usually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a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35" dirty="0">
                <a:solidFill>
                  <a:srgbClr val="073D86"/>
                </a:solidFill>
                <a:latin typeface="Arial"/>
                <a:cs typeface="Arial"/>
              </a:rPr>
              <a:t>transducer</a:t>
            </a:r>
            <a:r>
              <a:rPr sz="2200" spc="-17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30" dirty="0">
                <a:solidFill>
                  <a:srgbClr val="073D86"/>
                </a:solidFill>
                <a:latin typeface="Arial"/>
                <a:cs typeface="Arial"/>
              </a:rPr>
              <a:t>converts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a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signal</a:t>
            </a:r>
            <a:r>
              <a:rPr sz="2200" spc="-16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in 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one</a:t>
            </a:r>
            <a:r>
              <a:rPr sz="2200" spc="-15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35" dirty="0">
                <a:solidFill>
                  <a:srgbClr val="073D86"/>
                </a:solidFill>
                <a:latin typeface="Arial"/>
                <a:cs typeface="Arial"/>
              </a:rPr>
              <a:t>form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6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55" dirty="0">
                <a:solidFill>
                  <a:srgbClr val="073D86"/>
                </a:solidFill>
                <a:latin typeface="Arial"/>
                <a:cs typeface="Arial"/>
              </a:rPr>
              <a:t>energy</a:t>
            </a:r>
            <a:r>
              <a:rPr sz="22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a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signal</a:t>
            </a:r>
            <a:r>
              <a:rPr sz="2200" spc="-15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in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73D86"/>
                </a:solidFill>
                <a:latin typeface="Arial"/>
                <a:cs typeface="Arial"/>
              </a:rPr>
              <a:t>another.</a:t>
            </a:r>
            <a:endParaRPr sz="2200">
              <a:latin typeface="Arial"/>
              <a:cs typeface="Arial"/>
            </a:endParaRPr>
          </a:p>
          <a:p>
            <a:pPr marL="287020" marR="96520" indent="-274320">
              <a:lnSpc>
                <a:spcPct val="80000"/>
              </a:lnSpc>
              <a:spcBef>
                <a:spcPts val="530"/>
              </a:spcBef>
              <a:buClr>
                <a:srgbClr val="30B6FC"/>
              </a:buClr>
              <a:buFont typeface="Symbol"/>
              <a:buChar char=""/>
              <a:tabLst>
                <a:tab pos="286385" algn="l"/>
                <a:tab pos="287020" algn="l"/>
              </a:tabLst>
            </a:pPr>
            <a:r>
              <a:rPr sz="2200" spc="-95" dirty="0">
                <a:solidFill>
                  <a:srgbClr val="073D86"/>
                </a:solidFill>
                <a:latin typeface="Arial"/>
                <a:cs typeface="Arial"/>
              </a:rPr>
              <a:t>Transducers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are </a:t>
            </a:r>
            <a:r>
              <a:rPr sz="2200" spc="30" dirty="0">
                <a:solidFill>
                  <a:srgbClr val="073D86"/>
                </a:solidFill>
                <a:latin typeface="Arial"/>
                <a:cs typeface="Arial"/>
              </a:rPr>
              <a:t>often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employed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at the </a:t>
            </a:r>
            <a:r>
              <a:rPr sz="2200" spc="-50" dirty="0">
                <a:solidFill>
                  <a:srgbClr val="073D86"/>
                </a:solidFill>
                <a:latin typeface="Arial"/>
                <a:cs typeface="Arial"/>
              </a:rPr>
              <a:t>boundaries </a:t>
            </a:r>
            <a:r>
              <a:rPr sz="2200" spc="65" dirty="0">
                <a:solidFill>
                  <a:srgbClr val="073D86"/>
                </a:solidFill>
                <a:latin typeface="Arial"/>
                <a:cs typeface="Arial"/>
              </a:rPr>
              <a:t>of 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automation, </a:t>
            </a:r>
            <a:r>
              <a:rPr sz="2200" spc="-50" dirty="0">
                <a:solidFill>
                  <a:srgbClr val="073D86"/>
                </a:solidFill>
                <a:latin typeface="Arial"/>
                <a:cs typeface="Arial"/>
              </a:rPr>
              <a:t>measurement,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2200" spc="10" dirty="0">
                <a:solidFill>
                  <a:srgbClr val="073D86"/>
                </a:solidFill>
                <a:latin typeface="Arial"/>
                <a:cs typeface="Arial"/>
              </a:rPr>
              <a:t>control </a:t>
            </a:r>
            <a:r>
              <a:rPr sz="2200" spc="-80" dirty="0">
                <a:solidFill>
                  <a:srgbClr val="073D86"/>
                </a:solidFill>
                <a:latin typeface="Arial"/>
                <a:cs typeface="Arial"/>
              </a:rPr>
              <a:t>systems,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where  </a:t>
            </a:r>
            <a:r>
              <a:rPr sz="2200" spc="-35" dirty="0">
                <a:solidFill>
                  <a:srgbClr val="073D86"/>
                </a:solidFill>
                <a:latin typeface="Arial"/>
                <a:cs typeface="Arial"/>
              </a:rPr>
              <a:t>electrical</a:t>
            </a:r>
            <a:r>
              <a:rPr sz="2200" spc="-18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85" dirty="0">
                <a:solidFill>
                  <a:srgbClr val="073D86"/>
                </a:solidFill>
                <a:latin typeface="Arial"/>
                <a:cs typeface="Arial"/>
              </a:rPr>
              <a:t>signals</a:t>
            </a:r>
            <a:r>
              <a:rPr sz="22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are</a:t>
            </a:r>
            <a:r>
              <a:rPr sz="2200" spc="-16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73D86"/>
                </a:solidFill>
                <a:latin typeface="Arial"/>
                <a:cs typeface="Arial"/>
              </a:rPr>
              <a:t>converted</a:t>
            </a:r>
            <a:r>
              <a:rPr sz="22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and</a:t>
            </a:r>
            <a:r>
              <a:rPr sz="22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30" dirty="0">
                <a:solidFill>
                  <a:srgbClr val="073D86"/>
                </a:solidFill>
                <a:latin typeface="Arial"/>
                <a:cs typeface="Arial"/>
              </a:rPr>
              <a:t>from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other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physical  </a:t>
            </a:r>
            <a:r>
              <a:rPr sz="2200" spc="-20" dirty="0">
                <a:solidFill>
                  <a:srgbClr val="073D86"/>
                </a:solidFill>
                <a:latin typeface="Arial"/>
                <a:cs typeface="Arial"/>
              </a:rPr>
              <a:t>quantities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(energy,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force, </a:t>
            </a:r>
            <a:r>
              <a:rPr sz="2200" dirty="0">
                <a:solidFill>
                  <a:srgbClr val="073D86"/>
                </a:solidFill>
                <a:latin typeface="Arial"/>
                <a:cs typeface="Arial"/>
              </a:rPr>
              <a:t>torque, </a:t>
            </a:r>
            <a:r>
              <a:rPr sz="2200" spc="5" dirty="0">
                <a:solidFill>
                  <a:srgbClr val="073D86"/>
                </a:solidFill>
                <a:latin typeface="Arial"/>
                <a:cs typeface="Arial"/>
              </a:rPr>
              <a:t>light, motion,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position,  </a:t>
            </a:r>
            <a:r>
              <a:rPr sz="2200" spc="-20" dirty="0">
                <a:solidFill>
                  <a:srgbClr val="073D86"/>
                </a:solidFill>
                <a:latin typeface="Arial"/>
                <a:cs typeface="Arial"/>
              </a:rPr>
              <a:t>etc.). </a:t>
            </a:r>
            <a:r>
              <a:rPr sz="2200" spc="-12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200" spc="-75" dirty="0">
                <a:solidFill>
                  <a:srgbClr val="073D86"/>
                </a:solidFill>
                <a:latin typeface="Arial"/>
                <a:cs typeface="Arial"/>
              </a:rPr>
              <a:t>process </a:t>
            </a:r>
            <a:r>
              <a:rPr sz="2200" spc="6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converting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one </a:t>
            </a:r>
            <a:r>
              <a:rPr sz="2200" spc="35" dirty="0">
                <a:solidFill>
                  <a:srgbClr val="073D86"/>
                </a:solidFill>
                <a:latin typeface="Arial"/>
                <a:cs typeface="Arial"/>
              </a:rPr>
              <a:t>form </a:t>
            </a:r>
            <a:r>
              <a:rPr sz="2200" spc="65" dirty="0">
                <a:solidFill>
                  <a:srgbClr val="073D86"/>
                </a:solidFill>
                <a:latin typeface="Arial"/>
                <a:cs typeface="Arial"/>
              </a:rPr>
              <a:t>of </a:t>
            </a:r>
            <a:r>
              <a:rPr sz="2200" spc="-55" dirty="0">
                <a:solidFill>
                  <a:srgbClr val="073D86"/>
                </a:solidFill>
                <a:latin typeface="Arial"/>
                <a:cs typeface="Arial"/>
              </a:rPr>
              <a:t>energy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 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another </a:t>
            </a:r>
            <a:r>
              <a:rPr sz="2200" spc="-100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2200" spc="-5" dirty="0">
                <a:solidFill>
                  <a:srgbClr val="073D86"/>
                </a:solidFill>
                <a:latin typeface="Arial"/>
                <a:cs typeface="Arial"/>
              </a:rPr>
              <a:t>known </a:t>
            </a:r>
            <a:r>
              <a:rPr sz="2200" spc="-165" dirty="0">
                <a:solidFill>
                  <a:srgbClr val="073D86"/>
                </a:solidFill>
                <a:latin typeface="Arial"/>
                <a:cs typeface="Arial"/>
              </a:rPr>
              <a:t>as</a:t>
            </a:r>
            <a:r>
              <a:rPr sz="2200" spc="-4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073D86"/>
                </a:solidFill>
                <a:latin typeface="Arial"/>
                <a:cs typeface="Arial"/>
              </a:rPr>
              <a:t>transduction.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49929" y="580389"/>
            <a:ext cx="264668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615" dirty="0"/>
              <a:t>T</a:t>
            </a:r>
            <a:r>
              <a:rPr spc="-114" dirty="0"/>
              <a:t>ransducer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3212592"/>
            <a:ext cx="5029200" cy="33406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867400" y="2895600"/>
            <a:ext cx="2810255" cy="231343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28800" y="2819400"/>
            <a:ext cx="5852159" cy="3657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47597" y="580389"/>
            <a:ext cx="64433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10" dirty="0"/>
              <a:t>various </a:t>
            </a:r>
            <a:r>
              <a:rPr spc="-70" dirty="0"/>
              <a:t>types </a:t>
            </a:r>
            <a:r>
              <a:rPr spc="140" dirty="0"/>
              <a:t>of</a:t>
            </a:r>
            <a:r>
              <a:rPr spc="-700" dirty="0"/>
              <a:t> </a:t>
            </a:r>
            <a:r>
              <a:rPr spc="-70" dirty="0"/>
              <a:t>transducer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1077" y="2692399"/>
            <a:ext cx="7241540" cy="3378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  <a:spcBef>
                <a:spcPts val="95"/>
              </a:spcBef>
              <a:buClr>
                <a:srgbClr val="30B6FC"/>
              </a:buClr>
              <a:buFont typeface="Symbol"/>
              <a:buChar char=""/>
              <a:tabLst>
                <a:tab pos="286385" algn="l"/>
                <a:tab pos="287020" algn="l"/>
              </a:tabLst>
            </a:pPr>
            <a:r>
              <a:rPr sz="2200" spc="-114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strain </a:t>
            </a:r>
            <a:r>
              <a:rPr sz="2200" spc="-75" dirty="0">
                <a:solidFill>
                  <a:srgbClr val="073D86"/>
                </a:solidFill>
                <a:latin typeface="Arial"/>
                <a:cs typeface="Arial"/>
              </a:rPr>
              <a:t>gauge </a:t>
            </a:r>
            <a:r>
              <a:rPr sz="2200" spc="-100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device </a:t>
            </a:r>
            <a:r>
              <a:rPr sz="2200" spc="-85" dirty="0">
                <a:solidFill>
                  <a:srgbClr val="073D86"/>
                </a:solidFill>
                <a:latin typeface="Arial"/>
                <a:cs typeface="Arial"/>
              </a:rPr>
              <a:t>used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2200" spc="-80" dirty="0">
                <a:solidFill>
                  <a:srgbClr val="073D86"/>
                </a:solidFill>
                <a:latin typeface="Arial"/>
                <a:cs typeface="Arial"/>
              </a:rPr>
              <a:t>measure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strain </a:t>
            </a:r>
            <a:r>
              <a:rPr sz="2200" spc="-20" dirty="0">
                <a:solidFill>
                  <a:srgbClr val="073D86"/>
                </a:solidFill>
                <a:latin typeface="Arial"/>
                <a:cs typeface="Arial"/>
              </a:rPr>
              <a:t>on </a:t>
            </a:r>
            <a:r>
              <a:rPr sz="2200" spc="-95" dirty="0">
                <a:solidFill>
                  <a:srgbClr val="073D86"/>
                </a:solidFill>
                <a:latin typeface="Arial"/>
                <a:cs typeface="Arial"/>
              </a:rPr>
              <a:t>an 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object.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Invented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by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Edward </a:t>
            </a:r>
            <a:r>
              <a:rPr sz="2200" spc="-195" dirty="0">
                <a:solidFill>
                  <a:srgbClr val="073D86"/>
                </a:solidFill>
                <a:latin typeface="Arial"/>
                <a:cs typeface="Arial"/>
              </a:rPr>
              <a:t>E. </a:t>
            </a:r>
            <a:r>
              <a:rPr sz="2200" spc="-95" dirty="0">
                <a:solidFill>
                  <a:srgbClr val="073D86"/>
                </a:solidFill>
                <a:latin typeface="Arial"/>
                <a:cs typeface="Arial"/>
              </a:rPr>
              <a:t>Simmons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and </a:t>
            </a:r>
            <a:r>
              <a:rPr sz="2200" spc="5" dirty="0">
                <a:solidFill>
                  <a:srgbClr val="073D86"/>
                </a:solidFill>
                <a:latin typeface="Arial"/>
                <a:cs typeface="Arial"/>
              </a:rPr>
              <a:t>Arthur</a:t>
            </a:r>
            <a:r>
              <a:rPr sz="2200" spc="-4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225" dirty="0">
                <a:solidFill>
                  <a:srgbClr val="073D86"/>
                </a:solidFill>
                <a:latin typeface="Arial"/>
                <a:cs typeface="Arial"/>
              </a:rPr>
              <a:t>C. </a:t>
            </a:r>
            <a:r>
              <a:rPr sz="2200" spc="-120" dirty="0">
                <a:solidFill>
                  <a:srgbClr val="073D86"/>
                </a:solidFill>
                <a:latin typeface="Arial"/>
                <a:cs typeface="Arial"/>
              </a:rPr>
              <a:t>Ruge 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in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1938,</a:t>
            </a:r>
            <a:r>
              <a:rPr sz="2200" spc="-11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most</a:t>
            </a:r>
            <a:r>
              <a:rPr sz="22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35" dirty="0">
                <a:solidFill>
                  <a:srgbClr val="073D86"/>
                </a:solidFill>
                <a:latin typeface="Arial"/>
                <a:cs typeface="Arial"/>
              </a:rPr>
              <a:t>common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5" dirty="0">
                <a:solidFill>
                  <a:srgbClr val="073D86"/>
                </a:solidFill>
                <a:latin typeface="Arial"/>
                <a:cs typeface="Arial"/>
              </a:rPr>
              <a:t>type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65" dirty="0">
                <a:solidFill>
                  <a:srgbClr val="073D86"/>
                </a:solidFill>
                <a:latin typeface="Arial"/>
                <a:cs typeface="Arial"/>
              </a:rPr>
              <a:t>of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strain</a:t>
            </a:r>
            <a:r>
              <a:rPr sz="2200" spc="-15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75" dirty="0">
                <a:solidFill>
                  <a:srgbClr val="073D86"/>
                </a:solidFill>
                <a:latin typeface="Arial"/>
                <a:cs typeface="Arial"/>
              </a:rPr>
              <a:t>gauge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consists</a:t>
            </a:r>
            <a:r>
              <a:rPr sz="22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65" dirty="0">
                <a:solidFill>
                  <a:srgbClr val="073D86"/>
                </a:solidFill>
                <a:latin typeface="Arial"/>
                <a:cs typeface="Arial"/>
              </a:rPr>
              <a:t>of  </a:t>
            </a:r>
            <a:r>
              <a:rPr sz="2200" spc="-90" dirty="0">
                <a:solidFill>
                  <a:srgbClr val="073D86"/>
                </a:solidFill>
                <a:latin typeface="Arial"/>
                <a:cs typeface="Arial"/>
              </a:rPr>
              <a:t>an</a:t>
            </a:r>
            <a:r>
              <a:rPr sz="22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35" dirty="0">
                <a:solidFill>
                  <a:srgbClr val="073D86"/>
                </a:solidFill>
                <a:latin typeface="Arial"/>
                <a:cs typeface="Arial"/>
              </a:rPr>
              <a:t>insulating</a:t>
            </a:r>
            <a:r>
              <a:rPr sz="2200" spc="-15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5" dirty="0">
                <a:solidFill>
                  <a:srgbClr val="073D86"/>
                </a:solidFill>
                <a:latin typeface="Arial"/>
                <a:cs typeface="Arial"/>
              </a:rPr>
              <a:t>flexible</a:t>
            </a:r>
            <a:r>
              <a:rPr sz="22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55" dirty="0">
                <a:solidFill>
                  <a:srgbClr val="073D86"/>
                </a:solidFill>
                <a:latin typeface="Arial"/>
                <a:cs typeface="Arial"/>
              </a:rPr>
              <a:t>backing</a:t>
            </a:r>
            <a:r>
              <a:rPr sz="22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which</a:t>
            </a:r>
            <a:r>
              <a:rPr sz="22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supports</a:t>
            </a:r>
            <a:r>
              <a:rPr sz="22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metallic</a:t>
            </a:r>
            <a:r>
              <a:rPr sz="2200" spc="-16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35" dirty="0">
                <a:solidFill>
                  <a:srgbClr val="073D86"/>
                </a:solidFill>
                <a:latin typeface="Arial"/>
                <a:cs typeface="Arial"/>
              </a:rPr>
              <a:t>foil  </a:t>
            </a:r>
            <a:r>
              <a:rPr sz="2200" spc="5" dirty="0">
                <a:solidFill>
                  <a:srgbClr val="073D86"/>
                </a:solidFill>
                <a:latin typeface="Arial"/>
                <a:cs typeface="Arial"/>
              </a:rPr>
              <a:t>pattern. </a:t>
            </a:r>
            <a:r>
              <a:rPr sz="2200" spc="-12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200" spc="-75" dirty="0">
                <a:solidFill>
                  <a:srgbClr val="073D86"/>
                </a:solidFill>
                <a:latin typeface="Arial"/>
                <a:cs typeface="Arial"/>
              </a:rPr>
              <a:t>gauge </a:t>
            </a:r>
            <a:r>
              <a:rPr sz="2200" spc="-100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attached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200" spc="-10" dirty="0">
                <a:solidFill>
                  <a:srgbClr val="073D86"/>
                </a:solidFill>
                <a:latin typeface="Arial"/>
                <a:cs typeface="Arial"/>
              </a:rPr>
              <a:t>object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by 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200" spc="-40" dirty="0">
                <a:solidFill>
                  <a:srgbClr val="073D86"/>
                </a:solidFill>
                <a:latin typeface="Arial"/>
                <a:cs typeface="Arial"/>
              </a:rPr>
              <a:t>suitable  </a:t>
            </a:r>
            <a:r>
              <a:rPr sz="2200" spc="-80" dirty="0">
                <a:solidFill>
                  <a:srgbClr val="073D86"/>
                </a:solidFill>
                <a:latin typeface="Arial"/>
                <a:cs typeface="Arial"/>
              </a:rPr>
              <a:t>adhesive, </a:t>
            </a:r>
            <a:r>
              <a:rPr sz="2200" spc="-95" dirty="0">
                <a:solidFill>
                  <a:srgbClr val="073D86"/>
                </a:solidFill>
                <a:latin typeface="Arial"/>
                <a:cs typeface="Arial"/>
              </a:rPr>
              <a:t>such </a:t>
            </a:r>
            <a:r>
              <a:rPr sz="2200" spc="-165" dirty="0">
                <a:solidFill>
                  <a:srgbClr val="073D86"/>
                </a:solidFill>
                <a:latin typeface="Arial"/>
                <a:cs typeface="Arial"/>
              </a:rPr>
              <a:t>as </a:t>
            </a:r>
            <a:r>
              <a:rPr sz="2200" spc="-55" dirty="0">
                <a:solidFill>
                  <a:srgbClr val="073D86"/>
                </a:solidFill>
                <a:latin typeface="Arial"/>
                <a:cs typeface="Arial"/>
              </a:rPr>
              <a:t>cyanoacrylate.[1] 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As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200" spc="-10" dirty="0">
                <a:solidFill>
                  <a:srgbClr val="073D86"/>
                </a:solidFill>
                <a:latin typeface="Arial"/>
                <a:cs typeface="Arial"/>
              </a:rPr>
              <a:t>object </a:t>
            </a:r>
            <a:r>
              <a:rPr sz="2200" spc="-100" dirty="0">
                <a:solidFill>
                  <a:srgbClr val="073D86"/>
                </a:solidFill>
                <a:latin typeface="Arial"/>
                <a:cs typeface="Arial"/>
              </a:rPr>
              <a:t>is  </a:t>
            </a:r>
            <a:r>
              <a:rPr sz="2200" spc="-20" dirty="0">
                <a:solidFill>
                  <a:srgbClr val="073D86"/>
                </a:solidFill>
                <a:latin typeface="Arial"/>
                <a:cs typeface="Arial"/>
              </a:rPr>
              <a:t>deformed,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</a:t>
            </a:r>
            <a:r>
              <a:rPr sz="2200" spc="30" dirty="0">
                <a:solidFill>
                  <a:srgbClr val="073D86"/>
                </a:solidFill>
                <a:latin typeface="Arial"/>
                <a:cs typeface="Arial"/>
              </a:rPr>
              <a:t>foil </a:t>
            </a:r>
            <a:r>
              <a:rPr sz="2200" spc="-100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2200" spc="-20" dirty="0">
                <a:solidFill>
                  <a:srgbClr val="073D86"/>
                </a:solidFill>
                <a:latin typeface="Arial"/>
                <a:cs typeface="Arial"/>
              </a:rPr>
              <a:t>deformed, </a:t>
            </a:r>
            <a:r>
              <a:rPr sz="2200" spc="-85" dirty="0">
                <a:solidFill>
                  <a:srgbClr val="073D86"/>
                </a:solidFill>
                <a:latin typeface="Arial"/>
                <a:cs typeface="Arial"/>
              </a:rPr>
              <a:t>causing </a:t>
            </a:r>
            <a:r>
              <a:rPr sz="2200" spc="-5" dirty="0">
                <a:solidFill>
                  <a:srgbClr val="073D86"/>
                </a:solidFill>
                <a:latin typeface="Arial"/>
                <a:cs typeface="Arial"/>
              </a:rPr>
              <a:t>its </a:t>
            </a:r>
            <a:r>
              <a:rPr sz="2200" spc="-35" dirty="0">
                <a:solidFill>
                  <a:srgbClr val="073D86"/>
                </a:solidFill>
                <a:latin typeface="Arial"/>
                <a:cs typeface="Arial"/>
              </a:rPr>
              <a:t>electrical 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resistance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2200" spc="-75" dirty="0">
                <a:solidFill>
                  <a:srgbClr val="073D86"/>
                </a:solidFill>
                <a:latin typeface="Arial"/>
                <a:cs typeface="Arial"/>
              </a:rPr>
              <a:t>change. </a:t>
            </a:r>
            <a:r>
              <a:rPr sz="2200" spc="-120" dirty="0">
                <a:solidFill>
                  <a:srgbClr val="073D86"/>
                </a:solidFill>
                <a:latin typeface="Arial"/>
                <a:cs typeface="Arial"/>
              </a:rPr>
              <a:t>This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resistance </a:t>
            </a:r>
            <a:r>
              <a:rPr sz="2200" spc="-75" dirty="0">
                <a:solidFill>
                  <a:srgbClr val="073D86"/>
                </a:solidFill>
                <a:latin typeface="Arial"/>
                <a:cs typeface="Arial"/>
              </a:rPr>
              <a:t>change, </a:t>
            </a:r>
            <a:r>
              <a:rPr sz="2200" spc="-70" dirty="0">
                <a:solidFill>
                  <a:srgbClr val="073D86"/>
                </a:solidFill>
                <a:latin typeface="Arial"/>
                <a:cs typeface="Arial"/>
              </a:rPr>
              <a:t>usually  measured </a:t>
            </a:r>
            <a:r>
              <a:rPr sz="2200" spc="-65" dirty="0">
                <a:solidFill>
                  <a:srgbClr val="073D86"/>
                </a:solidFill>
                <a:latin typeface="Arial"/>
                <a:cs typeface="Arial"/>
              </a:rPr>
              <a:t>using 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a </a:t>
            </a:r>
            <a:r>
              <a:rPr sz="2200" spc="-40" dirty="0">
                <a:solidFill>
                  <a:srgbClr val="073D86"/>
                </a:solidFill>
                <a:latin typeface="Arial"/>
                <a:cs typeface="Arial"/>
              </a:rPr>
              <a:t>Wheatstone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bridge, </a:t>
            </a:r>
            <a:r>
              <a:rPr sz="2200" spc="-95" dirty="0">
                <a:solidFill>
                  <a:srgbClr val="073D86"/>
                </a:solidFill>
                <a:latin typeface="Arial"/>
                <a:cs typeface="Arial"/>
              </a:rPr>
              <a:t>is </a:t>
            </a:r>
            <a:r>
              <a:rPr sz="2200" spc="-15" dirty="0">
                <a:solidFill>
                  <a:srgbClr val="073D86"/>
                </a:solidFill>
                <a:latin typeface="Arial"/>
                <a:cs typeface="Arial"/>
              </a:rPr>
              <a:t>related </a:t>
            </a:r>
            <a:r>
              <a:rPr sz="2200" spc="90" dirty="0">
                <a:solidFill>
                  <a:srgbClr val="073D86"/>
                </a:solidFill>
                <a:latin typeface="Arial"/>
                <a:cs typeface="Arial"/>
              </a:rPr>
              <a:t>to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  </a:t>
            </a:r>
            <a:r>
              <a:rPr sz="2200" spc="-25" dirty="0">
                <a:solidFill>
                  <a:srgbClr val="073D86"/>
                </a:solidFill>
                <a:latin typeface="Arial"/>
                <a:cs typeface="Arial"/>
              </a:rPr>
              <a:t>strain</a:t>
            </a:r>
            <a:r>
              <a:rPr sz="2200" spc="-16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45" dirty="0">
                <a:solidFill>
                  <a:srgbClr val="073D86"/>
                </a:solidFill>
                <a:latin typeface="Arial"/>
                <a:cs typeface="Arial"/>
              </a:rPr>
              <a:t>by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2200" spc="-15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073D86"/>
                </a:solidFill>
                <a:latin typeface="Arial"/>
                <a:cs typeface="Arial"/>
              </a:rPr>
              <a:t>quantity</a:t>
            </a:r>
            <a:r>
              <a:rPr sz="2200" spc="-16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5" dirty="0">
                <a:solidFill>
                  <a:srgbClr val="073D86"/>
                </a:solidFill>
                <a:latin typeface="Arial"/>
                <a:cs typeface="Arial"/>
              </a:rPr>
              <a:t>known</a:t>
            </a:r>
            <a:r>
              <a:rPr sz="2200" spc="-13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165" dirty="0">
                <a:solidFill>
                  <a:srgbClr val="073D86"/>
                </a:solidFill>
                <a:latin typeface="Arial"/>
                <a:cs typeface="Arial"/>
              </a:rPr>
              <a:t>as</a:t>
            </a:r>
            <a:r>
              <a:rPr sz="2200" spc="-140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15" dirty="0">
                <a:solidFill>
                  <a:srgbClr val="073D86"/>
                </a:solidFill>
                <a:latin typeface="Arial"/>
                <a:cs typeface="Arial"/>
              </a:rPr>
              <a:t>the</a:t>
            </a:r>
            <a:r>
              <a:rPr sz="2200" spc="-14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-75" dirty="0">
                <a:solidFill>
                  <a:srgbClr val="073D86"/>
                </a:solidFill>
                <a:latin typeface="Arial"/>
                <a:cs typeface="Arial"/>
              </a:rPr>
              <a:t>gauge</a:t>
            </a:r>
            <a:r>
              <a:rPr sz="2200" spc="-135" dirty="0">
                <a:solidFill>
                  <a:srgbClr val="073D86"/>
                </a:solidFill>
                <a:latin typeface="Arial"/>
                <a:cs typeface="Arial"/>
              </a:rPr>
              <a:t> </a:t>
            </a:r>
            <a:r>
              <a:rPr sz="2200" spc="5" dirty="0">
                <a:solidFill>
                  <a:srgbClr val="073D86"/>
                </a:solidFill>
                <a:latin typeface="Arial"/>
                <a:cs typeface="Arial"/>
              </a:rPr>
              <a:t>factor.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85494" y="580389"/>
            <a:ext cx="69742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95" dirty="0"/>
              <a:t>measurement </a:t>
            </a:r>
            <a:r>
              <a:rPr spc="140" dirty="0"/>
              <a:t>of </a:t>
            </a:r>
            <a:r>
              <a:rPr spc="-45" dirty="0"/>
              <a:t>strain</a:t>
            </a:r>
            <a:r>
              <a:rPr spc="-940" dirty="0"/>
              <a:t> </a:t>
            </a:r>
            <a:r>
              <a:rPr spc="-145" dirty="0"/>
              <a:t>gauge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19200" y="4114800"/>
            <a:ext cx="2543555" cy="18958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00577" y="580389"/>
            <a:ext cx="294386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5" dirty="0"/>
              <a:t>strain</a:t>
            </a:r>
            <a:r>
              <a:rPr spc="-355" dirty="0"/>
              <a:t> </a:t>
            </a:r>
            <a:r>
              <a:rPr spc="-145" dirty="0"/>
              <a:t>gauge</a:t>
            </a:r>
          </a:p>
        </p:txBody>
      </p:sp>
      <p:sp>
        <p:nvSpPr>
          <p:cNvPr id="4" name="object 4"/>
          <p:cNvSpPr/>
          <p:nvPr/>
        </p:nvSpPr>
        <p:spPr>
          <a:xfrm>
            <a:off x="4648200" y="2590800"/>
            <a:ext cx="4038600" cy="4038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</TotalTime>
  <Words>2263</Words>
  <Application>Microsoft Office PowerPoint</Application>
  <PresentationFormat>On-screen Show (4:3)</PresentationFormat>
  <Paragraphs>66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Clarity</vt:lpstr>
      <vt:lpstr>INSTUMENTATION</vt:lpstr>
      <vt:lpstr>TOPICS</vt:lpstr>
      <vt:lpstr>Measurement</vt:lpstr>
      <vt:lpstr>Importance of Measurement</vt:lpstr>
      <vt:lpstr>Transducer</vt:lpstr>
      <vt:lpstr>PowerPoint Presentation</vt:lpstr>
      <vt:lpstr>various types of transducer</vt:lpstr>
      <vt:lpstr>measurement of strain gauge</vt:lpstr>
      <vt:lpstr>strain gauge</vt:lpstr>
      <vt:lpstr>force measurement</vt:lpstr>
      <vt:lpstr>PowerPoint Presentation</vt:lpstr>
      <vt:lpstr>torque measurement</vt:lpstr>
      <vt:lpstr>Devices</vt:lpstr>
      <vt:lpstr>pressure measurement</vt:lpstr>
      <vt:lpstr>Pressure measuring device</vt:lpstr>
      <vt:lpstr>pressure cell</vt:lpstr>
      <vt:lpstr>PowerPoint Presentation</vt:lpstr>
      <vt:lpstr>flow measurement</vt:lpstr>
      <vt:lpstr>PowerPoint Presentation</vt:lpstr>
      <vt:lpstr>Ultrasonic flow meter</vt:lpstr>
      <vt:lpstr>PowerPoint Presentation</vt:lpstr>
      <vt:lpstr>Measurement of temperature</vt:lpstr>
      <vt:lpstr>Thermocouple</vt:lpstr>
      <vt:lpstr>PowerPoint Presentation</vt:lpstr>
      <vt:lpstr>pH meter</vt:lpstr>
      <vt:lpstr>PowerPoint Presentation</vt:lpstr>
      <vt:lpstr>pH</vt:lpstr>
      <vt:lpstr>Vibration</vt:lpstr>
      <vt:lpstr>Vibration level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INSTRUMENTATION</dc:title>
  <dc:creator>Electrical</dc:creator>
  <cp:lastModifiedBy>dell</cp:lastModifiedBy>
  <cp:revision>1</cp:revision>
  <dcterms:created xsi:type="dcterms:W3CDTF">2019-08-22T06:13:18Z</dcterms:created>
  <dcterms:modified xsi:type="dcterms:W3CDTF">2019-08-22T06:22:01Z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2018-04-04T00:00:00Z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2019-08-22T00:00:00Z</vt:filetime>
  </property>
</Properties>
</file>