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7"/>
  </p:notesMasterIdLst>
  <p:sldIdLst>
    <p:sldId id="307" r:id="rId2"/>
    <p:sldId id="256" r:id="rId3"/>
    <p:sldId id="265" r:id="rId4"/>
    <p:sldId id="264" r:id="rId5"/>
    <p:sldId id="258" r:id="rId6"/>
    <p:sldId id="266"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15" autoAdjust="0"/>
    <p:restoredTop sz="94660"/>
  </p:normalViewPr>
  <p:slideViewPr>
    <p:cSldViewPr snapToGrid="0">
      <p:cViewPr varScale="1">
        <p:scale>
          <a:sx n="73" d="100"/>
          <a:sy n="73" d="100"/>
        </p:scale>
        <p:origin x="-498" y="-12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CC76C8-2B72-49BC-9B03-583C060FB027}" type="doc">
      <dgm:prSet loTypeId="urn:microsoft.com/office/officeart/2005/8/layout/vList2" loCatId="list" qsTypeId="urn:microsoft.com/office/officeart/2005/8/quickstyle/simple1" qsCatId="simple" csTypeId="urn:microsoft.com/office/officeart/2005/8/colors/colorful1#1" csCatId="colorful"/>
      <dgm:spPr/>
      <dgm:t>
        <a:bodyPr/>
        <a:lstStyle/>
        <a:p>
          <a:endParaRPr lang="en-US"/>
        </a:p>
      </dgm:t>
    </dgm:pt>
    <dgm:pt modelId="{6C9E0512-7DBE-4391-8975-424DE8108483}">
      <dgm:prSet/>
      <dgm:spPr/>
      <dgm:t>
        <a:bodyPr/>
        <a:lstStyle/>
        <a:p>
          <a:r>
            <a:rPr lang="en-IN" dirty="0"/>
            <a:t>The 7 Basic Tools of Quality are:</a:t>
          </a:r>
          <a:endParaRPr lang="en-US" dirty="0"/>
        </a:p>
      </dgm:t>
    </dgm:pt>
    <dgm:pt modelId="{6E436C3A-4F14-419A-966A-D6DC93EF6B33}" type="parTrans" cxnId="{2A323350-FC41-4D8A-B35A-B9F1FD764D53}">
      <dgm:prSet/>
      <dgm:spPr/>
      <dgm:t>
        <a:bodyPr/>
        <a:lstStyle/>
        <a:p>
          <a:endParaRPr lang="en-US"/>
        </a:p>
      </dgm:t>
    </dgm:pt>
    <dgm:pt modelId="{36C82E6E-C74F-4A45-96C2-C491E53C66BB}" type="sibTrans" cxnId="{2A323350-FC41-4D8A-B35A-B9F1FD764D53}">
      <dgm:prSet/>
      <dgm:spPr/>
      <dgm:t>
        <a:bodyPr/>
        <a:lstStyle/>
        <a:p>
          <a:endParaRPr lang="en-US"/>
        </a:p>
      </dgm:t>
    </dgm:pt>
    <dgm:pt modelId="{10481296-E8B1-4615-A205-2E64842E04F1}">
      <dgm:prSet/>
      <dgm:spPr/>
      <dgm:t>
        <a:bodyPr/>
        <a:lstStyle/>
        <a:p>
          <a:r>
            <a:rPr lang="en-IN" dirty="0"/>
            <a:t>Cause and Effect Diagram (Ishikawa Diagram / Fishbone Diagram)</a:t>
          </a:r>
          <a:endParaRPr lang="en-US" dirty="0"/>
        </a:p>
      </dgm:t>
    </dgm:pt>
    <dgm:pt modelId="{1F4A8E3A-4986-4DCC-ADDE-493F4062DA38}" type="parTrans" cxnId="{B1832703-EC87-46FD-8CA6-71EF7E5DD90D}">
      <dgm:prSet/>
      <dgm:spPr/>
      <dgm:t>
        <a:bodyPr/>
        <a:lstStyle/>
        <a:p>
          <a:endParaRPr lang="en-US"/>
        </a:p>
      </dgm:t>
    </dgm:pt>
    <dgm:pt modelId="{AC0E13B3-2D02-4256-85F9-0D06691476A6}" type="sibTrans" cxnId="{B1832703-EC87-46FD-8CA6-71EF7E5DD90D}">
      <dgm:prSet/>
      <dgm:spPr/>
      <dgm:t>
        <a:bodyPr/>
        <a:lstStyle/>
        <a:p>
          <a:endParaRPr lang="en-US"/>
        </a:p>
      </dgm:t>
    </dgm:pt>
    <dgm:pt modelId="{9C4BC82B-B708-44CF-8051-97C6C59F33CF}">
      <dgm:prSet/>
      <dgm:spPr/>
      <dgm:t>
        <a:bodyPr/>
        <a:lstStyle/>
        <a:p>
          <a:r>
            <a:rPr lang="en-IN" dirty="0"/>
            <a:t>Control Chart</a:t>
          </a:r>
          <a:endParaRPr lang="en-US" dirty="0"/>
        </a:p>
      </dgm:t>
    </dgm:pt>
    <dgm:pt modelId="{4DD356BB-6BB5-4551-BACC-A8040E7EEA5C}" type="parTrans" cxnId="{D17BD4A6-85AB-4162-A424-130B2A405CCA}">
      <dgm:prSet/>
      <dgm:spPr/>
      <dgm:t>
        <a:bodyPr/>
        <a:lstStyle/>
        <a:p>
          <a:endParaRPr lang="en-US"/>
        </a:p>
      </dgm:t>
    </dgm:pt>
    <dgm:pt modelId="{C9FCCF12-6CA1-45D5-B7C9-8E2038AA839D}" type="sibTrans" cxnId="{D17BD4A6-85AB-4162-A424-130B2A405CCA}">
      <dgm:prSet/>
      <dgm:spPr/>
      <dgm:t>
        <a:bodyPr/>
        <a:lstStyle/>
        <a:p>
          <a:endParaRPr lang="en-US"/>
        </a:p>
      </dgm:t>
    </dgm:pt>
    <dgm:pt modelId="{6CA6FCF6-9F3B-4DC4-B160-305B06EB85CF}">
      <dgm:prSet/>
      <dgm:spPr/>
      <dgm:t>
        <a:bodyPr/>
        <a:lstStyle/>
        <a:p>
          <a:r>
            <a:rPr lang="en-IN" dirty="0"/>
            <a:t>Pareto Chart</a:t>
          </a:r>
          <a:endParaRPr lang="en-US" dirty="0"/>
        </a:p>
      </dgm:t>
    </dgm:pt>
    <dgm:pt modelId="{1470AB0C-9702-4C15-92C7-66B7B424497F}" type="parTrans" cxnId="{3E0DF64E-EA59-4067-9066-211981EEE683}">
      <dgm:prSet/>
      <dgm:spPr/>
      <dgm:t>
        <a:bodyPr/>
        <a:lstStyle/>
        <a:p>
          <a:endParaRPr lang="en-US"/>
        </a:p>
      </dgm:t>
    </dgm:pt>
    <dgm:pt modelId="{A4AF9659-5BFA-4743-BBC0-F3591C8025D1}" type="sibTrans" cxnId="{3E0DF64E-EA59-4067-9066-211981EEE683}">
      <dgm:prSet/>
      <dgm:spPr/>
      <dgm:t>
        <a:bodyPr/>
        <a:lstStyle/>
        <a:p>
          <a:endParaRPr lang="en-US"/>
        </a:p>
      </dgm:t>
    </dgm:pt>
    <dgm:pt modelId="{3474040A-0BD9-417B-B017-F8A30ACB8B4C}">
      <dgm:prSet/>
      <dgm:spPr/>
      <dgm:t>
        <a:bodyPr/>
        <a:lstStyle/>
        <a:p>
          <a:r>
            <a:rPr lang="en-IN" dirty="0"/>
            <a:t>Scatter Diagram</a:t>
          </a:r>
          <a:endParaRPr lang="en-US" dirty="0"/>
        </a:p>
      </dgm:t>
    </dgm:pt>
    <dgm:pt modelId="{4B45476D-46A7-4762-AEB2-8B57FA0B3FD2}" type="parTrans" cxnId="{58FC3572-1E5C-4791-8AC2-98C281F792BE}">
      <dgm:prSet/>
      <dgm:spPr/>
      <dgm:t>
        <a:bodyPr/>
        <a:lstStyle/>
        <a:p>
          <a:endParaRPr lang="en-US"/>
        </a:p>
      </dgm:t>
    </dgm:pt>
    <dgm:pt modelId="{0B461AE9-EAFA-41B8-8D41-117D12E71E2F}" type="sibTrans" cxnId="{58FC3572-1E5C-4791-8AC2-98C281F792BE}">
      <dgm:prSet/>
      <dgm:spPr/>
      <dgm:t>
        <a:bodyPr/>
        <a:lstStyle/>
        <a:p>
          <a:endParaRPr lang="en-US"/>
        </a:p>
      </dgm:t>
    </dgm:pt>
    <dgm:pt modelId="{5FCD9C11-DF99-4651-AB5A-B6C22F79547C}">
      <dgm:prSet/>
      <dgm:spPr/>
      <dgm:t>
        <a:bodyPr/>
        <a:lstStyle/>
        <a:p>
          <a:r>
            <a:rPr lang="en-IN" dirty="0"/>
            <a:t>Histogram</a:t>
          </a:r>
          <a:endParaRPr lang="en-US" dirty="0"/>
        </a:p>
      </dgm:t>
    </dgm:pt>
    <dgm:pt modelId="{E5C01306-4E9C-456F-B5ED-FED1EAB05A5B}" type="parTrans" cxnId="{3EF38D9C-DA19-4D5B-A5FB-9E2627FD3BFC}">
      <dgm:prSet/>
      <dgm:spPr/>
      <dgm:t>
        <a:bodyPr/>
        <a:lstStyle/>
        <a:p>
          <a:endParaRPr lang="en-US"/>
        </a:p>
      </dgm:t>
    </dgm:pt>
    <dgm:pt modelId="{377A1180-7B15-4DAB-9EA2-3D122075D86F}" type="sibTrans" cxnId="{3EF38D9C-DA19-4D5B-A5FB-9E2627FD3BFC}">
      <dgm:prSet/>
      <dgm:spPr/>
      <dgm:t>
        <a:bodyPr/>
        <a:lstStyle/>
        <a:p>
          <a:endParaRPr lang="en-US"/>
        </a:p>
      </dgm:t>
    </dgm:pt>
    <dgm:pt modelId="{1084B161-D5A8-4AE5-8CDA-9C6C339D5DA5}">
      <dgm:prSet/>
      <dgm:spPr/>
      <dgm:t>
        <a:bodyPr/>
        <a:lstStyle/>
        <a:p>
          <a:r>
            <a:rPr lang="en-IN" dirty="0"/>
            <a:t>Check Sheet</a:t>
          </a:r>
          <a:endParaRPr lang="en-US" dirty="0"/>
        </a:p>
      </dgm:t>
    </dgm:pt>
    <dgm:pt modelId="{41843850-4C9B-465C-9067-9918C1148B5D}" type="parTrans" cxnId="{436F91D1-7A23-4F30-BFB6-800787BA8BA5}">
      <dgm:prSet/>
      <dgm:spPr/>
      <dgm:t>
        <a:bodyPr/>
        <a:lstStyle/>
        <a:p>
          <a:endParaRPr lang="en-US"/>
        </a:p>
      </dgm:t>
    </dgm:pt>
    <dgm:pt modelId="{173F9689-958C-4A74-A883-22F6CDC09266}" type="sibTrans" cxnId="{436F91D1-7A23-4F30-BFB6-800787BA8BA5}">
      <dgm:prSet/>
      <dgm:spPr/>
      <dgm:t>
        <a:bodyPr/>
        <a:lstStyle/>
        <a:p>
          <a:endParaRPr lang="en-US"/>
        </a:p>
      </dgm:t>
    </dgm:pt>
    <dgm:pt modelId="{B0E5EA7F-3E68-4C88-9925-229F6163B77B}">
      <dgm:prSet/>
      <dgm:spPr/>
      <dgm:t>
        <a:bodyPr/>
        <a:lstStyle/>
        <a:p>
          <a:r>
            <a:rPr lang="en-IN" dirty="0"/>
            <a:t>Flow Chart</a:t>
          </a:r>
          <a:endParaRPr lang="en-US" dirty="0"/>
        </a:p>
      </dgm:t>
    </dgm:pt>
    <dgm:pt modelId="{BA1E7F83-CB88-4CB5-9EEC-6ECE2AFC0147}" type="parTrans" cxnId="{E80281D0-A080-4E4A-9979-1FFF79A1FD2A}">
      <dgm:prSet/>
      <dgm:spPr/>
      <dgm:t>
        <a:bodyPr/>
        <a:lstStyle/>
        <a:p>
          <a:endParaRPr lang="en-US"/>
        </a:p>
      </dgm:t>
    </dgm:pt>
    <dgm:pt modelId="{59EA01E7-FC44-405C-A75C-01696423069E}" type="sibTrans" cxnId="{E80281D0-A080-4E4A-9979-1FFF79A1FD2A}">
      <dgm:prSet/>
      <dgm:spPr/>
      <dgm:t>
        <a:bodyPr/>
        <a:lstStyle/>
        <a:p>
          <a:endParaRPr lang="en-US"/>
        </a:p>
      </dgm:t>
    </dgm:pt>
    <dgm:pt modelId="{7AEBB526-E052-498F-9D13-0EAFC1CF4F71}" type="pres">
      <dgm:prSet presAssocID="{73CC76C8-2B72-49BC-9B03-583C060FB027}" presName="linear" presStyleCnt="0">
        <dgm:presLayoutVars>
          <dgm:animLvl val="lvl"/>
          <dgm:resizeHandles val="exact"/>
        </dgm:presLayoutVars>
      </dgm:prSet>
      <dgm:spPr/>
      <dgm:t>
        <a:bodyPr/>
        <a:lstStyle/>
        <a:p>
          <a:endParaRPr lang="en-US"/>
        </a:p>
      </dgm:t>
    </dgm:pt>
    <dgm:pt modelId="{5B7F9566-1445-4BC6-8986-08E5D19F6206}" type="pres">
      <dgm:prSet presAssocID="{6C9E0512-7DBE-4391-8975-424DE8108483}" presName="parentText" presStyleLbl="node1" presStyleIdx="0" presStyleCnt="8">
        <dgm:presLayoutVars>
          <dgm:chMax val="0"/>
          <dgm:bulletEnabled val="1"/>
        </dgm:presLayoutVars>
      </dgm:prSet>
      <dgm:spPr/>
      <dgm:t>
        <a:bodyPr/>
        <a:lstStyle/>
        <a:p>
          <a:endParaRPr lang="en-US"/>
        </a:p>
      </dgm:t>
    </dgm:pt>
    <dgm:pt modelId="{3BC5BA01-D8C2-4A16-87D6-A4686A408FE4}" type="pres">
      <dgm:prSet presAssocID="{36C82E6E-C74F-4A45-96C2-C491E53C66BB}" presName="spacer" presStyleCnt="0"/>
      <dgm:spPr/>
    </dgm:pt>
    <dgm:pt modelId="{B159C2FC-F480-4ED6-B8EC-7D1B515167F8}" type="pres">
      <dgm:prSet presAssocID="{10481296-E8B1-4615-A205-2E64842E04F1}" presName="parentText" presStyleLbl="node1" presStyleIdx="1" presStyleCnt="8">
        <dgm:presLayoutVars>
          <dgm:chMax val="0"/>
          <dgm:bulletEnabled val="1"/>
        </dgm:presLayoutVars>
      </dgm:prSet>
      <dgm:spPr/>
      <dgm:t>
        <a:bodyPr/>
        <a:lstStyle/>
        <a:p>
          <a:endParaRPr lang="en-US"/>
        </a:p>
      </dgm:t>
    </dgm:pt>
    <dgm:pt modelId="{A1E48FAC-58C0-427F-A093-CE7A0C5FDD04}" type="pres">
      <dgm:prSet presAssocID="{AC0E13B3-2D02-4256-85F9-0D06691476A6}" presName="spacer" presStyleCnt="0"/>
      <dgm:spPr/>
    </dgm:pt>
    <dgm:pt modelId="{5CC01D32-1CAC-45B0-8816-3C1F64987265}" type="pres">
      <dgm:prSet presAssocID="{9C4BC82B-B708-44CF-8051-97C6C59F33CF}" presName="parentText" presStyleLbl="node1" presStyleIdx="2" presStyleCnt="8">
        <dgm:presLayoutVars>
          <dgm:chMax val="0"/>
          <dgm:bulletEnabled val="1"/>
        </dgm:presLayoutVars>
      </dgm:prSet>
      <dgm:spPr/>
      <dgm:t>
        <a:bodyPr/>
        <a:lstStyle/>
        <a:p>
          <a:endParaRPr lang="en-US"/>
        </a:p>
      </dgm:t>
    </dgm:pt>
    <dgm:pt modelId="{0C23596B-E82E-4839-BCE0-604E593BA7A0}" type="pres">
      <dgm:prSet presAssocID="{C9FCCF12-6CA1-45D5-B7C9-8E2038AA839D}" presName="spacer" presStyleCnt="0"/>
      <dgm:spPr/>
    </dgm:pt>
    <dgm:pt modelId="{0D59F38E-2C7C-4A40-ADC7-6D4070987B6C}" type="pres">
      <dgm:prSet presAssocID="{6CA6FCF6-9F3B-4DC4-B160-305B06EB85CF}" presName="parentText" presStyleLbl="node1" presStyleIdx="3" presStyleCnt="8">
        <dgm:presLayoutVars>
          <dgm:chMax val="0"/>
          <dgm:bulletEnabled val="1"/>
        </dgm:presLayoutVars>
      </dgm:prSet>
      <dgm:spPr/>
      <dgm:t>
        <a:bodyPr/>
        <a:lstStyle/>
        <a:p>
          <a:endParaRPr lang="en-US"/>
        </a:p>
      </dgm:t>
    </dgm:pt>
    <dgm:pt modelId="{FF2D1888-9A5A-4010-829C-031B18D46044}" type="pres">
      <dgm:prSet presAssocID="{A4AF9659-5BFA-4743-BBC0-F3591C8025D1}" presName="spacer" presStyleCnt="0"/>
      <dgm:spPr/>
    </dgm:pt>
    <dgm:pt modelId="{5DA4FDE8-0ECA-4189-91BB-0C013206F3DE}" type="pres">
      <dgm:prSet presAssocID="{3474040A-0BD9-417B-B017-F8A30ACB8B4C}" presName="parentText" presStyleLbl="node1" presStyleIdx="4" presStyleCnt="8">
        <dgm:presLayoutVars>
          <dgm:chMax val="0"/>
          <dgm:bulletEnabled val="1"/>
        </dgm:presLayoutVars>
      </dgm:prSet>
      <dgm:spPr/>
      <dgm:t>
        <a:bodyPr/>
        <a:lstStyle/>
        <a:p>
          <a:endParaRPr lang="en-US"/>
        </a:p>
      </dgm:t>
    </dgm:pt>
    <dgm:pt modelId="{F846B3D9-A8B8-47F1-8367-86C1C6FDB81D}" type="pres">
      <dgm:prSet presAssocID="{0B461AE9-EAFA-41B8-8D41-117D12E71E2F}" presName="spacer" presStyleCnt="0"/>
      <dgm:spPr/>
    </dgm:pt>
    <dgm:pt modelId="{CD20E418-5E90-4F75-82C3-CBF1CBB3D3AF}" type="pres">
      <dgm:prSet presAssocID="{5FCD9C11-DF99-4651-AB5A-B6C22F79547C}" presName="parentText" presStyleLbl="node1" presStyleIdx="5" presStyleCnt="8">
        <dgm:presLayoutVars>
          <dgm:chMax val="0"/>
          <dgm:bulletEnabled val="1"/>
        </dgm:presLayoutVars>
      </dgm:prSet>
      <dgm:spPr/>
      <dgm:t>
        <a:bodyPr/>
        <a:lstStyle/>
        <a:p>
          <a:endParaRPr lang="en-US"/>
        </a:p>
      </dgm:t>
    </dgm:pt>
    <dgm:pt modelId="{6C538D9F-9D48-4BE1-8F4F-41E4AB54F2FA}" type="pres">
      <dgm:prSet presAssocID="{377A1180-7B15-4DAB-9EA2-3D122075D86F}" presName="spacer" presStyleCnt="0"/>
      <dgm:spPr/>
    </dgm:pt>
    <dgm:pt modelId="{54925240-D1A8-4456-B132-21102FE4C973}" type="pres">
      <dgm:prSet presAssocID="{1084B161-D5A8-4AE5-8CDA-9C6C339D5DA5}" presName="parentText" presStyleLbl="node1" presStyleIdx="6" presStyleCnt="8">
        <dgm:presLayoutVars>
          <dgm:chMax val="0"/>
          <dgm:bulletEnabled val="1"/>
        </dgm:presLayoutVars>
      </dgm:prSet>
      <dgm:spPr/>
      <dgm:t>
        <a:bodyPr/>
        <a:lstStyle/>
        <a:p>
          <a:endParaRPr lang="en-US"/>
        </a:p>
      </dgm:t>
    </dgm:pt>
    <dgm:pt modelId="{70F58E0B-0C39-4F38-A581-00EDB7943634}" type="pres">
      <dgm:prSet presAssocID="{173F9689-958C-4A74-A883-22F6CDC09266}" presName="spacer" presStyleCnt="0"/>
      <dgm:spPr/>
    </dgm:pt>
    <dgm:pt modelId="{1611D889-78E4-45CB-8DFA-8B9E1C7B304E}" type="pres">
      <dgm:prSet presAssocID="{B0E5EA7F-3E68-4C88-9925-229F6163B77B}" presName="parentText" presStyleLbl="node1" presStyleIdx="7" presStyleCnt="8">
        <dgm:presLayoutVars>
          <dgm:chMax val="0"/>
          <dgm:bulletEnabled val="1"/>
        </dgm:presLayoutVars>
      </dgm:prSet>
      <dgm:spPr/>
      <dgm:t>
        <a:bodyPr/>
        <a:lstStyle/>
        <a:p>
          <a:endParaRPr lang="en-US"/>
        </a:p>
      </dgm:t>
    </dgm:pt>
  </dgm:ptLst>
  <dgm:cxnLst>
    <dgm:cxn modelId="{3EF38D9C-DA19-4D5B-A5FB-9E2627FD3BFC}" srcId="{73CC76C8-2B72-49BC-9B03-583C060FB027}" destId="{5FCD9C11-DF99-4651-AB5A-B6C22F79547C}" srcOrd="5" destOrd="0" parTransId="{E5C01306-4E9C-456F-B5ED-FED1EAB05A5B}" sibTransId="{377A1180-7B15-4DAB-9EA2-3D122075D86F}"/>
    <dgm:cxn modelId="{D0C455FC-9C49-4B9E-BAA5-ACD4F1FD22B1}" type="presOf" srcId="{5FCD9C11-DF99-4651-AB5A-B6C22F79547C}" destId="{CD20E418-5E90-4F75-82C3-CBF1CBB3D3AF}" srcOrd="0" destOrd="0" presId="urn:microsoft.com/office/officeart/2005/8/layout/vList2"/>
    <dgm:cxn modelId="{3315257B-CCE3-407F-89B2-779E3C9CC9AE}" type="presOf" srcId="{73CC76C8-2B72-49BC-9B03-583C060FB027}" destId="{7AEBB526-E052-498F-9D13-0EAFC1CF4F71}" srcOrd="0" destOrd="0" presId="urn:microsoft.com/office/officeart/2005/8/layout/vList2"/>
    <dgm:cxn modelId="{7BB18B16-21AF-45BB-B433-09C39E4F2A3D}" type="presOf" srcId="{6CA6FCF6-9F3B-4DC4-B160-305B06EB85CF}" destId="{0D59F38E-2C7C-4A40-ADC7-6D4070987B6C}" srcOrd="0" destOrd="0" presId="urn:microsoft.com/office/officeart/2005/8/layout/vList2"/>
    <dgm:cxn modelId="{B1832703-EC87-46FD-8CA6-71EF7E5DD90D}" srcId="{73CC76C8-2B72-49BC-9B03-583C060FB027}" destId="{10481296-E8B1-4615-A205-2E64842E04F1}" srcOrd="1" destOrd="0" parTransId="{1F4A8E3A-4986-4DCC-ADDE-493F4062DA38}" sibTransId="{AC0E13B3-2D02-4256-85F9-0D06691476A6}"/>
    <dgm:cxn modelId="{D17BD4A6-85AB-4162-A424-130B2A405CCA}" srcId="{73CC76C8-2B72-49BC-9B03-583C060FB027}" destId="{9C4BC82B-B708-44CF-8051-97C6C59F33CF}" srcOrd="2" destOrd="0" parTransId="{4DD356BB-6BB5-4551-BACC-A8040E7EEA5C}" sibTransId="{C9FCCF12-6CA1-45D5-B7C9-8E2038AA839D}"/>
    <dgm:cxn modelId="{436F91D1-7A23-4F30-BFB6-800787BA8BA5}" srcId="{73CC76C8-2B72-49BC-9B03-583C060FB027}" destId="{1084B161-D5A8-4AE5-8CDA-9C6C339D5DA5}" srcOrd="6" destOrd="0" parTransId="{41843850-4C9B-465C-9067-9918C1148B5D}" sibTransId="{173F9689-958C-4A74-A883-22F6CDC09266}"/>
    <dgm:cxn modelId="{EE0BE5C5-67B1-488F-8ED9-D65D388E3AE8}" type="presOf" srcId="{1084B161-D5A8-4AE5-8CDA-9C6C339D5DA5}" destId="{54925240-D1A8-4456-B132-21102FE4C973}" srcOrd="0" destOrd="0" presId="urn:microsoft.com/office/officeart/2005/8/layout/vList2"/>
    <dgm:cxn modelId="{699BA17E-0400-4A94-A575-48BE434F06A0}" type="presOf" srcId="{3474040A-0BD9-417B-B017-F8A30ACB8B4C}" destId="{5DA4FDE8-0ECA-4189-91BB-0C013206F3DE}" srcOrd="0" destOrd="0" presId="urn:microsoft.com/office/officeart/2005/8/layout/vList2"/>
    <dgm:cxn modelId="{1722F9C2-1762-44C9-91F2-A138420F8530}" type="presOf" srcId="{6C9E0512-7DBE-4391-8975-424DE8108483}" destId="{5B7F9566-1445-4BC6-8986-08E5D19F6206}" srcOrd="0" destOrd="0" presId="urn:microsoft.com/office/officeart/2005/8/layout/vList2"/>
    <dgm:cxn modelId="{4ED646FB-0269-48C0-AD7D-58832AF562EC}" type="presOf" srcId="{9C4BC82B-B708-44CF-8051-97C6C59F33CF}" destId="{5CC01D32-1CAC-45B0-8816-3C1F64987265}" srcOrd="0" destOrd="0" presId="urn:microsoft.com/office/officeart/2005/8/layout/vList2"/>
    <dgm:cxn modelId="{58FC3572-1E5C-4791-8AC2-98C281F792BE}" srcId="{73CC76C8-2B72-49BC-9B03-583C060FB027}" destId="{3474040A-0BD9-417B-B017-F8A30ACB8B4C}" srcOrd="4" destOrd="0" parTransId="{4B45476D-46A7-4762-AEB2-8B57FA0B3FD2}" sibTransId="{0B461AE9-EAFA-41B8-8D41-117D12E71E2F}"/>
    <dgm:cxn modelId="{2A323350-FC41-4D8A-B35A-B9F1FD764D53}" srcId="{73CC76C8-2B72-49BC-9B03-583C060FB027}" destId="{6C9E0512-7DBE-4391-8975-424DE8108483}" srcOrd="0" destOrd="0" parTransId="{6E436C3A-4F14-419A-966A-D6DC93EF6B33}" sibTransId="{36C82E6E-C74F-4A45-96C2-C491E53C66BB}"/>
    <dgm:cxn modelId="{3E0DF64E-EA59-4067-9066-211981EEE683}" srcId="{73CC76C8-2B72-49BC-9B03-583C060FB027}" destId="{6CA6FCF6-9F3B-4DC4-B160-305B06EB85CF}" srcOrd="3" destOrd="0" parTransId="{1470AB0C-9702-4C15-92C7-66B7B424497F}" sibTransId="{A4AF9659-5BFA-4743-BBC0-F3591C8025D1}"/>
    <dgm:cxn modelId="{797FA72E-7B3B-4697-950A-725C9016EBAC}" type="presOf" srcId="{B0E5EA7F-3E68-4C88-9925-229F6163B77B}" destId="{1611D889-78E4-45CB-8DFA-8B9E1C7B304E}" srcOrd="0" destOrd="0" presId="urn:microsoft.com/office/officeart/2005/8/layout/vList2"/>
    <dgm:cxn modelId="{69ACF72D-4FF1-4E27-93BC-E467D5B67A71}" type="presOf" srcId="{10481296-E8B1-4615-A205-2E64842E04F1}" destId="{B159C2FC-F480-4ED6-B8EC-7D1B515167F8}" srcOrd="0" destOrd="0" presId="urn:microsoft.com/office/officeart/2005/8/layout/vList2"/>
    <dgm:cxn modelId="{E80281D0-A080-4E4A-9979-1FFF79A1FD2A}" srcId="{73CC76C8-2B72-49BC-9B03-583C060FB027}" destId="{B0E5EA7F-3E68-4C88-9925-229F6163B77B}" srcOrd="7" destOrd="0" parTransId="{BA1E7F83-CB88-4CB5-9EEC-6ECE2AFC0147}" sibTransId="{59EA01E7-FC44-405C-A75C-01696423069E}"/>
    <dgm:cxn modelId="{1F0DC434-F6C0-45AB-B472-30D8226E61EC}" type="presParOf" srcId="{7AEBB526-E052-498F-9D13-0EAFC1CF4F71}" destId="{5B7F9566-1445-4BC6-8986-08E5D19F6206}" srcOrd="0" destOrd="0" presId="urn:microsoft.com/office/officeart/2005/8/layout/vList2"/>
    <dgm:cxn modelId="{316EAFA7-C13B-4E11-9465-FE61FA1F3C0D}" type="presParOf" srcId="{7AEBB526-E052-498F-9D13-0EAFC1CF4F71}" destId="{3BC5BA01-D8C2-4A16-87D6-A4686A408FE4}" srcOrd="1" destOrd="0" presId="urn:microsoft.com/office/officeart/2005/8/layout/vList2"/>
    <dgm:cxn modelId="{35259B87-7CE1-4D9F-B544-4932477671D4}" type="presParOf" srcId="{7AEBB526-E052-498F-9D13-0EAFC1CF4F71}" destId="{B159C2FC-F480-4ED6-B8EC-7D1B515167F8}" srcOrd="2" destOrd="0" presId="urn:microsoft.com/office/officeart/2005/8/layout/vList2"/>
    <dgm:cxn modelId="{D5657B6E-834E-44DC-84E6-5D404F75B8C0}" type="presParOf" srcId="{7AEBB526-E052-498F-9D13-0EAFC1CF4F71}" destId="{A1E48FAC-58C0-427F-A093-CE7A0C5FDD04}" srcOrd="3" destOrd="0" presId="urn:microsoft.com/office/officeart/2005/8/layout/vList2"/>
    <dgm:cxn modelId="{C618146A-DFD1-480D-8ADF-4192F14015A2}" type="presParOf" srcId="{7AEBB526-E052-498F-9D13-0EAFC1CF4F71}" destId="{5CC01D32-1CAC-45B0-8816-3C1F64987265}" srcOrd="4" destOrd="0" presId="urn:microsoft.com/office/officeart/2005/8/layout/vList2"/>
    <dgm:cxn modelId="{B2D8EAC0-D403-40B6-AAD5-43D691CC5656}" type="presParOf" srcId="{7AEBB526-E052-498F-9D13-0EAFC1CF4F71}" destId="{0C23596B-E82E-4839-BCE0-604E593BA7A0}" srcOrd="5" destOrd="0" presId="urn:microsoft.com/office/officeart/2005/8/layout/vList2"/>
    <dgm:cxn modelId="{C6CFD779-DFF3-4A9D-9484-002032838F90}" type="presParOf" srcId="{7AEBB526-E052-498F-9D13-0EAFC1CF4F71}" destId="{0D59F38E-2C7C-4A40-ADC7-6D4070987B6C}" srcOrd="6" destOrd="0" presId="urn:microsoft.com/office/officeart/2005/8/layout/vList2"/>
    <dgm:cxn modelId="{179F53BA-B8A5-482F-96C5-41F7A3D2BB5D}" type="presParOf" srcId="{7AEBB526-E052-498F-9D13-0EAFC1CF4F71}" destId="{FF2D1888-9A5A-4010-829C-031B18D46044}" srcOrd="7" destOrd="0" presId="urn:microsoft.com/office/officeart/2005/8/layout/vList2"/>
    <dgm:cxn modelId="{24879BC9-E73D-48E4-B392-00465A92D127}" type="presParOf" srcId="{7AEBB526-E052-498F-9D13-0EAFC1CF4F71}" destId="{5DA4FDE8-0ECA-4189-91BB-0C013206F3DE}" srcOrd="8" destOrd="0" presId="urn:microsoft.com/office/officeart/2005/8/layout/vList2"/>
    <dgm:cxn modelId="{E152B701-8A45-445E-AAE0-258EFCBB586B}" type="presParOf" srcId="{7AEBB526-E052-498F-9D13-0EAFC1CF4F71}" destId="{F846B3D9-A8B8-47F1-8367-86C1C6FDB81D}" srcOrd="9" destOrd="0" presId="urn:microsoft.com/office/officeart/2005/8/layout/vList2"/>
    <dgm:cxn modelId="{234993DA-47A0-4178-8463-5AB29024B95A}" type="presParOf" srcId="{7AEBB526-E052-498F-9D13-0EAFC1CF4F71}" destId="{CD20E418-5E90-4F75-82C3-CBF1CBB3D3AF}" srcOrd="10" destOrd="0" presId="urn:microsoft.com/office/officeart/2005/8/layout/vList2"/>
    <dgm:cxn modelId="{E5A64F9E-47E4-4C70-A82E-26F5733BBBBE}" type="presParOf" srcId="{7AEBB526-E052-498F-9D13-0EAFC1CF4F71}" destId="{6C538D9F-9D48-4BE1-8F4F-41E4AB54F2FA}" srcOrd="11" destOrd="0" presId="urn:microsoft.com/office/officeart/2005/8/layout/vList2"/>
    <dgm:cxn modelId="{875E023A-D34C-44FB-89E5-33332B566F51}" type="presParOf" srcId="{7AEBB526-E052-498F-9D13-0EAFC1CF4F71}" destId="{54925240-D1A8-4456-B132-21102FE4C973}" srcOrd="12" destOrd="0" presId="urn:microsoft.com/office/officeart/2005/8/layout/vList2"/>
    <dgm:cxn modelId="{4AAFEB53-5AAE-4BE8-AC02-CCF148A6E346}" type="presParOf" srcId="{7AEBB526-E052-498F-9D13-0EAFC1CF4F71}" destId="{70F58E0B-0C39-4F38-A581-00EDB7943634}" srcOrd="13" destOrd="0" presId="urn:microsoft.com/office/officeart/2005/8/layout/vList2"/>
    <dgm:cxn modelId="{E1D3DB60-1F91-4840-9183-5DEDF2D31030}" type="presParOf" srcId="{7AEBB526-E052-498F-9D13-0EAFC1CF4F71}" destId="{1611D889-78E4-45CB-8DFA-8B9E1C7B304E}" srcOrd="14"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2DBCA76A-ACD0-4653-ADDC-6DD6E11EEF76}" type="doc">
      <dgm:prSet loTypeId="urn:microsoft.com/office/officeart/2016/7/layout/BasicLinearProcessNumbered" loCatId="process" qsTypeId="urn:microsoft.com/office/officeart/2005/8/quickstyle/simple2" qsCatId="simple" csTypeId="urn:microsoft.com/office/officeart/2005/8/colors/colorful4" csCatId="colorful"/>
      <dgm:spPr/>
      <dgm:t>
        <a:bodyPr/>
        <a:lstStyle/>
        <a:p>
          <a:endParaRPr lang="en-US"/>
        </a:p>
      </dgm:t>
    </dgm:pt>
    <dgm:pt modelId="{6211B0D0-B42F-4386-A1AA-3F115319C93E}">
      <dgm:prSet/>
      <dgm:spPr/>
      <dgm:t>
        <a:bodyPr/>
        <a:lstStyle/>
        <a:p>
          <a:r>
            <a:rPr lang="en-US" dirty="0"/>
            <a:t>Reducing the waste and other losses in an organization.</a:t>
          </a:r>
        </a:p>
      </dgm:t>
    </dgm:pt>
    <dgm:pt modelId="{2C73094A-1C07-4E62-B14C-4550D786E813}" type="parTrans" cxnId="{711B5BC8-5554-4B89-A538-42DAFAA9C5FB}">
      <dgm:prSet/>
      <dgm:spPr/>
      <dgm:t>
        <a:bodyPr/>
        <a:lstStyle/>
        <a:p>
          <a:endParaRPr lang="en-US"/>
        </a:p>
      </dgm:t>
    </dgm:pt>
    <dgm:pt modelId="{7CE2C2C0-D071-4EDE-B29C-DA28F78C4738}" type="sibTrans" cxnId="{711B5BC8-5554-4B89-A538-42DAFAA9C5FB}">
      <dgm:prSet phldrT="1" phldr="0"/>
      <dgm:spPr/>
      <dgm:t>
        <a:bodyPr/>
        <a:lstStyle/>
        <a:p>
          <a:r>
            <a:rPr lang="en-US"/>
            <a:t>1</a:t>
          </a:r>
        </a:p>
      </dgm:t>
    </dgm:pt>
    <dgm:pt modelId="{3C668836-B73A-48B7-8642-2B4C4677A24E}">
      <dgm:prSet/>
      <dgm:spPr/>
      <dgm:t>
        <a:bodyPr/>
        <a:lstStyle/>
        <a:p>
          <a:r>
            <a:rPr lang="en-US" dirty="0"/>
            <a:t>Improving the workplace environment.</a:t>
          </a:r>
        </a:p>
      </dgm:t>
    </dgm:pt>
    <dgm:pt modelId="{7AC2915F-BAE6-4CFB-A441-940139A2F7BA}" type="parTrans" cxnId="{BAB8459A-7BEA-4DCB-A431-AFC225451141}">
      <dgm:prSet/>
      <dgm:spPr/>
      <dgm:t>
        <a:bodyPr/>
        <a:lstStyle/>
        <a:p>
          <a:endParaRPr lang="en-US"/>
        </a:p>
      </dgm:t>
    </dgm:pt>
    <dgm:pt modelId="{E9669E2F-078D-4494-B14A-9D2563244AC5}" type="sibTrans" cxnId="{BAB8459A-7BEA-4DCB-A431-AFC225451141}">
      <dgm:prSet phldrT="2" phldr="0"/>
      <dgm:spPr/>
      <dgm:t>
        <a:bodyPr/>
        <a:lstStyle/>
        <a:p>
          <a:r>
            <a:rPr lang="en-US"/>
            <a:t>2</a:t>
          </a:r>
        </a:p>
      </dgm:t>
    </dgm:pt>
    <dgm:pt modelId="{278ABFEC-D460-499C-8916-4743CBA429B2}">
      <dgm:prSet/>
      <dgm:spPr/>
      <dgm:t>
        <a:bodyPr/>
        <a:lstStyle/>
        <a:p>
          <a:r>
            <a:rPr lang="en-US" dirty="0"/>
            <a:t>Improving the quality.</a:t>
          </a:r>
        </a:p>
      </dgm:t>
    </dgm:pt>
    <dgm:pt modelId="{FBAD43A2-1174-4006-9744-BB7FA695706C}" type="parTrans" cxnId="{2884FEB2-20BA-45A4-A364-985BB2A2B2C4}">
      <dgm:prSet/>
      <dgm:spPr/>
      <dgm:t>
        <a:bodyPr/>
        <a:lstStyle/>
        <a:p>
          <a:endParaRPr lang="en-US"/>
        </a:p>
      </dgm:t>
    </dgm:pt>
    <dgm:pt modelId="{B3AE7F3C-09E5-48BB-93D3-34538A02C6E2}" type="sibTrans" cxnId="{2884FEB2-20BA-45A4-A364-985BB2A2B2C4}">
      <dgm:prSet phldrT="3" phldr="0"/>
      <dgm:spPr/>
      <dgm:t>
        <a:bodyPr/>
        <a:lstStyle/>
        <a:p>
          <a:r>
            <a:rPr lang="en-US"/>
            <a:t>3</a:t>
          </a:r>
        </a:p>
      </dgm:t>
    </dgm:pt>
    <dgm:pt modelId="{FCC46826-D7E8-42C2-A206-6FE150AAE8DA}">
      <dgm:prSet/>
      <dgm:spPr/>
      <dgm:t>
        <a:bodyPr/>
        <a:lstStyle/>
        <a:p>
          <a:r>
            <a:rPr lang="en-US" dirty="0"/>
            <a:t>Improving the efficiency of process.</a:t>
          </a:r>
        </a:p>
      </dgm:t>
    </dgm:pt>
    <dgm:pt modelId="{2810D380-374D-4B01-A600-EBF8AE41ADDC}" type="parTrans" cxnId="{33EADE9E-0D9B-4F6B-9699-C938E9DCB65E}">
      <dgm:prSet/>
      <dgm:spPr/>
      <dgm:t>
        <a:bodyPr/>
        <a:lstStyle/>
        <a:p>
          <a:endParaRPr lang="en-US"/>
        </a:p>
      </dgm:t>
    </dgm:pt>
    <dgm:pt modelId="{E923C676-ADC9-4626-AC84-9C05EBAD8F77}" type="sibTrans" cxnId="{33EADE9E-0D9B-4F6B-9699-C938E9DCB65E}">
      <dgm:prSet phldrT="4" phldr="0"/>
      <dgm:spPr/>
      <dgm:t>
        <a:bodyPr/>
        <a:lstStyle/>
        <a:p>
          <a:r>
            <a:rPr lang="en-US"/>
            <a:t>4</a:t>
          </a:r>
        </a:p>
      </dgm:t>
    </dgm:pt>
    <dgm:pt modelId="{FB191A7C-2200-4E8F-9265-F0CCF9347FB1}">
      <dgm:prSet/>
      <dgm:spPr/>
      <dgm:t>
        <a:bodyPr/>
        <a:lstStyle/>
        <a:p>
          <a:r>
            <a:rPr lang="en-US" dirty="0"/>
            <a:t>Improving the employee safety.</a:t>
          </a:r>
        </a:p>
      </dgm:t>
    </dgm:pt>
    <dgm:pt modelId="{A74D7008-B391-4BA5-A291-A031AD84DF7B}" type="parTrans" cxnId="{C678A180-9DA9-4EC3-ACF7-B752DFAF049E}">
      <dgm:prSet/>
      <dgm:spPr/>
      <dgm:t>
        <a:bodyPr/>
        <a:lstStyle/>
        <a:p>
          <a:endParaRPr lang="en-US"/>
        </a:p>
      </dgm:t>
    </dgm:pt>
    <dgm:pt modelId="{1D349013-73A1-46AA-8624-BA52936876D2}" type="sibTrans" cxnId="{C678A180-9DA9-4EC3-ACF7-B752DFAF049E}">
      <dgm:prSet phldrT="5" phldr="0"/>
      <dgm:spPr/>
      <dgm:t>
        <a:bodyPr/>
        <a:lstStyle/>
        <a:p>
          <a:r>
            <a:rPr lang="en-US"/>
            <a:t>5</a:t>
          </a:r>
        </a:p>
      </dgm:t>
    </dgm:pt>
    <dgm:pt modelId="{4013BE87-1ABD-4110-94DC-423ACEA2D091}" type="pres">
      <dgm:prSet presAssocID="{2DBCA76A-ACD0-4653-ADDC-6DD6E11EEF76}" presName="Name0" presStyleCnt="0">
        <dgm:presLayoutVars>
          <dgm:animLvl val="lvl"/>
          <dgm:resizeHandles val="exact"/>
        </dgm:presLayoutVars>
      </dgm:prSet>
      <dgm:spPr/>
      <dgm:t>
        <a:bodyPr/>
        <a:lstStyle/>
        <a:p>
          <a:endParaRPr lang="en-US"/>
        </a:p>
      </dgm:t>
    </dgm:pt>
    <dgm:pt modelId="{C25B61CC-A766-4464-8880-94F64B16E01E}" type="pres">
      <dgm:prSet presAssocID="{6211B0D0-B42F-4386-A1AA-3F115319C93E}" presName="compositeNode" presStyleCnt="0">
        <dgm:presLayoutVars>
          <dgm:bulletEnabled val="1"/>
        </dgm:presLayoutVars>
      </dgm:prSet>
      <dgm:spPr/>
    </dgm:pt>
    <dgm:pt modelId="{AFF0ED1B-F6F4-4C23-AA82-FBB7357C7D3C}" type="pres">
      <dgm:prSet presAssocID="{6211B0D0-B42F-4386-A1AA-3F115319C93E}" presName="bgRect" presStyleLbl="bgAccFollowNode1" presStyleIdx="0" presStyleCnt="5"/>
      <dgm:spPr/>
      <dgm:t>
        <a:bodyPr/>
        <a:lstStyle/>
        <a:p>
          <a:endParaRPr lang="en-US"/>
        </a:p>
      </dgm:t>
    </dgm:pt>
    <dgm:pt modelId="{F8F0FC25-30DC-4EF0-BDDA-D4F128E08BB1}" type="pres">
      <dgm:prSet presAssocID="{7CE2C2C0-D071-4EDE-B29C-DA28F78C4738}" presName="sibTransNodeCircle" presStyleLbl="alignNode1" presStyleIdx="0" presStyleCnt="10">
        <dgm:presLayoutVars>
          <dgm:chMax val="0"/>
          <dgm:bulletEnabled/>
        </dgm:presLayoutVars>
      </dgm:prSet>
      <dgm:spPr/>
      <dgm:t>
        <a:bodyPr/>
        <a:lstStyle/>
        <a:p>
          <a:endParaRPr lang="en-US"/>
        </a:p>
      </dgm:t>
    </dgm:pt>
    <dgm:pt modelId="{D0ACD777-FB6D-47C1-BAA9-C39467F26345}" type="pres">
      <dgm:prSet presAssocID="{6211B0D0-B42F-4386-A1AA-3F115319C93E}" presName="bottomLine" presStyleLbl="alignNode1" presStyleIdx="1" presStyleCnt="10">
        <dgm:presLayoutVars/>
      </dgm:prSet>
      <dgm:spPr/>
    </dgm:pt>
    <dgm:pt modelId="{3A99BBF1-6E46-409C-A6DC-F30B40D0176C}" type="pres">
      <dgm:prSet presAssocID="{6211B0D0-B42F-4386-A1AA-3F115319C93E}" presName="nodeText" presStyleLbl="bgAccFollowNode1" presStyleIdx="0" presStyleCnt="5">
        <dgm:presLayoutVars>
          <dgm:bulletEnabled val="1"/>
        </dgm:presLayoutVars>
      </dgm:prSet>
      <dgm:spPr/>
      <dgm:t>
        <a:bodyPr/>
        <a:lstStyle/>
        <a:p>
          <a:endParaRPr lang="en-US"/>
        </a:p>
      </dgm:t>
    </dgm:pt>
    <dgm:pt modelId="{3929F369-84DC-4C3D-94F0-836181EF7456}" type="pres">
      <dgm:prSet presAssocID="{7CE2C2C0-D071-4EDE-B29C-DA28F78C4738}" presName="sibTrans" presStyleCnt="0"/>
      <dgm:spPr/>
    </dgm:pt>
    <dgm:pt modelId="{33B2AEA0-72CA-4579-8914-0FE66796775C}" type="pres">
      <dgm:prSet presAssocID="{3C668836-B73A-48B7-8642-2B4C4677A24E}" presName="compositeNode" presStyleCnt="0">
        <dgm:presLayoutVars>
          <dgm:bulletEnabled val="1"/>
        </dgm:presLayoutVars>
      </dgm:prSet>
      <dgm:spPr/>
    </dgm:pt>
    <dgm:pt modelId="{4796D07B-8215-4034-98E5-32A27359E2F3}" type="pres">
      <dgm:prSet presAssocID="{3C668836-B73A-48B7-8642-2B4C4677A24E}" presName="bgRect" presStyleLbl="bgAccFollowNode1" presStyleIdx="1" presStyleCnt="5"/>
      <dgm:spPr/>
      <dgm:t>
        <a:bodyPr/>
        <a:lstStyle/>
        <a:p>
          <a:endParaRPr lang="en-US"/>
        </a:p>
      </dgm:t>
    </dgm:pt>
    <dgm:pt modelId="{2283224A-A5E1-4930-89FC-DD628B4C1F08}" type="pres">
      <dgm:prSet presAssocID="{E9669E2F-078D-4494-B14A-9D2563244AC5}" presName="sibTransNodeCircle" presStyleLbl="alignNode1" presStyleIdx="2" presStyleCnt="10">
        <dgm:presLayoutVars>
          <dgm:chMax val="0"/>
          <dgm:bulletEnabled/>
        </dgm:presLayoutVars>
      </dgm:prSet>
      <dgm:spPr/>
      <dgm:t>
        <a:bodyPr/>
        <a:lstStyle/>
        <a:p>
          <a:endParaRPr lang="en-US"/>
        </a:p>
      </dgm:t>
    </dgm:pt>
    <dgm:pt modelId="{BFB287DB-8A3F-4792-8C12-B0AE5E2C90C0}" type="pres">
      <dgm:prSet presAssocID="{3C668836-B73A-48B7-8642-2B4C4677A24E}" presName="bottomLine" presStyleLbl="alignNode1" presStyleIdx="3" presStyleCnt="10">
        <dgm:presLayoutVars/>
      </dgm:prSet>
      <dgm:spPr/>
    </dgm:pt>
    <dgm:pt modelId="{DE943427-98BC-4414-B518-6ABBDF12C01F}" type="pres">
      <dgm:prSet presAssocID="{3C668836-B73A-48B7-8642-2B4C4677A24E}" presName="nodeText" presStyleLbl="bgAccFollowNode1" presStyleIdx="1" presStyleCnt="5">
        <dgm:presLayoutVars>
          <dgm:bulletEnabled val="1"/>
        </dgm:presLayoutVars>
      </dgm:prSet>
      <dgm:spPr/>
      <dgm:t>
        <a:bodyPr/>
        <a:lstStyle/>
        <a:p>
          <a:endParaRPr lang="en-US"/>
        </a:p>
      </dgm:t>
    </dgm:pt>
    <dgm:pt modelId="{E7770211-3D21-4981-AFFD-B255652D8FFF}" type="pres">
      <dgm:prSet presAssocID="{E9669E2F-078D-4494-B14A-9D2563244AC5}" presName="sibTrans" presStyleCnt="0"/>
      <dgm:spPr/>
    </dgm:pt>
    <dgm:pt modelId="{AC09F078-1836-4994-8CE5-FCEB31F1F165}" type="pres">
      <dgm:prSet presAssocID="{278ABFEC-D460-499C-8916-4743CBA429B2}" presName="compositeNode" presStyleCnt="0">
        <dgm:presLayoutVars>
          <dgm:bulletEnabled val="1"/>
        </dgm:presLayoutVars>
      </dgm:prSet>
      <dgm:spPr/>
    </dgm:pt>
    <dgm:pt modelId="{92F5A49A-5ACA-41CE-907E-97DEFED946AC}" type="pres">
      <dgm:prSet presAssocID="{278ABFEC-D460-499C-8916-4743CBA429B2}" presName="bgRect" presStyleLbl="bgAccFollowNode1" presStyleIdx="2" presStyleCnt="5"/>
      <dgm:spPr/>
      <dgm:t>
        <a:bodyPr/>
        <a:lstStyle/>
        <a:p>
          <a:endParaRPr lang="en-US"/>
        </a:p>
      </dgm:t>
    </dgm:pt>
    <dgm:pt modelId="{6CA9F48C-AE64-488C-B500-7BF2CBDA30A8}" type="pres">
      <dgm:prSet presAssocID="{B3AE7F3C-09E5-48BB-93D3-34538A02C6E2}" presName="sibTransNodeCircle" presStyleLbl="alignNode1" presStyleIdx="4" presStyleCnt="10">
        <dgm:presLayoutVars>
          <dgm:chMax val="0"/>
          <dgm:bulletEnabled/>
        </dgm:presLayoutVars>
      </dgm:prSet>
      <dgm:spPr/>
      <dgm:t>
        <a:bodyPr/>
        <a:lstStyle/>
        <a:p>
          <a:endParaRPr lang="en-US"/>
        </a:p>
      </dgm:t>
    </dgm:pt>
    <dgm:pt modelId="{D474E011-F312-42E0-9C0D-1041531EA67C}" type="pres">
      <dgm:prSet presAssocID="{278ABFEC-D460-499C-8916-4743CBA429B2}" presName="bottomLine" presStyleLbl="alignNode1" presStyleIdx="5" presStyleCnt="10">
        <dgm:presLayoutVars/>
      </dgm:prSet>
      <dgm:spPr/>
    </dgm:pt>
    <dgm:pt modelId="{40A1DF50-A409-4556-A683-77952C696FEA}" type="pres">
      <dgm:prSet presAssocID="{278ABFEC-D460-499C-8916-4743CBA429B2}" presName="nodeText" presStyleLbl="bgAccFollowNode1" presStyleIdx="2" presStyleCnt="5">
        <dgm:presLayoutVars>
          <dgm:bulletEnabled val="1"/>
        </dgm:presLayoutVars>
      </dgm:prSet>
      <dgm:spPr/>
      <dgm:t>
        <a:bodyPr/>
        <a:lstStyle/>
        <a:p>
          <a:endParaRPr lang="en-US"/>
        </a:p>
      </dgm:t>
    </dgm:pt>
    <dgm:pt modelId="{5D6EF677-9179-4B17-B1DF-647ED2176884}" type="pres">
      <dgm:prSet presAssocID="{B3AE7F3C-09E5-48BB-93D3-34538A02C6E2}" presName="sibTrans" presStyleCnt="0"/>
      <dgm:spPr/>
    </dgm:pt>
    <dgm:pt modelId="{E5367FEA-63DA-4333-B297-F597D12EC25B}" type="pres">
      <dgm:prSet presAssocID="{FCC46826-D7E8-42C2-A206-6FE150AAE8DA}" presName="compositeNode" presStyleCnt="0">
        <dgm:presLayoutVars>
          <dgm:bulletEnabled val="1"/>
        </dgm:presLayoutVars>
      </dgm:prSet>
      <dgm:spPr/>
    </dgm:pt>
    <dgm:pt modelId="{0D5A64F1-F2C0-42FE-BB13-459B00035051}" type="pres">
      <dgm:prSet presAssocID="{FCC46826-D7E8-42C2-A206-6FE150AAE8DA}" presName="bgRect" presStyleLbl="bgAccFollowNode1" presStyleIdx="3" presStyleCnt="5"/>
      <dgm:spPr/>
      <dgm:t>
        <a:bodyPr/>
        <a:lstStyle/>
        <a:p>
          <a:endParaRPr lang="en-US"/>
        </a:p>
      </dgm:t>
    </dgm:pt>
    <dgm:pt modelId="{A95D02E4-1151-4F13-813A-847CDBE3EEBD}" type="pres">
      <dgm:prSet presAssocID="{E923C676-ADC9-4626-AC84-9C05EBAD8F77}" presName="sibTransNodeCircle" presStyleLbl="alignNode1" presStyleIdx="6" presStyleCnt="10">
        <dgm:presLayoutVars>
          <dgm:chMax val="0"/>
          <dgm:bulletEnabled/>
        </dgm:presLayoutVars>
      </dgm:prSet>
      <dgm:spPr/>
      <dgm:t>
        <a:bodyPr/>
        <a:lstStyle/>
        <a:p>
          <a:endParaRPr lang="en-US"/>
        </a:p>
      </dgm:t>
    </dgm:pt>
    <dgm:pt modelId="{93819B63-8406-44B7-9719-D0B1CCAF244D}" type="pres">
      <dgm:prSet presAssocID="{FCC46826-D7E8-42C2-A206-6FE150AAE8DA}" presName="bottomLine" presStyleLbl="alignNode1" presStyleIdx="7" presStyleCnt="10">
        <dgm:presLayoutVars/>
      </dgm:prSet>
      <dgm:spPr/>
    </dgm:pt>
    <dgm:pt modelId="{AA2BB2EF-9161-4614-AE6F-7BC27B879659}" type="pres">
      <dgm:prSet presAssocID="{FCC46826-D7E8-42C2-A206-6FE150AAE8DA}" presName="nodeText" presStyleLbl="bgAccFollowNode1" presStyleIdx="3" presStyleCnt="5">
        <dgm:presLayoutVars>
          <dgm:bulletEnabled val="1"/>
        </dgm:presLayoutVars>
      </dgm:prSet>
      <dgm:spPr/>
      <dgm:t>
        <a:bodyPr/>
        <a:lstStyle/>
        <a:p>
          <a:endParaRPr lang="en-US"/>
        </a:p>
      </dgm:t>
    </dgm:pt>
    <dgm:pt modelId="{6B71D1AC-99E7-4830-83F9-6BDB202E1870}" type="pres">
      <dgm:prSet presAssocID="{E923C676-ADC9-4626-AC84-9C05EBAD8F77}" presName="sibTrans" presStyleCnt="0"/>
      <dgm:spPr/>
    </dgm:pt>
    <dgm:pt modelId="{5677BA2B-700A-4083-95F2-B728DF1A5722}" type="pres">
      <dgm:prSet presAssocID="{FB191A7C-2200-4E8F-9265-F0CCF9347FB1}" presName="compositeNode" presStyleCnt="0">
        <dgm:presLayoutVars>
          <dgm:bulletEnabled val="1"/>
        </dgm:presLayoutVars>
      </dgm:prSet>
      <dgm:spPr/>
    </dgm:pt>
    <dgm:pt modelId="{B4734152-DFAF-422A-AE31-8F376A1E8038}" type="pres">
      <dgm:prSet presAssocID="{FB191A7C-2200-4E8F-9265-F0CCF9347FB1}" presName="bgRect" presStyleLbl="bgAccFollowNode1" presStyleIdx="4" presStyleCnt="5"/>
      <dgm:spPr/>
      <dgm:t>
        <a:bodyPr/>
        <a:lstStyle/>
        <a:p>
          <a:endParaRPr lang="en-US"/>
        </a:p>
      </dgm:t>
    </dgm:pt>
    <dgm:pt modelId="{114641A8-2BAC-49F4-A65A-D4F2A0BD66B7}" type="pres">
      <dgm:prSet presAssocID="{1D349013-73A1-46AA-8624-BA52936876D2}" presName="sibTransNodeCircle" presStyleLbl="alignNode1" presStyleIdx="8" presStyleCnt="10">
        <dgm:presLayoutVars>
          <dgm:chMax val="0"/>
          <dgm:bulletEnabled/>
        </dgm:presLayoutVars>
      </dgm:prSet>
      <dgm:spPr/>
      <dgm:t>
        <a:bodyPr/>
        <a:lstStyle/>
        <a:p>
          <a:endParaRPr lang="en-US"/>
        </a:p>
      </dgm:t>
    </dgm:pt>
    <dgm:pt modelId="{1DF827EF-6357-4A31-8FE6-4569FEB9850E}" type="pres">
      <dgm:prSet presAssocID="{FB191A7C-2200-4E8F-9265-F0CCF9347FB1}" presName="bottomLine" presStyleLbl="alignNode1" presStyleIdx="9" presStyleCnt="10">
        <dgm:presLayoutVars/>
      </dgm:prSet>
      <dgm:spPr/>
    </dgm:pt>
    <dgm:pt modelId="{CB0C2765-8124-4602-9736-E855BE1CBC2F}" type="pres">
      <dgm:prSet presAssocID="{FB191A7C-2200-4E8F-9265-F0CCF9347FB1}" presName="nodeText" presStyleLbl="bgAccFollowNode1" presStyleIdx="4" presStyleCnt="5">
        <dgm:presLayoutVars>
          <dgm:bulletEnabled val="1"/>
        </dgm:presLayoutVars>
      </dgm:prSet>
      <dgm:spPr/>
      <dgm:t>
        <a:bodyPr/>
        <a:lstStyle/>
        <a:p>
          <a:endParaRPr lang="en-US"/>
        </a:p>
      </dgm:t>
    </dgm:pt>
  </dgm:ptLst>
  <dgm:cxnLst>
    <dgm:cxn modelId="{1E00C67B-A278-43F2-8BEE-E645E3F707AB}" type="presOf" srcId="{6211B0D0-B42F-4386-A1AA-3F115319C93E}" destId="{AFF0ED1B-F6F4-4C23-AA82-FBB7357C7D3C}" srcOrd="0" destOrd="0" presId="urn:microsoft.com/office/officeart/2016/7/layout/BasicLinearProcessNumbered"/>
    <dgm:cxn modelId="{6D6E4632-7234-41AA-842C-B644E776A237}" type="presOf" srcId="{FB191A7C-2200-4E8F-9265-F0CCF9347FB1}" destId="{B4734152-DFAF-422A-AE31-8F376A1E8038}" srcOrd="0" destOrd="0" presId="urn:microsoft.com/office/officeart/2016/7/layout/BasicLinearProcessNumbered"/>
    <dgm:cxn modelId="{D5D30DDF-B704-4A41-8A59-5BEAD448218B}" type="presOf" srcId="{B3AE7F3C-09E5-48BB-93D3-34538A02C6E2}" destId="{6CA9F48C-AE64-488C-B500-7BF2CBDA30A8}" srcOrd="0" destOrd="0" presId="urn:microsoft.com/office/officeart/2016/7/layout/BasicLinearProcessNumbered"/>
    <dgm:cxn modelId="{1C583B32-B742-4696-BD4C-15F04E87F158}" type="presOf" srcId="{3C668836-B73A-48B7-8642-2B4C4677A24E}" destId="{DE943427-98BC-4414-B518-6ABBDF12C01F}" srcOrd="1" destOrd="0" presId="urn:microsoft.com/office/officeart/2016/7/layout/BasicLinearProcessNumbered"/>
    <dgm:cxn modelId="{553AD199-8D8D-436D-8FC9-033B3976B0D2}" type="presOf" srcId="{6211B0D0-B42F-4386-A1AA-3F115319C93E}" destId="{3A99BBF1-6E46-409C-A6DC-F30B40D0176C}" srcOrd="1" destOrd="0" presId="urn:microsoft.com/office/officeart/2016/7/layout/BasicLinearProcessNumbered"/>
    <dgm:cxn modelId="{16ED150A-9AE1-44DF-BBE3-E6D90CE52FB3}" type="presOf" srcId="{2DBCA76A-ACD0-4653-ADDC-6DD6E11EEF76}" destId="{4013BE87-1ABD-4110-94DC-423ACEA2D091}" srcOrd="0" destOrd="0" presId="urn:microsoft.com/office/officeart/2016/7/layout/BasicLinearProcessNumbered"/>
    <dgm:cxn modelId="{5CDB6DEC-FDBC-4727-9CA3-806F2DC5F18B}" type="presOf" srcId="{1D349013-73A1-46AA-8624-BA52936876D2}" destId="{114641A8-2BAC-49F4-A65A-D4F2A0BD66B7}" srcOrd="0" destOrd="0" presId="urn:microsoft.com/office/officeart/2016/7/layout/BasicLinearProcessNumbered"/>
    <dgm:cxn modelId="{808E19F6-C1A3-4B0A-B3A1-8FE2FA806011}" type="presOf" srcId="{FB191A7C-2200-4E8F-9265-F0CCF9347FB1}" destId="{CB0C2765-8124-4602-9736-E855BE1CBC2F}" srcOrd="1" destOrd="0" presId="urn:microsoft.com/office/officeart/2016/7/layout/BasicLinearProcessNumbered"/>
    <dgm:cxn modelId="{711B5BC8-5554-4B89-A538-42DAFAA9C5FB}" srcId="{2DBCA76A-ACD0-4653-ADDC-6DD6E11EEF76}" destId="{6211B0D0-B42F-4386-A1AA-3F115319C93E}" srcOrd="0" destOrd="0" parTransId="{2C73094A-1C07-4E62-B14C-4550D786E813}" sibTransId="{7CE2C2C0-D071-4EDE-B29C-DA28F78C4738}"/>
    <dgm:cxn modelId="{1292AB05-C6A3-4D3C-8B6E-9453903571B3}" type="presOf" srcId="{FCC46826-D7E8-42C2-A206-6FE150AAE8DA}" destId="{AA2BB2EF-9161-4614-AE6F-7BC27B879659}" srcOrd="1" destOrd="0" presId="urn:microsoft.com/office/officeart/2016/7/layout/BasicLinearProcessNumbered"/>
    <dgm:cxn modelId="{2864DAB1-CAB8-45E9-8B99-8FE99C618DBB}" type="presOf" srcId="{FCC46826-D7E8-42C2-A206-6FE150AAE8DA}" destId="{0D5A64F1-F2C0-42FE-BB13-459B00035051}" srcOrd="0" destOrd="0" presId="urn:microsoft.com/office/officeart/2016/7/layout/BasicLinearProcessNumbered"/>
    <dgm:cxn modelId="{33EADE9E-0D9B-4F6B-9699-C938E9DCB65E}" srcId="{2DBCA76A-ACD0-4653-ADDC-6DD6E11EEF76}" destId="{FCC46826-D7E8-42C2-A206-6FE150AAE8DA}" srcOrd="3" destOrd="0" parTransId="{2810D380-374D-4B01-A600-EBF8AE41ADDC}" sibTransId="{E923C676-ADC9-4626-AC84-9C05EBAD8F77}"/>
    <dgm:cxn modelId="{3245FCDE-68AF-4399-B2A3-6DB66C52168E}" type="presOf" srcId="{7CE2C2C0-D071-4EDE-B29C-DA28F78C4738}" destId="{F8F0FC25-30DC-4EF0-BDDA-D4F128E08BB1}" srcOrd="0" destOrd="0" presId="urn:microsoft.com/office/officeart/2016/7/layout/BasicLinearProcessNumbered"/>
    <dgm:cxn modelId="{DF77911C-0400-47A1-9890-7AA9A11AEC20}" type="presOf" srcId="{278ABFEC-D460-499C-8916-4743CBA429B2}" destId="{40A1DF50-A409-4556-A683-77952C696FEA}" srcOrd="1" destOrd="0" presId="urn:microsoft.com/office/officeart/2016/7/layout/BasicLinearProcessNumbered"/>
    <dgm:cxn modelId="{C678A180-9DA9-4EC3-ACF7-B752DFAF049E}" srcId="{2DBCA76A-ACD0-4653-ADDC-6DD6E11EEF76}" destId="{FB191A7C-2200-4E8F-9265-F0CCF9347FB1}" srcOrd="4" destOrd="0" parTransId="{A74D7008-B391-4BA5-A291-A031AD84DF7B}" sibTransId="{1D349013-73A1-46AA-8624-BA52936876D2}"/>
    <dgm:cxn modelId="{2884FEB2-20BA-45A4-A364-985BB2A2B2C4}" srcId="{2DBCA76A-ACD0-4653-ADDC-6DD6E11EEF76}" destId="{278ABFEC-D460-499C-8916-4743CBA429B2}" srcOrd="2" destOrd="0" parTransId="{FBAD43A2-1174-4006-9744-BB7FA695706C}" sibTransId="{B3AE7F3C-09E5-48BB-93D3-34538A02C6E2}"/>
    <dgm:cxn modelId="{BAB8459A-7BEA-4DCB-A431-AFC225451141}" srcId="{2DBCA76A-ACD0-4653-ADDC-6DD6E11EEF76}" destId="{3C668836-B73A-48B7-8642-2B4C4677A24E}" srcOrd="1" destOrd="0" parTransId="{7AC2915F-BAE6-4CFB-A441-940139A2F7BA}" sibTransId="{E9669E2F-078D-4494-B14A-9D2563244AC5}"/>
    <dgm:cxn modelId="{8C3AAB25-9258-4DE4-A6F7-466EC285CDF1}" type="presOf" srcId="{278ABFEC-D460-499C-8916-4743CBA429B2}" destId="{92F5A49A-5ACA-41CE-907E-97DEFED946AC}" srcOrd="0" destOrd="0" presId="urn:microsoft.com/office/officeart/2016/7/layout/BasicLinearProcessNumbered"/>
    <dgm:cxn modelId="{15CBC1DE-4509-4E8C-A54F-4C0DD66401BC}" type="presOf" srcId="{E923C676-ADC9-4626-AC84-9C05EBAD8F77}" destId="{A95D02E4-1151-4F13-813A-847CDBE3EEBD}" srcOrd="0" destOrd="0" presId="urn:microsoft.com/office/officeart/2016/7/layout/BasicLinearProcessNumbered"/>
    <dgm:cxn modelId="{2024B172-2C89-4CAE-B2BB-C6EB65AAF1FC}" type="presOf" srcId="{E9669E2F-078D-4494-B14A-9D2563244AC5}" destId="{2283224A-A5E1-4930-89FC-DD628B4C1F08}" srcOrd="0" destOrd="0" presId="urn:microsoft.com/office/officeart/2016/7/layout/BasicLinearProcessNumbered"/>
    <dgm:cxn modelId="{195C1375-49F4-4B3F-A71D-14C4239DEDBB}" type="presOf" srcId="{3C668836-B73A-48B7-8642-2B4C4677A24E}" destId="{4796D07B-8215-4034-98E5-32A27359E2F3}" srcOrd="0" destOrd="0" presId="urn:microsoft.com/office/officeart/2016/7/layout/BasicLinearProcessNumbered"/>
    <dgm:cxn modelId="{1E19BADE-B277-455E-B3FD-D7B187670E38}" type="presParOf" srcId="{4013BE87-1ABD-4110-94DC-423ACEA2D091}" destId="{C25B61CC-A766-4464-8880-94F64B16E01E}" srcOrd="0" destOrd="0" presId="urn:microsoft.com/office/officeart/2016/7/layout/BasicLinearProcessNumbered"/>
    <dgm:cxn modelId="{A6FB0734-1AE8-4FE7-8E3F-B2994C285EA4}" type="presParOf" srcId="{C25B61CC-A766-4464-8880-94F64B16E01E}" destId="{AFF0ED1B-F6F4-4C23-AA82-FBB7357C7D3C}" srcOrd="0" destOrd="0" presId="urn:microsoft.com/office/officeart/2016/7/layout/BasicLinearProcessNumbered"/>
    <dgm:cxn modelId="{0846B084-89AC-4CD0-BBFE-F21ECE298AAD}" type="presParOf" srcId="{C25B61CC-A766-4464-8880-94F64B16E01E}" destId="{F8F0FC25-30DC-4EF0-BDDA-D4F128E08BB1}" srcOrd="1" destOrd="0" presId="urn:microsoft.com/office/officeart/2016/7/layout/BasicLinearProcessNumbered"/>
    <dgm:cxn modelId="{50F148BF-FC9A-4B3D-A975-76B8B6D2B9C9}" type="presParOf" srcId="{C25B61CC-A766-4464-8880-94F64B16E01E}" destId="{D0ACD777-FB6D-47C1-BAA9-C39467F26345}" srcOrd="2" destOrd="0" presId="urn:microsoft.com/office/officeart/2016/7/layout/BasicLinearProcessNumbered"/>
    <dgm:cxn modelId="{4CAB5D42-2335-4CCA-A9EF-07FB066B2913}" type="presParOf" srcId="{C25B61CC-A766-4464-8880-94F64B16E01E}" destId="{3A99BBF1-6E46-409C-A6DC-F30B40D0176C}" srcOrd="3" destOrd="0" presId="urn:microsoft.com/office/officeart/2016/7/layout/BasicLinearProcessNumbered"/>
    <dgm:cxn modelId="{971AEB18-F33B-4A76-BDC8-03350E0365B1}" type="presParOf" srcId="{4013BE87-1ABD-4110-94DC-423ACEA2D091}" destId="{3929F369-84DC-4C3D-94F0-836181EF7456}" srcOrd="1" destOrd="0" presId="urn:microsoft.com/office/officeart/2016/7/layout/BasicLinearProcessNumbered"/>
    <dgm:cxn modelId="{859AD9C3-85E5-4E33-B7A4-60D16EEF238C}" type="presParOf" srcId="{4013BE87-1ABD-4110-94DC-423ACEA2D091}" destId="{33B2AEA0-72CA-4579-8914-0FE66796775C}" srcOrd="2" destOrd="0" presId="urn:microsoft.com/office/officeart/2016/7/layout/BasicLinearProcessNumbered"/>
    <dgm:cxn modelId="{A900C6DD-BC6E-49B6-99FF-0ABAF57A04E6}" type="presParOf" srcId="{33B2AEA0-72CA-4579-8914-0FE66796775C}" destId="{4796D07B-8215-4034-98E5-32A27359E2F3}" srcOrd="0" destOrd="0" presId="urn:microsoft.com/office/officeart/2016/7/layout/BasicLinearProcessNumbered"/>
    <dgm:cxn modelId="{0543A8DC-BF95-4DAC-9CFA-761D325CB28F}" type="presParOf" srcId="{33B2AEA0-72CA-4579-8914-0FE66796775C}" destId="{2283224A-A5E1-4930-89FC-DD628B4C1F08}" srcOrd="1" destOrd="0" presId="urn:microsoft.com/office/officeart/2016/7/layout/BasicLinearProcessNumbered"/>
    <dgm:cxn modelId="{FDEF83AC-FC3A-43F4-802B-9F0F778B3340}" type="presParOf" srcId="{33B2AEA0-72CA-4579-8914-0FE66796775C}" destId="{BFB287DB-8A3F-4792-8C12-B0AE5E2C90C0}" srcOrd="2" destOrd="0" presId="urn:microsoft.com/office/officeart/2016/7/layout/BasicLinearProcessNumbered"/>
    <dgm:cxn modelId="{CAD231BE-0404-4574-845E-156E37382D11}" type="presParOf" srcId="{33B2AEA0-72CA-4579-8914-0FE66796775C}" destId="{DE943427-98BC-4414-B518-6ABBDF12C01F}" srcOrd="3" destOrd="0" presId="urn:microsoft.com/office/officeart/2016/7/layout/BasicLinearProcessNumbered"/>
    <dgm:cxn modelId="{9951E565-BE8F-40F7-A2C2-974F5D3AE082}" type="presParOf" srcId="{4013BE87-1ABD-4110-94DC-423ACEA2D091}" destId="{E7770211-3D21-4981-AFFD-B255652D8FFF}" srcOrd="3" destOrd="0" presId="urn:microsoft.com/office/officeart/2016/7/layout/BasicLinearProcessNumbered"/>
    <dgm:cxn modelId="{33C037D3-E285-4A76-82CE-32336B821DB1}" type="presParOf" srcId="{4013BE87-1ABD-4110-94DC-423ACEA2D091}" destId="{AC09F078-1836-4994-8CE5-FCEB31F1F165}" srcOrd="4" destOrd="0" presId="urn:microsoft.com/office/officeart/2016/7/layout/BasicLinearProcessNumbered"/>
    <dgm:cxn modelId="{EA325D91-2E3E-41D5-A327-AD8B738583DC}" type="presParOf" srcId="{AC09F078-1836-4994-8CE5-FCEB31F1F165}" destId="{92F5A49A-5ACA-41CE-907E-97DEFED946AC}" srcOrd="0" destOrd="0" presId="urn:microsoft.com/office/officeart/2016/7/layout/BasicLinearProcessNumbered"/>
    <dgm:cxn modelId="{EDF2D701-020E-4078-812C-0610E0584D7D}" type="presParOf" srcId="{AC09F078-1836-4994-8CE5-FCEB31F1F165}" destId="{6CA9F48C-AE64-488C-B500-7BF2CBDA30A8}" srcOrd="1" destOrd="0" presId="urn:microsoft.com/office/officeart/2016/7/layout/BasicLinearProcessNumbered"/>
    <dgm:cxn modelId="{AA33BED7-3353-4CBE-A223-6531AC190012}" type="presParOf" srcId="{AC09F078-1836-4994-8CE5-FCEB31F1F165}" destId="{D474E011-F312-42E0-9C0D-1041531EA67C}" srcOrd="2" destOrd="0" presId="urn:microsoft.com/office/officeart/2016/7/layout/BasicLinearProcessNumbered"/>
    <dgm:cxn modelId="{22941E8C-F17F-497F-9B3E-EFEC9AAEFB20}" type="presParOf" srcId="{AC09F078-1836-4994-8CE5-FCEB31F1F165}" destId="{40A1DF50-A409-4556-A683-77952C696FEA}" srcOrd="3" destOrd="0" presId="urn:microsoft.com/office/officeart/2016/7/layout/BasicLinearProcessNumbered"/>
    <dgm:cxn modelId="{A77596A5-CF62-4E16-B5A9-8B455EE75756}" type="presParOf" srcId="{4013BE87-1ABD-4110-94DC-423ACEA2D091}" destId="{5D6EF677-9179-4B17-B1DF-647ED2176884}" srcOrd="5" destOrd="0" presId="urn:microsoft.com/office/officeart/2016/7/layout/BasicLinearProcessNumbered"/>
    <dgm:cxn modelId="{3DFC8BC2-0E6C-4EA8-96F1-448104588746}" type="presParOf" srcId="{4013BE87-1ABD-4110-94DC-423ACEA2D091}" destId="{E5367FEA-63DA-4333-B297-F597D12EC25B}" srcOrd="6" destOrd="0" presId="urn:microsoft.com/office/officeart/2016/7/layout/BasicLinearProcessNumbered"/>
    <dgm:cxn modelId="{2ED5D3B5-E3A1-4C24-B0F6-A75768889DD5}" type="presParOf" srcId="{E5367FEA-63DA-4333-B297-F597D12EC25B}" destId="{0D5A64F1-F2C0-42FE-BB13-459B00035051}" srcOrd="0" destOrd="0" presId="urn:microsoft.com/office/officeart/2016/7/layout/BasicLinearProcessNumbered"/>
    <dgm:cxn modelId="{E61D4A00-12C6-437B-A836-FECB5F537590}" type="presParOf" srcId="{E5367FEA-63DA-4333-B297-F597D12EC25B}" destId="{A95D02E4-1151-4F13-813A-847CDBE3EEBD}" srcOrd="1" destOrd="0" presId="urn:microsoft.com/office/officeart/2016/7/layout/BasicLinearProcessNumbered"/>
    <dgm:cxn modelId="{8DEB902D-35B7-4A87-83A3-2223F58BAAED}" type="presParOf" srcId="{E5367FEA-63DA-4333-B297-F597D12EC25B}" destId="{93819B63-8406-44B7-9719-D0B1CCAF244D}" srcOrd="2" destOrd="0" presId="urn:microsoft.com/office/officeart/2016/7/layout/BasicLinearProcessNumbered"/>
    <dgm:cxn modelId="{A8CB3FA5-414F-4AD4-BDEE-EF22D5F8F59A}" type="presParOf" srcId="{E5367FEA-63DA-4333-B297-F597D12EC25B}" destId="{AA2BB2EF-9161-4614-AE6F-7BC27B879659}" srcOrd="3" destOrd="0" presId="urn:microsoft.com/office/officeart/2016/7/layout/BasicLinearProcessNumbered"/>
    <dgm:cxn modelId="{54214A55-2207-423F-81AD-979566B28DA9}" type="presParOf" srcId="{4013BE87-1ABD-4110-94DC-423ACEA2D091}" destId="{6B71D1AC-99E7-4830-83F9-6BDB202E1870}" srcOrd="7" destOrd="0" presId="urn:microsoft.com/office/officeart/2016/7/layout/BasicLinearProcessNumbered"/>
    <dgm:cxn modelId="{81C63E9E-C66C-4FB4-8692-B41294800CCE}" type="presParOf" srcId="{4013BE87-1ABD-4110-94DC-423ACEA2D091}" destId="{5677BA2B-700A-4083-95F2-B728DF1A5722}" srcOrd="8" destOrd="0" presId="urn:microsoft.com/office/officeart/2016/7/layout/BasicLinearProcessNumbered"/>
    <dgm:cxn modelId="{E7481A76-D638-4568-B759-F009BADFADBD}" type="presParOf" srcId="{5677BA2B-700A-4083-95F2-B728DF1A5722}" destId="{B4734152-DFAF-422A-AE31-8F376A1E8038}" srcOrd="0" destOrd="0" presId="urn:microsoft.com/office/officeart/2016/7/layout/BasicLinearProcessNumbered"/>
    <dgm:cxn modelId="{11F36147-F0A7-4440-A5EE-1B17FC2AE21D}" type="presParOf" srcId="{5677BA2B-700A-4083-95F2-B728DF1A5722}" destId="{114641A8-2BAC-49F4-A65A-D4F2A0BD66B7}" srcOrd="1" destOrd="0" presId="urn:microsoft.com/office/officeart/2016/7/layout/BasicLinearProcessNumbered"/>
    <dgm:cxn modelId="{7FB37ED4-8E28-4DC3-B084-54C74DB3EF06}" type="presParOf" srcId="{5677BA2B-700A-4083-95F2-B728DF1A5722}" destId="{1DF827EF-6357-4A31-8FE6-4569FEB9850E}" srcOrd="2" destOrd="0" presId="urn:microsoft.com/office/officeart/2016/7/layout/BasicLinearProcessNumbered"/>
    <dgm:cxn modelId="{10EFBE3A-B60E-48CA-841B-E03FCD1778CA}" type="presParOf" srcId="{5677BA2B-700A-4083-95F2-B728DF1A5722}" destId="{CB0C2765-8124-4602-9736-E855BE1CBC2F}" srcOrd="3" destOrd="0" presId="urn:microsoft.com/office/officeart/2016/7/layout/BasicLinearProcessNumbered"/>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363F2E-EFA2-4FF5-B4CA-872CCA5A6DC0}" type="datetimeFigureOut">
              <a:rPr lang="en-US" smtClean="0"/>
              <a:pPr/>
              <a:t>2/27/2024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3449B2-E123-450E-B512-6463B60662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8689A4F9-DCC2-40DE-B6FA-88A54BFD742D}"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89A4F9-DCC2-40DE-B6FA-88A54BFD742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89A4F9-DCC2-40DE-B6FA-88A54BFD742D}"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DA2FD6-14D5-4A88-9B7A-77629AE6AB1E}"/>
              </a:ext>
            </a:extLst>
          </p:cNvPr>
          <p:cNvSpPr>
            <a:spLocks noGrp="1"/>
          </p:cNvSpPr>
          <p:nvPr>
            <p:ph type="title"/>
          </p:nvPr>
        </p:nvSpPr>
        <p:spPr>
          <a:xfrm>
            <a:off x="3251200" y="228600"/>
            <a:ext cx="8534400" cy="1219200"/>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35A1D450-30D4-4BCA-8B7A-60D262A5E030}"/>
              </a:ext>
            </a:extLst>
          </p:cNvPr>
          <p:cNvSpPr>
            <a:spLocks noGrp="1"/>
          </p:cNvSpPr>
          <p:nvPr>
            <p:ph type="body" sz="half" idx="1"/>
          </p:nvPr>
        </p:nvSpPr>
        <p:spPr>
          <a:xfrm>
            <a:off x="3251200" y="1600200"/>
            <a:ext cx="4165600"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2D4EFB0B-2EAE-4467-8D77-B8A637ECEDA1}"/>
              </a:ext>
            </a:extLst>
          </p:cNvPr>
          <p:cNvSpPr>
            <a:spLocks noGrp="1"/>
          </p:cNvSpPr>
          <p:nvPr>
            <p:ph sz="half" idx="2"/>
          </p:nvPr>
        </p:nvSpPr>
        <p:spPr>
          <a:xfrm>
            <a:off x="7620000" y="1600200"/>
            <a:ext cx="4165600"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F1592441-1C39-439E-B6CA-43BF39072349}"/>
              </a:ext>
            </a:extLst>
          </p:cNvPr>
          <p:cNvSpPr>
            <a:spLocks noGrp="1"/>
          </p:cNvSpPr>
          <p:nvPr>
            <p:ph type="dt" sz="half" idx="10"/>
          </p:nvPr>
        </p:nvSpPr>
        <p:spPr>
          <a:xfrm>
            <a:off x="203201" y="6248400"/>
            <a:ext cx="2535767"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xmlns="" id="{A9C65BB2-2A71-41D8-AB66-07C1DDBE2A46}"/>
              </a:ext>
            </a:extLst>
          </p:cNvPr>
          <p:cNvSpPr>
            <a:spLocks noGrp="1"/>
          </p:cNvSpPr>
          <p:nvPr>
            <p:ph type="ftr" sz="quarter" idx="11"/>
          </p:nvPr>
        </p:nvSpPr>
        <p:spPr>
          <a:xfrm>
            <a:off x="4165600" y="6248400"/>
            <a:ext cx="38608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xmlns="" id="{839FA52C-C1AF-463B-8FDC-13D043F016C0}"/>
              </a:ext>
            </a:extLst>
          </p:cNvPr>
          <p:cNvSpPr>
            <a:spLocks noGrp="1"/>
          </p:cNvSpPr>
          <p:nvPr>
            <p:ph type="sldNum" sz="quarter" idx="12"/>
          </p:nvPr>
        </p:nvSpPr>
        <p:spPr>
          <a:xfrm>
            <a:off x="9245600" y="6248400"/>
            <a:ext cx="2540000" cy="457200"/>
          </a:xfrm>
        </p:spPr>
        <p:txBody>
          <a:bodyPr/>
          <a:lstStyle>
            <a:lvl1pPr>
              <a:defRPr/>
            </a:lvl1pPr>
          </a:lstStyle>
          <a:p>
            <a:fld id="{B2989B62-758B-4340-A280-4F88160D1B94}" type="slidenum">
              <a:rPr lang="en-US" altLang="en-US"/>
              <a:pPr/>
              <a:t>‹#›</a:t>
            </a:fld>
            <a:endParaRPr lang="en-US" altLang="en-US"/>
          </a:p>
        </p:txBody>
      </p:sp>
    </p:spTree>
    <p:extLst>
      <p:ext uri="{BB962C8B-B14F-4D97-AF65-F5344CB8AC3E}">
        <p14:creationId xmlns:p14="http://schemas.microsoft.com/office/powerpoint/2010/main" xmlns="" val="222353458"/>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89A4F9-DCC2-40DE-B6FA-88A54BFD742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89A4F9-DCC2-40DE-B6FA-88A54BFD742D}"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689A4F9-DCC2-40DE-B6FA-88A54BFD742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689A4F9-DCC2-40DE-B6FA-88A54BFD742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689A4F9-DCC2-40DE-B6FA-88A54BFD742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689A4F9-DCC2-40DE-B6FA-88A54BFD742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689A4F9-DCC2-40DE-B6FA-88A54BFD742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DE2AEDC-3C19-4E81-B3F7-D7CBF16B6EB5}" type="datetimeFigureOut">
              <a:rPr lang="en-IN" smtClean="0"/>
              <a:pPr/>
              <a:t>27-02-2024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8689A4F9-DCC2-40DE-B6FA-88A54BFD742D}" type="slidenum">
              <a:rPr lang="en-IN" smtClean="0"/>
              <a:pPr/>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DE2AEDC-3C19-4E81-B3F7-D7CBF16B6EB5}" type="datetimeFigureOut">
              <a:rPr lang="en-IN" smtClean="0"/>
              <a:pPr/>
              <a:t>27-02-2024</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689A4F9-DCC2-40DE-B6FA-88A54BFD742D}" type="slidenum">
              <a:rPr lang="en-IN" smtClean="0"/>
              <a:pPr/>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Measurement"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s://en.wikipedia.org/wiki/Ruler" TargetMode="External"/><Relationship Id="rId4" Type="http://schemas.openxmlformats.org/officeDocument/2006/relationships/hyperlink" Target="https://en.wikipedia.org/wiki/Compass_(drafting)"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Caliper" TargetMode="External"/><Relationship Id="rId3" Type="http://schemas.openxmlformats.org/officeDocument/2006/relationships/hyperlink" Target="https://en.wikipedia.org/wiki/Screw" TargetMode="External"/><Relationship Id="rId7" Type="http://schemas.openxmlformats.org/officeDocument/2006/relationships/hyperlink" Target="https://en.wikipedia.org/wiki/Metrology"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s://en.wikipedia.org/wiki/Machining" TargetMode="External"/><Relationship Id="rId5" Type="http://schemas.openxmlformats.org/officeDocument/2006/relationships/hyperlink" Target="https://en.wikipedia.org/wiki/Mechanical_engineering" TargetMode="External"/><Relationship Id="rId4" Type="http://schemas.openxmlformats.org/officeDocument/2006/relationships/hyperlink" Target="https://en.wikipedia.org/wiki/Micrometer"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Woodworking" TargetMode="External"/><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hyperlink" Target="https://en.wikipedia.org/wiki/Tool" TargetMode="External"/><Relationship Id="rId4" Type="http://schemas.openxmlformats.org/officeDocument/2006/relationships/hyperlink" Target="https://en.wikipedia.org/wiki/Metalworking"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statistics.laerd.com/statistical-guides/types-of-variable.php" TargetMode="External"/><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617" y="300446"/>
            <a:ext cx="11255829" cy="1201783"/>
          </a:xfrm>
        </p:spPr>
        <p:txBody>
          <a:bodyPr>
            <a:normAutofit fontScale="90000"/>
          </a:bodyPr>
          <a:lstStyle/>
          <a:p>
            <a:r>
              <a:rPr lang="en-IN" sz="6600" dirty="0" smtClean="0"/>
              <a:t>INSPECTION &amp; QUALITY CONTROL </a:t>
            </a:r>
            <a:endParaRPr lang="en-US" sz="6600" dirty="0"/>
          </a:p>
        </p:txBody>
      </p:sp>
      <p:sp>
        <p:nvSpPr>
          <p:cNvPr id="4" name="Text Placeholder 3"/>
          <p:cNvSpPr>
            <a:spLocks noGrp="1"/>
          </p:cNvSpPr>
          <p:nvPr>
            <p:ph type="body" idx="1"/>
          </p:nvPr>
        </p:nvSpPr>
        <p:spPr>
          <a:xfrm>
            <a:off x="888274" y="2585139"/>
            <a:ext cx="10058400" cy="1712541"/>
          </a:xfrm>
        </p:spPr>
        <p:txBody>
          <a:bodyPr>
            <a:normAutofit/>
          </a:bodyPr>
          <a:lstStyle/>
          <a:p>
            <a:r>
              <a:rPr lang="en-IN" sz="3200" dirty="0" smtClean="0">
                <a:solidFill>
                  <a:schemeClr val="tx1">
                    <a:lumMod val="75000"/>
                    <a:lumOff val="25000"/>
                  </a:schemeClr>
                </a:solidFill>
                <a:latin typeface="+mn-lt"/>
                <a:ea typeface="Arial Unicode MS" pitchFamily="34" charset="-128"/>
                <a:cs typeface="Arial Unicode MS" pitchFamily="34" charset="-128"/>
              </a:rPr>
              <a:t>Name     : </a:t>
            </a:r>
            <a:r>
              <a:rPr lang="en-IN" sz="3200" dirty="0" err="1" smtClean="0">
                <a:solidFill>
                  <a:schemeClr val="tx1">
                    <a:lumMod val="75000"/>
                    <a:lumOff val="25000"/>
                  </a:schemeClr>
                </a:solidFill>
                <a:ea typeface="Arial Unicode MS" pitchFamily="34" charset="-128"/>
                <a:cs typeface="Arial Unicode MS" pitchFamily="34" charset="-128"/>
              </a:rPr>
              <a:t>P</a:t>
            </a:r>
            <a:r>
              <a:rPr lang="en-IN" sz="3200" dirty="0" err="1" smtClean="0">
                <a:solidFill>
                  <a:schemeClr val="tx1">
                    <a:lumMod val="75000"/>
                    <a:lumOff val="25000"/>
                  </a:schemeClr>
                </a:solidFill>
                <a:latin typeface="+mn-lt"/>
                <a:ea typeface="Arial Unicode MS" pitchFamily="34" charset="-128"/>
                <a:cs typeface="Arial Unicode MS" pitchFamily="34" charset="-128"/>
              </a:rPr>
              <a:t>ardeep</a:t>
            </a:r>
            <a:r>
              <a:rPr lang="en-IN" sz="3200" dirty="0" smtClean="0">
                <a:solidFill>
                  <a:schemeClr val="tx1">
                    <a:lumMod val="75000"/>
                    <a:lumOff val="25000"/>
                  </a:schemeClr>
                </a:solidFill>
                <a:latin typeface="+mn-lt"/>
                <a:ea typeface="Arial Unicode MS" pitchFamily="34" charset="-128"/>
                <a:cs typeface="Arial Unicode MS" pitchFamily="34" charset="-128"/>
              </a:rPr>
              <a:t> (Lect. In Mech. Engg.)</a:t>
            </a:r>
          </a:p>
          <a:p>
            <a:r>
              <a:rPr lang="en-IN" sz="3200" dirty="0" smtClean="0">
                <a:solidFill>
                  <a:schemeClr val="tx1">
                    <a:lumMod val="75000"/>
                    <a:lumOff val="25000"/>
                  </a:schemeClr>
                </a:solidFill>
                <a:latin typeface="+mn-lt"/>
                <a:ea typeface="Arial Unicode MS" pitchFamily="34" charset="-128"/>
                <a:cs typeface="Arial Unicode MS" pitchFamily="34" charset="-128"/>
              </a:rPr>
              <a:t>Branch   : Mech. Engg. (Govt. Polytechnic </a:t>
            </a:r>
            <a:r>
              <a:rPr lang="en-IN" sz="3200" dirty="0" smtClean="0">
                <a:solidFill>
                  <a:schemeClr val="tx1">
                    <a:lumMod val="75000"/>
                    <a:lumOff val="25000"/>
                  </a:schemeClr>
                </a:solidFill>
                <a:ea typeface="Arial Unicode MS" pitchFamily="34" charset="-128"/>
                <a:cs typeface="Arial Unicode MS" pitchFamily="34" charset="-128"/>
              </a:rPr>
              <a:t>D</a:t>
            </a:r>
            <a:r>
              <a:rPr lang="en-IN" sz="3200" dirty="0" smtClean="0">
                <a:solidFill>
                  <a:schemeClr val="tx1">
                    <a:lumMod val="75000"/>
                    <a:lumOff val="25000"/>
                  </a:schemeClr>
                </a:solidFill>
                <a:latin typeface="+mn-lt"/>
                <a:ea typeface="Arial Unicode MS" pitchFamily="34" charset="-128"/>
                <a:cs typeface="Arial Unicode MS" pitchFamily="34" charset="-128"/>
              </a:rPr>
              <a:t>hangar)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A1895C-F702-4427-9E67-6DDCD561B6A5}"/>
              </a:ext>
            </a:extLst>
          </p:cNvPr>
          <p:cNvSpPr>
            <a:spLocks noGrp="1"/>
          </p:cNvSpPr>
          <p:nvPr>
            <p:ph type="ctrTitle" idx="4294967295"/>
          </p:nvPr>
        </p:nvSpPr>
        <p:spPr>
          <a:xfrm>
            <a:off x="3048000" y="1981200"/>
            <a:ext cx="9144000" cy="2174875"/>
          </a:xfrm>
        </p:spPr>
        <p:txBody>
          <a:bodyPr>
            <a:normAutofit/>
          </a:bodyPr>
          <a:lstStyle/>
          <a:p>
            <a:r>
              <a:rPr lang="en-US" sz="6600" dirty="0"/>
              <a:t>Measurement and Gauging</a:t>
            </a:r>
            <a:endParaRPr lang="en-IN" sz="6600" dirty="0"/>
          </a:p>
        </p:txBody>
      </p:sp>
    </p:spTree>
    <p:extLst>
      <p:ext uri="{BB962C8B-B14F-4D97-AF65-F5344CB8AC3E}">
        <p14:creationId xmlns:p14="http://schemas.microsoft.com/office/powerpoint/2010/main" xmlns="" val="2429292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161E58CD-A119-4279-9FF0-3C8A73C2E02B}"/>
              </a:ext>
            </a:extLst>
          </p:cNvPr>
          <p:cNvPicPr>
            <a:picLocks noChangeAspect="1"/>
          </p:cNvPicPr>
          <p:nvPr/>
        </p:nvPicPr>
        <p:blipFill rotWithShape="1">
          <a:blip r:embed="rId2">
            <a:extLst>
              <a:ext uri="{28A0092B-C50C-407E-A947-70E740481C1C}">
                <a14:useLocalDpi xmlns:a14="http://schemas.microsoft.com/office/drawing/2010/main" xmlns="" val="0"/>
              </a:ext>
            </a:extLst>
          </a:blip>
          <a:srcRect l="2645" r="12608" b="2"/>
          <a:stretch/>
        </p:blipFill>
        <p:spPr>
          <a:xfrm>
            <a:off x="8785907" y="2749900"/>
            <a:ext cx="2717116" cy="2287979"/>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2" name="Title 1">
            <a:extLst>
              <a:ext uri="{FF2B5EF4-FFF2-40B4-BE49-F238E27FC236}">
                <a16:creationId xmlns:a16="http://schemas.microsoft.com/office/drawing/2014/main" xmlns="" id="{CA8B626B-AA31-4E97-BE2C-F29FBDF4D0A3}"/>
              </a:ext>
            </a:extLst>
          </p:cNvPr>
          <p:cNvSpPr>
            <a:spLocks noGrp="1"/>
          </p:cNvSpPr>
          <p:nvPr>
            <p:ph type="title"/>
          </p:nvPr>
        </p:nvSpPr>
        <p:spPr>
          <a:xfrm>
            <a:off x="1484311" y="685800"/>
            <a:ext cx="10018713" cy="1185333"/>
          </a:xfrm>
        </p:spPr>
        <p:txBody>
          <a:bodyPr>
            <a:normAutofit/>
          </a:bodyPr>
          <a:lstStyle/>
          <a:p>
            <a:r>
              <a:rPr lang="en-US" dirty="0"/>
              <a:t>                                  Calipers</a:t>
            </a:r>
            <a:endParaRPr lang="en-IN" dirty="0"/>
          </a:p>
        </p:txBody>
      </p:sp>
      <p:sp>
        <p:nvSpPr>
          <p:cNvPr id="3" name="Content Placeholder 2">
            <a:extLst>
              <a:ext uri="{FF2B5EF4-FFF2-40B4-BE49-F238E27FC236}">
                <a16:creationId xmlns:a16="http://schemas.microsoft.com/office/drawing/2014/main" xmlns="" id="{AB907A19-E080-4D5E-A49C-4B4F091A2482}"/>
              </a:ext>
            </a:extLst>
          </p:cNvPr>
          <p:cNvSpPr>
            <a:spLocks noGrp="1"/>
          </p:cNvSpPr>
          <p:nvPr>
            <p:ph idx="1"/>
          </p:nvPr>
        </p:nvSpPr>
        <p:spPr>
          <a:xfrm>
            <a:off x="1484311" y="1998133"/>
            <a:ext cx="6855356" cy="3793067"/>
          </a:xfrm>
        </p:spPr>
        <p:txBody>
          <a:bodyPr>
            <a:normAutofit/>
          </a:bodyPr>
          <a:lstStyle/>
          <a:p>
            <a:r>
              <a:rPr lang="en-IN" b="0" i="0" dirty="0">
                <a:effectLst/>
                <a:latin typeface="Arial" panose="020B0604020202020204" pitchFamily="34" charset="0"/>
              </a:rPr>
              <a:t>A </a:t>
            </a:r>
            <a:r>
              <a:rPr lang="en-IN" b="1" i="0" dirty="0" err="1">
                <a:effectLst/>
                <a:latin typeface="Arial" panose="020B0604020202020204" pitchFamily="34" charset="0"/>
              </a:rPr>
              <a:t>caliper</a:t>
            </a:r>
            <a:r>
              <a:rPr lang="en-IN" b="0" i="0" dirty="0">
                <a:effectLst/>
                <a:latin typeface="Arial" panose="020B0604020202020204" pitchFamily="34" charset="0"/>
              </a:rPr>
              <a:t> is a device used to </a:t>
            </a:r>
            <a:r>
              <a:rPr lang="en-IN" b="0" i="0" u="none" strike="noStrike" dirty="0">
                <a:effectLst/>
                <a:latin typeface="Arial" panose="020B0604020202020204" pitchFamily="34" charset="0"/>
                <a:hlinkClick r:id="rId3" tooltip="Measurement"/>
              </a:rPr>
              <a:t>measure</a:t>
            </a:r>
            <a:r>
              <a:rPr lang="en-IN" b="0" i="0" dirty="0">
                <a:effectLst/>
                <a:latin typeface="Arial" panose="020B0604020202020204" pitchFamily="34" charset="0"/>
              </a:rPr>
              <a:t> the distance between two opposite sides of an object. A </a:t>
            </a:r>
            <a:r>
              <a:rPr lang="en-IN" b="0" i="0" dirty="0" err="1">
                <a:effectLst/>
                <a:latin typeface="Arial" panose="020B0604020202020204" pitchFamily="34" charset="0"/>
              </a:rPr>
              <a:t>caliper</a:t>
            </a:r>
            <a:r>
              <a:rPr lang="en-IN" b="0" i="0" dirty="0">
                <a:effectLst/>
                <a:latin typeface="Arial" panose="020B0604020202020204" pitchFamily="34" charset="0"/>
              </a:rPr>
              <a:t> can be as simple as a </a:t>
            </a:r>
            <a:r>
              <a:rPr lang="en-IN" b="0" i="0" u="none" strike="noStrike" dirty="0">
                <a:effectLst/>
                <a:latin typeface="Arial" panose="020B0604020202020204" pitchFamily="34" charset="0"/>
                <a:hlinkClick r:id="rId4" tooltip="Compass (drafting)"/>
              </a:rPr>
              <a:t>compass</a:t>
            </a:r>
            <a:r>
              <a:rPr lang="en-IN" b="0" i="0" dirty="0">
                <a:effectLst/>
                <a:latin typeface="Arial" panose="020B0604020202020204" pitchFamily="34" charset="0"/>
              </a:rPr>
              <a:t> with inward or outward-facing points. The tips of the </a:t>
            </a:r>
            <a:r>
              <a:rPr lang="en-IN" b="0" i="0" dirty="0" err="1">
                <a:effectLst/>
                <a:latin typeface="Arial" panose="020B0604020202020204" pitchFamily="34" charset="0"/>
              </a:rPr>
              <a:t>caliper</a:t>
            </a:r>
            <a:r>
              <a:rPr lang="en-IN" b="0" i="0" dirty="0">
                <a:effectLst/>
                <a:latin typeface="Arial" panose="020B0604020202020204" pitchFamily="34" charset="0"/>
              </a:rPr>
              <a:t> are adjusted to fit across the points to be measured, the </a:t>
            </a:r>
            <a:r>
              <a:rPr lang="en-IN" b="0" i="0" dirty="0" err="1">
                <a:effectLst/>
                <a:latin typeface="Arial" panose="020B0604020202020204" pitchFamily="34" charset="0"/>
              </a:rPr>
              <a:t>caliper</a:t>
            </a:r>
            <a:r>
              <a:rPr lang="en-IN" b="0" i="0" dirty="0">
                <a:effectLst/>
                <a:latin typeface="Arial" panose="020B0604020202020204" pitchFamily="34" charset="0"/>
              </a:rPr>
              <a:t> is then removed and the distance read by measuring between the tips with a measuring tool, such as a </a:t>
            </a:r>
            <a:r>
              <a:rPr lang="en-IN" b="0" i="0" u="none" strike="noStrike" dirty="0">
                <a:effectLst/>
                <a:latin typeface="Arial" panose="020B0604020202020204" pitchFamily="34" charset="0"/>
                <a:hlinkClick r:id="rId5" tooltip="Ruler"/>
              </a:rPr>
              <a:t>ruler</a:t>
            </a:r>
            <a:r>
              <a:rPr lang="en-IN" b="0" i="0" dirty="0">
                <a:effectLst/>
                <a:latin typeface="Arial" panose="020B0604020202020204" pitchFamily="34" charset="0"/>
              </a:rPr>
              <a:t>. </a:t>
            </a:r>
            <a:endParaRPr lang="en-IN" dirty="0"/>
          </a:p>
        </p:txBody>
      </p:sp>
    </p:spTree>
    <p:extLst>
      <p:ext uri="{BB962C8B-B14F-4D97-AF65-F5344CB8AC3E}">
        <p14:creationId xmlns:p14="http://schemas.microsoft.com/office/powerpoint/2010/main" xmlns="" val="3420259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9">
            <a:extLst>
              <a:ext uri="{FF2B5EF4-FFF2-40B4-BE49-F238E27FC236}">
                <a16:creationId xmlns:a16="http://schemas.microsoft.com/office/drawing/2014/main" xmlns="" id="{DF8D5C46-63E5-40C5-A208-4B2189FA1032}"/>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xmlns="" id="{4A42B4ED-376E-46C3-8BB2-EAFC660D112B}"/>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2" name="Freeform 7">
              <a:extLst>
                <a:ext uri="{FF2B5EF4-FFF2-40B4-BE49-F238E27FC236}">
                  <a16:creationId xmlns:a16="http://schemas.microsoft.com/office/drawing/2014/main" xmlns="" id="{94E0795D-42C3-4DFD-AEB0-286A1CF143FC}"/>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3" name="Freeform 8">
              <a:extLst>
                <a:ext uri="{FF2B5EF4-FFF2-40B4-BE49-F238E27FC236}">
                  <a16:creationId xmlns:a16="http://schemas.microsoft.com/office/drawing/2014/main" xmlns="" id="{A2ACED1B-99D0-4C14-B63B-963889DCDBC2}"/>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4" name="Freeform 9">
              <a:extLst>
                <a:ext uri="{FF2B5EF4-FFF2-40B4-BE49-F238E27FC236}">
                  <a16:creationId xmlns:a16="http://schemas.microsoft.com/office/drawing/2014/main" xmlns="" id="{5C5D324F-33A3-4C66-BFE5-1742CA4E5940}"/>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5" name="Freeform 10">
              <a:extLst>
                <a:ext uri="{FF2B5EF4-FFF2-40B4-BE49-F238E27FC236}">
                  <a16:creationId xmlns:a16="http://schemas.microsoft.com/office/drawing/2014/main" xmlns="" id="{EC572FC8-A465-4BA3-BA4D-2EC538C042AD}"/>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6" name="Freeform 11">
              <a:extLst>
                <a:ext uri="{FF2B5EF4-FFF2-40B4-BE49-F238E27FC236}">
                  <a16:creationId xmlns:a16="http://schemas.microsoft.com/office/drawing/2014/main" xmlns="" id="{66CC2B15-8E3B-4CFF-99E4-5B4E4D8CF933}"/>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8" name="Rounded Rectangle 16">
            <a:extLst>
              <a:ext uri="{FF2B5EF4-FFF2-40B4-BE49-F238E27FC236}">
                <a16:creationId xmlns:a16="http://schemas.microsoft.com/office/drawing/2014/main" xmlns="" id="{63A60C88-7443-4827-9241-5019758CB4F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096000" y="648931"/>
            <a:ext cx="540702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0862696D-B3B1-4BEC-942C-6690DE5D46B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533130" y="1011765"/>
            <a:ext cx="4546708" cy="4546708"/>
          </a:xfrm>
          <a:prstGeom prst="rect">
            <a:avLst/>
          </a:prstGeom>
        </p:spPr>
      </p:pic>
      <p:sp>
        <p:nvSpPr>
          <p:cNvPr id="2" name="Title 1">
            <a:extLst>
              <a:ext uri="{FF2B5EF4-FFF2-40B4-BE49-F238E27FC236}">
                <a16:creationId xmlns:a16="http://schemas.microsoft.com/office/drawing/2014/main" xmlns="" id="{BB5F867B-865F-47B5-91F0-50925986D5D9}"/>
              </a:ext>
            </a:extLst>
          </p:cNvPr>
          <p:cNvSpPr>
            <a:spLocks noGrp="1"/>
          </p:cNvSpPr>
          <p:nvPr>
            <p:ph type="title"/>
          </p:nvPr>
        </p:nvSpPr>
        <p:spPr>
          <a:xfrm>
            <a:off x="1484312" y="685800"/>
            <a:ext cx="4278928" cy="1752599"/>
          </a:xfrm>
        </p:spPr>
        <p:txBody>
          <a:bodyPr>
            <a:normAutofit/>
          </a:bodyPr>
          <a:lstStyle/>
          <a:p>
            <a:r>
              <a:rPr lang="en-US" dirty="0"/>
              <a:t>Micrometers</a:t>
            </a:r>
            <a:endParaRPr lang="en-IN" dirty="0"/>
          </a:p>
        </p:txBody>
      </p:sp>
      <p:sp>
        <p:nvSpPr>
          <p:cNvPr id="3" name="Content Placeholder 2">
            <a:extLst>
              <a:ext uri="{FF2B5EF4-FFF2-40B4-BE49-F238E27FC236}">
                <a16:creationId xmlns:a16="http://schemas.microsoft.com/office/drawing/2014/main" xmlns="" id="{CD520A69-3E25-4789-8995-8D7A8287BC82}"/>
              </a:ext>
            </a:extLst>
          </p:cNvPr>
          <p:cNvSpPr>
            <a:spLocks noGrp="1"/>
          </p:cNvSpPr>
          <p:nvPr>
            <p:ph idx="1"/>
          </p:nvPr>
        </p:nvSpPr>
        <p:spPr>
          <a:xfrm>
            <a:off x="1484310" y="2666999"/>
            <a:ext cx="4278929" cy="3124201"/>
          </a:xfrm>
        </p:spPr>
        <p:txBody>
          <a:bodyPr>
            <a:normAutofit/>
          </a:bodyPr>
          <a:lstStyle/>
          <a:p>
            <a:pPr>
              <a:lnSpc>
                <a:spcPct val="90000"/>
              </a:lnSpc>
            </a:pPr>
            <a:r>
              <a:rPr lang="en-IN" sz="1900" dirty="0"/>
              <a:t>A </a:t>
            </a:r>
            <a:r>
              <a:rPr lang="en-IN" sz="1900" b="1" dirty="0" err="1"/>
              <a:t>micrometer</a:t>
            </a:r>
            <a:r>
              <a:rPr lang="en-IN" sz="1900" dirty="0"/>
              <a:t> sometimes known as a </a:t>
            </a:r>
            <a:r>
              <a:rPr lang="en-IN" sz="1900" b="1" dirty="0" err="1"/>
              <a:t>micrometer</a:t>
            </a:r>
            <a:r>
              <a:rPr lang="en-IN" sz="1900" b="1" dirty="0"/>
              <a:t> screw gauge</a:t>
            </a:r>
            <a:r>
              <a:rPr lang="en-IN" sz="1900" dirty="0"/>
              <a:t>, is a device incorporating a calibrated </a:t>
            </a:r>
            <a:r>
              <a:rPr lang="en-IN" sz="1900" dirty="0">
                <a:hlinkClick r:id="rId3" tooltip="Screw"/>
              </a:rPr>
              <a:t>screw</a:t>
            </a:r>
            <a:r>
              <a:rPr lang="en-IN" sz="1900" dirty="0"/>
              <a:t> widely used for precise measurement of components</a:t>
            </a:r>
            <a:r>
              <a:rPr lang="en-IN" sz="1900" baseline="30000" dirty="0">
                <a:hlinkClick r:id="rId4"/>
              </a:rPr>
              <a:t>[1]</a:t>
            </a:r>
            <a:r>
              <a:rPr lang="en-IN" sz="1900" dirty="0"/>
              <a:t> in </a:t>
            </a:r>
            <a:r>
              <a:rPr lang="en-IN" sz="1900" dirty="0">
                <a:hlinkClick r:id="rId5" tooltip="Mechanical engineering"/>
              </a:rPr>
              <a:t>mechanical engineering</a:t>
            </a:r>
            <a:r>
              <a:rPr lang="en-IN" sz="1900" dirty="0"/>
              <a:t> and </a:t>
            </a:r>
            <a:r>
              <a:rPr lang="en-IN" sz="1900" dirty="0">
                <a:hlinkClick r:id="rId6" tooltip="Machining"/>
              </a:rPr>
              <a:t>machining</a:t>
            </a:r>
            <a:r>
              <a:rPr lang="en-IN" sz="1900" dirty="0"/>
              <a:t> as well as most mechanical trades, along with other </a:t>
            </a:r>
            <a:r>
              <a:rPr lang="en-IN" sz="1900" dirty="0">
                <a:hlinkClick r:id="rId7" tooltip="Metrology"/>
              </a:rPr>
              <a:t>metrological</a:t>
            </a:r>
            <a:r>
              <a:rPr lang="en-IN" sz="1900" dirty="0"/>
              <a:t> instruments such as </a:t>
            </a:r>
            <a:r>
              <a:rPr lang="en-IN" sz="1900" dirty="0">
                <a:hlinkClick r:id="rId8" tooltip="Caliper"/>
              </a:rPr>
              <a:t>dial</a:t>
            </a:r>
            <a:r>
              <a:rPr lang="en-IN" sz="1900" dirty="0"/>
              <a:t>, </a:t>
            </a:r>
            <a:r>
              <a:rPr lang="en-IN" sz="1900" dirty="0" err="1">
                <a:hlinkClick r:id="rId8" tooltip="Caliper"/>
              </a:rPr>
              <a:t>vernier</a:t>
            </a:r>
            <a:r>
              <a:rPr lang="en-IN" sz="1900" dirty="0"/>
              <a:t>, and </a:t>
            </a:r>
            <a:r>
              <a:rPr lang="en-IN" sz="1900" dirty="0">
                <a:hlinkClick r:id="rId8" tooltip="Caliper"/>
              </a:rPr>
              <a:t>digital </a:t>
            </a:r>
            <a:r>
              <a:rPr lang="en-IN" sz="1900" dirty="0" err="1">
                <a:hlinkClick r:id="rId8" tooltip="Caliper"/>
              </a:rPr>
              <a:t>calipers</a:t>
            </a:r>
            <a:r>
              <a:rPr lang="en-IN" sz="1900" baseline="30000" dirty="0">
                <a:hlinkClick r:id="rId4"/>
              </a:rPr>
              <a:t>[2]</a:t>
            </a:r>
            <a:r>
              <a:rPr lang="en-IN" sz="1900" dirty="0"/>
              <a:t>.</a:t>
            </a:r>
          </a:p>
        </p:txBody>
      </p:sp>
    </p:spTree>
    <p:extLst>
      <p:ext uri="{BB962C8B-B14F-4D97-AF65-F5344CB8AC3E}">
        <p14:creationId xmlns:p14="http://schemas.microsoft.com/office/powerpoint/2010/main" xmlns="" val="2317342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31A00377-C1E2-4C22-A82F-2DAF24C7C673}"/>
              </a:ext>
            </a:extLst>
          </p:cNvPr>
          <p:cNvPicPr>
            <a:picLocks noChangeAspect="1"/>
          </p:cNvPicPr>
          <p:nvPr/>
        </p:nvPicPr>
        <p:blipFill rotWithShape="1">
          <a:blip r:embed="rId2">
            <a:extLst>
              <a:ext uri="{28A0092B-C50C-407E-A947-70E740481C1C}">
                <a14:useLocalDpi xmlns:a14="http://schemas.microsoft.com/office/drawing/2010/main" xmlns="" val="0"/>
              </a:ext>
            </a:extLst>
          </a:blip>
          <a:srcRect t="7958" r="1" b="21040"/>
          <a:stretch/>
        </p:blipFill>
        <p:spPr>
          <a:xfrm>
            <a:off x="8785907" y="2135663"/>
            <a:ext cx="2717116" cy="3516452"/>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2" name="Title 1">
            <a:extLst>
              <a:ext uri="{FF2B5EF4-FFF2-40B4-BE49-F238E27FC236}">
                <a16:creationId xmlns:a16="http://schemas.microsoft.com/office/drawing/2014/main" xmlns="" id="{39B679CD-CB32-4D9E-8656-738A193F3744}"/>
              </a:ext>
            </a:extLst>
          </p:cNvPr>
          <p:cNvSpPr>
            <a:spLocks noGrp="1"/>
          </p:cNvSpPr>
          <p:nvPr>
            <p:ph type="title"/>
          </p:nvPr>
        </p:nvSpPr>
        <p:spPr>
          <a:xfrm>
            <a:off x="1484311" y="685800"/>
            <a:ext cx="10018713" cy="1185333"/>
          </a:xfrm>
        </p:spPr>
        <p:txBody>
          <a:bodyPr>
            <a:normAutofit/>
          </a:bodyPr>
          <a:lstStyle/>
          <a:p>
            <a:r>
              <a:rPr lang="en-US" dirty="0"/>
              <a:t>Dial Indicator</a:t>
            </a:r>
            <a:endParaRPr lang="en-IN"/>
          </a:p>
        </p:txBody>
      </p:sp>
      <p:sp>
        <p:nvSpPr>
          <p:cNvPr id="3" name="Content Placeholder 2">
            <a:extLst>
              <a:ext uri="{FF2B5EF4-FFF2-40B4-BE49-F238E27FC236}">
                <a16:creationId xmlns:a16="http://schemas.microsoft.com/office/drawing/2014/main" xmlns="" id="{E04BBEAA-16D6-466D-9EB9-BA24ECD487AD}"/>
              </a:ext>
            </a:extLst>
          </p:cNvPr>
          <p:cNvSpPr>
            <a:spLocks noGrp="1"/>
          </p:cNvSpPr>
          <p:nvPr>
            <p:ph idx="1"/>
          </p:nvPr>
        </p:nvSpPr>
        <p:spPr>
          <a:xfrm>
            <a:off x="1484311" y="1998133"/>
            <a:ext cx="6855356" cy="3793067"/>
          </a:xfrm>
        </p:spPr>
        <p:txBody>
          <a:bodyPr>
            <a:normAutofit lnSpcReduction="10000"/>
          </a:bodyPr>
          <a:lstStyle/>
          <a:p>
            <a:r>
              <a:rPr lang="en-IN"/>
              <a:t>A </a:t>
            </a:r>
            <a:r>
              <a:rPr lang="en-IN" b="1"/>
              <a:t>dial</a:t>
            </a:r>
            <a:r>
              <a:rPr lang="en-IN"/>
              <a:t> test </a:t>
            </a:r>
            <a:r>
              <a:rPr lang="en-IN" b="1"/>
              <a:t>indicator</a:t>
            </a:r>
            <a:r>
              <a:rPr lang="en-IN"/>
              <a:t>, also known as a lever arm test </a:t>
            </a:r>
            <a:r>
              <a:rPr lang="en-IN" b="1"/>
              <a:t>indicator</a:t>
            </a:r>
            <a:r>
              <a:rPr lang="en-IN"/>
              <a:t> or finger</a:t>
            </a:r>
            <a:r>
              <a:rPr lang="en-IN" b="1"/>
              <a:t>indicator</a:t>
            </a:r>
            <a:r>
              <a:rPr lang="en-IN"/>
              <a:t>, has a smaller measuring range than a standard </a:t>
            </a:r>
            <a:r>
              <a:rPr lang="en-IN" b="1"/>
              <a:t>dial indicator</a:t>
            </a:r>
            <a:r>
              <a:rPr lang="en-IN"/>
              <a:t>.</a:t>
            </a:r>
          </a:p>
          <a:p>
            <a:r>
              <a:rPr lang="en-US"/>
              <a:t>Types:-</a:t>
            </a:r>
          </a:p>
          <a:p>
            <a:r>
              <a:rPr lang="en-US"/>
              <a:t>1.Probe Indicator</a:t>
            </a:r>
          </a:p>
          <a:p>
            <a:r>
              <a:rPr lang="en-US"/>
              <a:t>2.Dial Test Indicator</a:t>
            </a:r>
          </a:p>
          <a:p>
            <a:r>
              <a:rPr lang="en-US"/>
              <a:t>3.Test Indicator</a:t>
            </a:r>
          </a:p>
          <a:p>
            <a:r>
              <a:rPr lang="en-US"/>
              <a:t>4.Digital Indicator</a:t>
            </a:r>
            <a:endParaRPr lang="en-IN"/>
          </a:p>
        </p:txBody>
      </p:sp>
    </p:spTree>
    <p:extLst>
      <p:ext uri="{BB962C8B-B14F-4D97-AF65-F5344CB8AC3E}">
        <p14:creationId xmlns:p14="http://schemas.microsoft.com/office/powerpoint/2010/main" xmlns="" val="1787672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229214-4E00-4FB7-9BD4-CFF878BEFB2E}"/>
              </a:ext>
            </a:extLst>
          </p:cNvPr>
          <p:cNvSpPr>
            <a:spLocks noGrp="1"/>
          </p:cNvSpPr>
          <p:nvPr>
            <p:ph type="title"/>
          </p:nvPr>
        </p:nvSpPr>
        <p:spPr/>
        <p:txBody>
          <a:bodyPr/>
          <a:lstStyle/>
          <a:p>
            <a:r>
              <a:rPr lang="en-US" dirty="0"/>
              <a:t>Surface Plate</a:t>
            </a:r>
            <a:endParaRPr lang="en-IN" dirty="0"/>
          </a:p>
        </p:txBody>
      </p:sp>
      <p:sp>
        <p:nvSpPr>
          <p:cNvPr id="3" name="Content Placeholder 2">
            <a:extLst>
              <a:ext uri="{FF2B5EF4-FFF2-40B4-BE49-F238E27FC236}">
                <a16:creationId xmlns:a16="http://schemas.microsoft.com/office/drawing/2014/main" xmlns="" id="{397B7738-92A7-4FE4-A86C-3B816931DDD2}"/>
              </a:ext>
            </a:extLst>
          </p:cNvPr>
          <p:cNvSpPr>
            <a:spLocks noGrp="1"/>
          </p:cNvSpPr>
          <p:nvPr>
            <p:ph idx="1"/>
          </p:nvPr>
        </p:nvSpPr>
        <p:spPr>
          <a:xfrm>
            <a:off x="1484310" y="2092037"/>
            <a:ext cx="10018713" cy="2050472"/>
          </a:xfrm>
        </p:spPr>
        <p:txBody>
          <a:bodyPr>
            <a:normAutofit fontScale="85000" lnSpcReduction="10000"/>
          </a:bodyPr>
          <a:lstStyle/>
          <a:p>
            <a:r>
              <a:rPr lang="en-IN" dirty="0"/>
              <a:t>A </a:t>
            </a:r>
            <a:r>
              <a:rPr lang="en-IN" b="1" dirty="0"/>
              <a:t>surface plate</a:t>
            </a:r>
            <a:r>
              <a:rPr lang="en-IN" dirty="0"/>
              <a:t> is a solid, flat </a:t>
            </a:r>
            <a:r>
              <a:rPr lang="en-IN" b="1" dirty="0"/>
              <a:t>plate</a:t>
            </a:r>
            <a:r>
              <a:rPr lang="en-IN" dirty="0"/>
              <a:t> used as the main horizontal reference plane for precision inspection, marking out (layout), and tooling setup.</a:t>
            </a:r>
          </a:p>
          <a:p>
            <a:r>
              <a:rPr lang="en-US" dirty="0"/>
              <a:t>Types:-</a:t>
            </a:r>
          </a:p>
          <a:p>
            <a:r>
              <a:rPr lang="en-US" dirty="0"/>
              <a:t>1. Granite Surface Plate</a:t>
            </a:r>
          </a:p>
          <a:p>
            <a:r>
              <a:rPr lang="en-US" dirty="0"/>
              <a:t>2. Cast Iron Surface Plate</a:t>
            </a:r>
            <a:endParaRPr lang="en-IN" dirty="0"/>
          </a:p>
        </p:txBody>
      </p:sp>
      <p:pic>
        <p:nvPicPr>
          <p:cNvPr id="7" name="Picture 6">
            <a:extLst>
              <a:ext uri="{FF2B5EF4-FFF2-40B4-BE49-F238E27FC236}">
                <a16:creationId xmlns:a16="http://schemas.microsoft.com/office/drawing/2014/main" xmlns="" id="{76064C0C-2B8E-4812-8503-D356263EF204}"/>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590971" y="3456709"/>
            <a:ext cx="3665309" cy="2715491"/>
          </a:xfrm>
          <a:prstGeom prst="rect">
            <a:avLst/>
          </a:prstGeom>
        </p:spPr>
      </p:pic>
    </p:spTree>
    <p:extLst>
      <p:ext uri="{BB962C8B-B14F-4D97-AF65-F5344CB8AC3E}">
        <p14:creationId xmlns:p14="http://schemas.microsoft.com/office/powerpoint/2010/main" xmlns="" val="1548130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55027910-C6A1-48A4-AC2C-464E948DB049}"/>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785907" y="2874971"/>
            <a:ext cx="2717116" cy="2037837"/>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2" name="Title 1">
            <a:extLst>
              <a:ext uri="{FF2B5EF4-FFF2-40B4-BE49-F238E27FC236}">
                <a16:creationId xmlns:a16="http://schemas.microsoft.com/office/drawing/2014/main" xmlns="" id="{073DC3E4-B818-4B49-B266-1CFFE3FD87F7}"/>
              </a:ext>
            </a:extLst>
          </p:cNvPr>
          <p:cNvSpPr>
            <a:spLocks noGrp="1"/>
          </p:cNvSpPr>
          <p:nvPr>
            <p:ph type="title"/>
          </p:nvPr>
        </p:nvSpPr>
        <p:spPr>
          <a:xfrm>
            <a:off x="1484311" y="685800"/>
            <a:ext cx="10018713" cy="1185333"/>
          </a:xfrm>
        </p:spPr>
        <p:txBody>
          <a:bodyPr>
            <a:normAutofit/>
          </a:bodyPr>
          <a:lstStyle/>
          <a:p>
            <a:r>
              <a:rPr lang="en-US"/>
              <a:t>Try Square</a:t>
            </a:r>
            <a:endParaRPr lang="en-IN"/>
          </a:p>
        </p:txBody>
      </p:sp>
      <p:sp>
        <p:nvSpPr>
          <p:cNvPr id="3" name="Content Placeholder 2">
            <a:extLst>
              <a:ext uri="{FF2B5EF4-FFF2-40B4-BE49-F238E27FC236}">
                <a16:creationId xmlns:a16="http://schemas.microsoft.com/office/drawing/2014/main" xmlns="" id="{02E1643F-CFC3-4202-9E3F-98C87278B66E}"/>
              </a:ext>
            </a:extLst>
          </p:cNvPr>
          <p:cNvSpPr>
            <a:spLocks noGrp="1"/>
          </p:cNvSpPr>
          <p:nvPr>
            <p:ph idx="1"/>
          </p:nvPr>
        </p:nvSpPr>
        <p:spPr>
          <a:xfrm>
            <a:off x="1484311" y="1998133"/>
            <a:ext cx="6855356" cy="3793067"/>
          </a:xfrm>
        </p:spPr>
        <p:txBody>
          <a:bodyPr>
            <a:normAutofit lnSpcReduction="10000"/>
          </a:bodyPr>
          <a:lstStyle/>
          <a:p>
            <a:pPr>
              <a:lnSpc>
                <a:spcPct val="90000"/>
              </a:lnSpc>
            </a:pPr>
            <a:r>
              <a:rPr lang="en-IN" dirty="0"/>
              <a:t>A </a:t>
            </a:r>
            <a:r>
              <a:rPr lang="en-IN" b="1" dirty="0"/>
              <a:t>try square</a:t>
            </a:r>
            <a:r>
              <a:rPr lang="en-IN" dirty="0"/>
              <a:t> is a </a:t>
            </a:r>
            <a:r>
              <a:rPr lang="en-IN" dirty="0">
                <a:hlinkClick r:id="rId3" tooltip="Woodworking"/>
              </a:rPr>
              <a:t>woodworking</a:t>
            </a:r>
            <a:r>
              <a:rPr lang="en-IN" dirty="0"/>
              <a:t> or a </a:t>
            </a:r>
            <a:r>
              <a:rPr lang="en-IN" dirty="0">
                <a:hlinkClick r:id="rId4" tooltip="Metalworking"/>
              </a:rPr>
              <a:t>metalworking</a:t>
            </a:r>
            <a:r>
              <a:rPr lang="en-IN" dirty="0"/>
              <a:t> </a:t>
            </a:r>
            <a:r>
              <a:rPr lang="en-IN" dirty="0">
                <a:hlinkClick r:id="rId5" tooltip="Tool"/>
              </a:rPr>
              <a:t>tool</a:t>
            </a:r>
            <a:r>
              <a:rPr lang="en-IN" dirty="0"/>
              <a:t> used for marking and measuring of pieces.</a:t>
            </a:r>
          </a:p>
          <a:p>
            <a:pPr>
              <a:lnSpc>
                <a:spcPct val="90000"/>
              </a:lnSpc>
            </a:pPr>
            <a:r>
              <a:rPr lang="en-IN" dirty="0"/>
              <a:t>The square refers to the tool's primary use of measuring the accuracy of a right angle (</a:t>
            </a:r>
            <a:r>
              <a:rPr lang="en-IN" b="1" dirty="0"/>
              <a:t>90</a:t>
            </a:r>
            <a:r>
              <a:rPr lang="en-IN" dirty="0"/>
              <a:t> degrees); to try a surface is to check its straightness or correspondence to an adjoining surface. A piece of wood that is rectangular, flat, and has all edges (faces, sides, and ends) </a:t>
            </a:r>
            <a:r>
              <a:rPr lang="en-IN" b="1" dirty="0"/>
              <a:t>90</a:t>
            </a:r>
            <a:r>
              <a:rPr lang="en-IN" dirty="0"/>
              <a:t>degrees is called </a:t>
            </a:r>
            <a:r>
              <a:rPr lang="en-IN" b="1" dirty="0"/>
              <a:t>four</a:t>
            </a:r>
            <a:r>
              <a:rPr lang="en-IN" dirty="0"/>
              <a:t> square.</a:t>
            </a:r>
          </a:p>
        </p:txBody>
      </p:sp>
    </p:spTree>
    <p:extLst>
      <p:ext uri="{BB962C8B-B14F-4D97-AF65-F5344CB8AC3E}">
        <p14:creationId xmlns:p14="http://schemas.microsoft.com/office/powerpoint/2010/main" xmlns="" val="3708269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9">
            <a:extLst>
              <a:ext uri="{FF2B5EF4-FFF2-40B4-BE49-F238E27FC236}">
                <a16:creationId xmlns:a16="http://schemas.microsoft.com/office/drawing/2014/main" xmlns="" id="{DF8D5C46-63E5-40C5-A208-4B2189FA1032}"/>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xmlns="" id="{4A42B4ED-376E-46C3-8BB2-EAFC660D112B}"/>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2" name="Freeform 7">
              <a:extLst>
                <a:ext uri="{FF2B5EF4-FFF2-40B4-BE49-F238E27FC236}">
                  <a16:creationId xmlns:a16="http://schemas.microsoft.com/office/drawing/2014/main" xmlns="" id="{94E0795D-42C3-4DFD-AEB0-286A1CF143FC}"/>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3" name="Freeform 8">
              <a:extLst>
                <a:ext uri="{FF2B5EF4-FFF2-40B4-BE49-F238E27FC236}">
                  <a16:creationId xmlns:a16="http://schemas.microsoft.com/office/drawing/2014/main" xmlns="" id="{A2ACED1B-99D0-4C14-B63B-963889DCDBC2}"/>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4" name="Freeform 9">
              <a:extLst>
                <a:ext uri="{FF2B5EF4-FFF2-40B4-BE49-F238E27FC236}">
                  <a16:creationId xmlns:a16="http://schemas.microsoft.com/office/drawing/2014/main" xmlns="" id="{5C5D324F-33A3-4C66-BFE5-1742CA4E5940}"/>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5" name="Freeform 10">
              <a:extLst>
                <a:ext uri="{FF2B5EF4-FFF2-40B4-BE49-F238E27FC236}">
                  <a16:creationId xmlns:a16="http://schemas.microsoft.com/office/drawing/2014/main" xmlns="" id="{EC572FC8-A465-4BA3-BA4D-2EC538C042AD}"/>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6" name="Freeform 11">
              <a:extLst>
                <a:ext uri="{FF2B5EF4-FFF2-40B4-BE49-F238E27FC236}">
                  <a16:creationId xmlns:a16="http://schemas.microsoft.com/office/drawing/2014/main" xmlns="" id="{66CC2B15-8E3B-4CFF-99E4-5B4E4D8CF933}"/>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8" name="Rounded Rectangle 16">
            <a:extLst>
              <a:ext uri="{FF2B5EF4-FFF2-40B4-BE49-F238E27FC236}">
                <a16:creationId xmlns:a16="http://schemas.microsoft.com/office/drawing/2014/main" xmlns="" id="{63A60C88-7443-4827-9241-5019758CB4F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096000" y="648931"/>
            <a:ext cx="540702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1AA00FDB-525F-44EF-83D7-E89CB6832B99}"/>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522981" y="1011765"/>
            <a:ext cx="4567005" cy="4546708"/>
          </a:xfrm>
          <a:prstGeom prst="rect">
            <a:avLst/>
          </a:prstGeom>
        </p:spPr>
      </p:pic>
      <p:sp>
        <p:nvSpPr>
          <p:cNvPr id="2" name="Title 1">
            <a:extLst>
              <a:ext uri="{FF2B5EF4-FFF2-40B4-BE49-F238E27FC236}">
                <a16:creationId xmlns:a16="http://schemas.microsoft.com/office/drawing/2014/main" xmlns="" id="{C8BBF57D-7923-4555-B0BF-EBF511423E5F}"/>
              </a:ext>
            </a:extLst>
          </p:cNvPr>
          <p:cNvSpPr>
            <a:spLocks noGrp="1"/>
          </p:cNvSpPr>
          <p:nvPr>
            <p:ph type="title"/>
          </p:nvPr>
        </p:nvSpPr>
        <p:spPr>
          <a:xfrm>
            <a:off x="1484312" y="685800"/>
            <a:ext cx="4278928" cy="1752599"/>
          </a:xfrm>
        </p:spPr>
        <p:txBody>
          <a:bodyPr>
            <a:normAutofit/>
          </a:bodyPr>
          <a:lstStyle/>
          <a:p>
            <a:r>
              <a:rPr lang="en-US"/>
              <a:t>Sine Bar</a:t>
            </a:r>
            <a:endParaRPr lang="en-IN" dirty="0"/>
          </a:p>
        </p:txBody>
      </p:sp>
      <p:sp>
        <p:nvSpPr>
          <p:cNvPr id="3" name="Content Placeholder 2">
            <a:extLst>
              <a:ext uri="{FF2B5EF4-FFF2-40B4-BE49-F238E27FC236}">
                <a16:creationId xmlns:a16="http://schemas.microsoft.com/office/drawing/2014/main" xmlns="" id="{D07BD97D-EDD2-4821-B72E-58D262DF5E5B}"/>
              </a:ext>
            </a:extLst>
          </p:cNvPr>
          <p:cNvSpPr>
            <a:spLocks noGrp="1"/>
          </p:cNvSpPr>
          <p:nvPr>
            <p:ph idx="1"/>
          </p:nvPr>
        </p:nvSpPr>
        <p:spPr>
          <a:xfrm>
            <a:off x="1484310" y="2666999"/>
            <a:ext cx="4278929" cy="3124201"/>
          </a:xfrm>
        </p:spPr>
        <p:txBody>
          <a:bodyPr>
            <a:normAutofit/>
          </a:bodyPr>
          <a:lstStyle/>
          <a:p>
            <a:pPr>
              <a:lnSpc>
                <a:spcPct val="90000"/>
              </a:lnSpc>
            </a:pPr>
            <a:r>
              <a:rPr lang="en-IN" sz="2200"/>
              <a:t>A </a:t>
            </a:r>
            <a:r>
              <a:rPr lang="en-IN" sz="2200" b="1"/>
              <a:t>sine bar</a:t>
            </a:r>
            <a:r>
              <a:rPr lang="en-IN" sz="2200"/>
              <a:t> consists of a hardened, precision ground body with two precision ground cylinders fixed at the ends. The distance between the </a:t>
            </a:r>
            <a:r>
              <a:rPr lang="en-IN" sz="2200" err="1"/>
              <a:t>centers</a:t>
            </a:r>
            <a:r>
              <a:rPr lang="en-IN" sz="2200"/>
              <a:t> of the cylinders is precisely controlled, and the top of the </a:t>
            </a:r>
            <a:r>
              <a:rPr lang="en-IN" sz="2200" b="1"/>
              <a:t>bar</a:t>
            </a:r>
            <a:r>
              <a:rPr lang="en-IN" sz="2200"/>
              <a:t> is parallel to a line through the </a:t>
            </a:r>
            <a:r>
              <a:rPr lang="en-IN" sz="2200" err="1"/>
              <a:t>centers</a:t>
            </a:r>
            <a:r>
              <a:rPr lang="en-IN" sz="2200"/>
              <a:t> of the two rollers.</a:t>
            </a:r>
          </a:p>
        </p:txBody>
      </p:sp>
    </p:spTree>
    <p:extLst>
      <p:ext uri="{BB962C8B-B14F-4D97-AF65-F5344CB8AC3E}">
        <p14:creationId xmlns:p14="http://schemas.microsoft.com/office/powerpoint/2010/main" xmlns="" val="277217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1F2A2768-CC74-49DF-9B89-8391396FCC9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789574" y="4020458"/>
            <a:ext cx="4168712" cy="2218604"/>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2" name="Title 1">
            <a:extLst>
              <a:ext uri="{FF2B5EF4-FFF2-40B4-BE49-F238E27FC236}">
                <a16:creationId xmlns:a16="http://schemas.microsoft.com/office/drawing/2014/main" xmlns="" id="{3CC33CA2-0F93-4D42-915F-C8E68BB947EC}"/>
              </a:ext>
            </a:extLst>
          </p:cNvPr>
          <p:cNvSpPr>
            <a:spLocks noGrp="1"/>
          </p:cNvSpPr>
          <p:nvPr>
            <p:ph type="title"/>
          </p:nvPr>
        </p:nvSpPr>
        <p:spPr>
          <a:xfrm>
            <a:off x="1484311" y="685800"/>
            <a:ext cx="2566579" cy="5538019"/>
          </a:xfrm>
        </p:spPr>
        <p:txBody>
          <a:bodyPr>
            <a:normAutofit/>
          </a:bodyPr>
          <a:lstStyle/>
          <a:p>
            <a:r>
              <a:rPr lang="en-US" dirty="0"/>
              <a:t>Slip Gauges</a:t>
            </a:r>
            <a:endParaRPr lang="en-IN" dirty="0"/>
          </a:p>
        </p:txBody>
      </p:sp>
      <p:sp>
        <p:nvSpPr>
          <p:cNvPr id="3" name="Content Placeholder 2">
            <a:extLst>
              <a:ext uri="{FF2B5EF4-FFF2-40B4-BE49-F238E27FC236}">
                <a16:creationId xmlns:a16="http://schemas.microsoft.com/office/drawing/2014/main" xmlns="" id="{1253696B-3446-4338-87FB-0F5EC47D1BE5}"/>
              </a:ext>
            </a:extLst>
          </p:cNvPr>
          <p:cNvSpPr>
            <a:spLocks noGrp="1"/>
          </p:cNvSpPr>
          <p:nvPr>
            <p:ph idx="1"/>
          </p:nvPr>
        </p:nvSpPr>
        <p:spPr>
          <a:xfrm>
            <a:off x="4714927" y="612057"/>
            <a:ext cx="7152608" cy="3753466"/>
          </a:xfrm>
        </p:spPr>
        <p:txBody>
          <a:bodyPr>
            <a:normAutofit/>
          </a:bodyPr>
          <a:lstStyle/>
          <a:p>
            <a:pPr fontAlgn="base"/>
            <a:r>
              <a:rPr lang="en-IN" dirty="0"/>
              <a:t>Slip gauges were first developed by Johnson, and sometimes also called as ‘Johnson Gauge Blocks’. These are rectangular blocks of steel having a cross-section of about 32 mm x 9 mm.</a:t>
            </a:r>
          </a:p>
          <a:p>
            <a:pPr fontAlgn="base"/>
            <a:r>
              <a:rPr lang="en-IN" dirty="0"/>
              <a:t>Slip gauges are the universally accepted ‘standard of length’ in industries. These are the simplest possible means of measuring linear dimensions very accurately.</a:t>
            </a:r>
          </a:p>
          <a:p>
            <a:endParaRPr lang="en-IN" dirty="0"/>
          </a:p>
        </p:txBody>
      </p:sp>
    </p:spTree>
    <p:extLst>
      <p:ext uri="{BB962C8B-B14F-4D97-AF65-F5344CB8AC3E}">
        <p14:creationId xmlns:p14="http://schemas.microsoft.com/office/powerpoint/2010/main" xmlns="" val="3939881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5" name="Rectangle 22">
            <a:extLst>
              <a:ext uri="{FF2B5EF4-FFF2-40B4-BE49-F238E27FC236}">
                <a16:creationId xmlns:a16="http://schemas.microsoft.com/office/drawing/2014/main" xmlns="" id="{C8643778-7F6C-4E8D-84D1-D5CDB99281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24">
            <a:extLst>
              <a:ext uri="{FF2B5EF4-FFF2-40B4-BE49-F238E27FC236}">
                <a16:creationId xmlns:a16="http://schemas.microsoft.com/office/drawing/2014/main" xmlns="" id="{1D22F88D-6907-48AF-B024-346E855E0D9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 name="Group 26">
            <a:extLst>
              <a:ext uri="{FF2B5EF4-FFF2-40B4-BE49-F238E27FC236}">
                <a16:creationId xmlns:a16="http://schemas.microsoft.com/office/drawing/2014/main" xmlns="" id="{F3842748-48B5-4DD0-A06A-A31C74024A99}"/>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315292" y="0"/>
            <a:ext cx="2436813" cy="6858001"/>
            <a:chOff x="1320800" y="0"/>
            <a:chExt cx="2436813" cy="6858001"/>
          </a:xfrm>
        </p:grpSpPr>
        <p:sp>
          <p:nvSpPr>
            <p:cNvPr id="28" name="Freeform 6">
              <a:extLst>
                <a:ext uri="{FF2B5EF4-FFF2-40B4-BE49-F238E27FC236}">
                  <a16:creationId xmlns:a16="http://schemas.microsoft.com/office/drawing/2014/main" xmlns="" id="{548E99BE-1071-4690-9B9C-07926CEE5557}"/>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9" name="Freeform 7">
              <a:extLst>
                <a:ext uri="{FF2B5EF4-FFF2-40B4-BE49-F238E27FC236}">
                  <a16:creationId xmlns:a16="http://schemas.microsoft.com/office/drawing/2014/main" xmlns="" id="{9301F039-B467-413A-B25C-770E51069D42}"/>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0" name="Freeform 8">
              <a:extLst>
                <a:ext uri="{FF2B5EF4-FFF2-40B4-BE49-F238E27FC236}">
                  <a16:creationId xmlns:a16="http://schemas.microsoft.com/office/drawing/2014/main" xmlns="" id="{9F06AEC1-5558-49E8-8CAC-FEBD00DF003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1" name="Freeform 9">
              <a:extLst>
                <a:ext uri="{FF2B5EF4-FFF2-40B4-BE49-F238E27FC236}">
                  <a16:creationId xmlns:a16="http://schemas.microsoft.com/office/drawing/2014/main" xmlns="" id="{D10B76B9-BA68-471E-B58C-ED91198A9FAB}"/>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2" name="Freeform 10">
              <a:extLst>
                <a:ext uri="{FF2B5EF4-FFF2-40B4-BE49-F238E27FC236}">
                  <a16:creationId xmlns:a16="http://schemas.microsoft.com/office/drawing/2014/main" xmlns="" id="{FEB3913B-54A3-490E-BA4B-5D0330990FCB}"/>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3" name="Freeform 11">
              <a:extLst>
                <a:ext uri="{FF2B5EF4-FFF2-40B4-BE49-F238E27FC236}">
                  <a16:creationId xmlns:a16="http://schemas.microsoft.com/office/drawing/2014/main" xmlns="" id="{F75DC961-08A4-46F8-8A80-2E1FB977E1F4}"/>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xmlns="" id="{0172E93E-7F50-4CA8-9763-2BA473BEAE9B}"/>
              </a:ext>
            </a:extLst>
          </p:cNvPr>
          <p:cNvSpPr>
            <a:spLocks noGrp="1"/>
          </p:cNvSpPr>
          <p:nvPr>
            <p:ph type="title"/>
          </p:nvPr>
        </p:nvSpPr>
        <p:spPr>
          <a:xfrm>
            <a:off x="496112" y="685801"/>
            <a:ext cx="2743200" cy="5105400"/>
          </a:xfrm>
        </p:spPr>
        <p:txBody>
          <a:bodyPr>
            <a:normAutofit/>
          </a:bodyPr>
          <a:lstStyle/>
          <a:p>
            <a:pPr algn="l"/>
            <a:r>
              <a:rPr lang="en-US" sz="3200">
                <a:solidFill>
                  <a:srgbClr val="FFFFFF"/>
                </a:solidFill>
              </a:rPr>
              <a:t>Alignment Tests on Lathe Machine</a:t>
            </a:r>
            <a:endParaRPr lang="en-IN" sz="3200">
              <a:solidFill>
                <a:srgbClr val="FFFFFF"/>
              </a:solidFill>
            </a:endParaRPr>
          </a:p>
        </p:txBody>
      </p:sp>
      <p:sp>
        <p:nvSpPr>
          <p:cNvPr id="3" name="Content Placeholder 2">
            <a:extLst>
              <a:ext uri="{FF2B5EF4-FFF2-40B4-BE49-F238E27FC236}">
                <a16:creationId xmlns:a16="http://schemas.microsoft.com/office/drawing/2014/main" xmlns="" id="{F073CCBC-8BC8-4D9E-BBBF-666A191B0B21}"/>
              </a:ext>
            </a:extLst>
          </p:cNvPr>
          <p:cNvSpPr>
            <a:spLocks noGrp="1"/>
          </p:cNvSpPr>
          <p:nvPr>
            <p:ph idx="1"/>
          </p:nvPr>
        </p:nvSpPr>
        <p:spPr>
          <a:xfrm>
            <a:off x="5117106" y="685801"/>
            <a:ext cx="6385918" cy="5105400"/>
          </a:xfrm>
        </p:spPr>
        <p:txBody>
          <a:bodyPr>
            <a:normAutofit/>
          </a:bodyPr>
          <a:lstStyle/>
          <a:p>
            <a:r>
              <a:rPr lang="en-US" sz="2000" dirty="0"/>
              <a:t>1.</a:t>
            </a:r>
            <a:r>
              <a:rPr lang="en-IN" sz="2000" b="1" dirty="0"/>
              <a:t> Levelling of the Machine.</a:t>
            </a:r>
            <a:endParaRPr lang="en-IN" sz="2000" dirty="0"/>
          </a:p>
          <a:p>
            <a:r>
              <a:rPr lang="en-US" sz="2000" dirty="0"/>
              <a:t>2.</a:t>
            </a:r>
            <a:r>
              <a:rPr lang="en-IN" sz="2000" b="1" dirty="0"/>
              <a:t> True Running of Locating Cylinder of Main Spindle.</a:t>
            </a:r>
            <a:endParaRPr lang="en-IN" sz="2000" dirty="0"/>
          </a:p>
          <a:p>
            <a:r>
              <a:rPr lang="en-US" sz="2000" dirty="0"/>
              <a:t>3.</a:t>
            </a:r>
            <a:r>
              <a:rPr lang="en-IN" sz="2000" b="1" dirty="0"/>
              <a:t> Axial Slip of Main Spindle and True Running of Shoulder Face of Spindle Nose.</a:t>
            </a:r>
            <a:endParaRPr lang="en-IN" sz="2000" dirty="0"/>
          </a:p>
          <a:p>
            <a:r>
              <a:rPr lang="en-US" sz="2000" dirty="0"/>
              <a:t>4.</a:t>
            </a:r>
            <a:r>
              <a:rPr lang="en-IN" sz="2000" b="1" dirty="0"/>
              <a:t> True Running of Headstock Centre.</a:t>
            </a:r>
            <a:endParaRPr lang="en-IN" sz="2000" dirty="0"/>
          </a:p>
          <a:p>
            <a:r>
              <a:rPr lang="en-US" sz="2000" dirty="0"/>
              <a:t>5.</a:t>
            </a:r>
            <a:r>
              <a:rPr lang="en-IN" sz="2000" b="1" dirty="0"/>
              <a:t> Parallelism of the Main Spindle to Saddle Movement.</a:t>
            </a:r>
          </a:p>
          <a:p>
            <a:r>
              <a:rPr lang="en-US" sz="2000" b="1" dirty="0"/>
              <a:t>6</a:t>
            </a:r>
            <a:r>
              <a:rPr lang="en-IN" sz="2000" b="1" dirty="0"/>
              <a:t>. True running of taper socket in main spindle.</a:t>
            </a:r>
          </a:p>
          <a:p>
            <a:r>
              <a:rPr lang="en-US" sz="2000" b="1" dirty="0"/>
              <a:t>7</a:t>
            </a:r>
            <a:r>
              <a:rPr lang="en-IN" sz="2000" b="1" dirty="0"/>
              <a:t>. Parallelism of tailstock guideways with the movement of carriage.</a:t>
            </a:r>
            <a:endParaRPr lang="en-IN" sz="2000" dirty="0"/>
          </a:p>
          <a:p>
            <a:endParaRPr lang="en-IN" sz="2000" dirty="0"/>
          </a:p>
          <a:p>
            <a:endParaRPr lang="en-IN" sz="2000" dirty="0"/>
          </a:p>
          <a:p>
            <a:endParaRPr lang="en-IN" sz="2000" dirty="0"/>
          </a:p>
        </p:txBody>
      </p:sp>
    </p:spTree>
    <p:extLst>
      <p:ext uri="{BB962C8B-B14F-4D97-AF65-F5344CB8AC3E}">
        <p14:creationId xmlns:p14="http://schemas.microsoft.com/office/powerpoint/2010/main" xmlns="" val="2000590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B05CBBE3-B531-480F-914E-A2DD8B49E076}"/>
              </a:ext>
            </a:extLst>
          </p:cNvPr>
          <p:cNvSpPr>
            <a:spLocks noGrp="1" noChangeArrowheads="1"/>
          </p:cNvSpPr>
          <p:nvPr>
            <p:ph type="title"/>
          </p:nvPr>
        </p:nvSpPr>
        <p:spPr/>
        <p:txBody>
          <a:bodyPr/>
          <a:lstStyle/>
          <a:p>
            <a:r>
              <a:rPr lang="en-US" altLang="en-US"/>
              <a:t>1.Levelling of the Machine</a:t>
            </a:r>
          </a:p>
        </p:txBody>
      </p:sp>
      <p:sp>
        <p:nvSpPr>
          <p:cNvPr id="3075" name="Rectangle 3">
            <a:extLst>
              <a:ext uri="{FF2B5EF4-FFF2-40B4-BE49-F238E27FC236}">
                <a16:creationId xmlns:a16="http://schemas.microsoft.com/office/drawing/2014/main" xmlns="" id="{00A55885-6286-47FD-B8CC-A7EE85B66CC8}"/>
              </a:ext>
            </a:extLst>
          </p:cNvPr>
          <p:cNvSpPr>
            <a:spLocks noGrp="1" noChangeArrowheads="1"/>
          </p:cNvSpPr>
          <p:nvPr>
            <p:ph type="body" sz="half" idx="1"/>
          </p:nvPr>
        </p:nvSpPr>
        <p:spPr>
          <a:xfrm>
            <a:off x="3962401" y="1600200"/>
            <a:ext cx="3140075" cy="4495800"/>
          </a:xfrm>
        </p:spPr>
        <p:txBody>
          <a:bodyPr/>
          <a:lstStyle/>
          <a:p>
            <a:pPr>
              <a:lnSpc>
                <a:spcPct val="80000"/>
              </a:lnSpc>
            </a:pPr>
            <a:r>
              <a:rPr lang="en-US" altLang="en-US" sz="1600"/>
              <a:t>Before the various tests on any machine tool are carried out, it is very essential that it should be installed in truly horizontal and vertical planes. In horizontal plane, both longitudinal and transverse directions are equally important. If, say, any long lathe bed is not installed truly horizontal the bed will undergo a deflection, thereby producing a simple bend and undesirable stresses will be introduced. If the bed is not installed truly horizontal in transverse direction, twist will be introduced.  </a:t>
            </a:r>
          </a:p>
        </p:txBody>
      </p:sp>
      <p:pic>
        <p:nvPicPr>
          <p:cNvPr id="3076" name="Picture 4" descr="tmpB810_thumb1">
            <a:extLst>
              <a:ext uri="{FF2B5EF4-FFF2-40B4-BE49-F238E27FC236}">
                <a16:creationId xmlns:a16="http://schemas.microsoft.com/office/drawing/2014/main" xmlns="" id="{D42AB025-FA63-4BD3-8A2E-0534F661CF92}"/>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a:xfrm>
            <a:off x="7904163" y="3316289"/>
            <a:ext cx="1778000" cy="106203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381535717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963048-D2A0-41FF-ABA9-539E0547D930}"/>
              </a:ext>
            </a:extLst>
          </p:cNvPr>
          <p:cNvSpPr>
            <a:spLocks noGrp="1"/>
          </p:cNvSpPr>
          <p:nvPr>
            <p:ph type="ctrTitle"/>
          </p:nvPr>
        </p:nvSpPr>
        <p:spPr>
          <a:xfrm>
            <a:off x="1524000" y="484909"/>
            <a:ext cx="9144000" cy="997527"/>
          </a:xfrm>
        </p:spPr>
        <p:txBody>
          <a:bodyPr>
            <a:normAutofit/>
          </a:bodyPr>
          <a:lstStyle/>
          <a:p>
            <a:r>
              <a:rPr lang="en-US" dirty="0">
                <a:latin typeface="Aharoni" panose="02010803020104030203" pitchFamily="2" charset="-79"/>
                <a:cs typeface="Aharoni" panose="02010803020104030203" pitchFamily="2" charset="-79"/>
              </a:rPr>
              <a:t>INSPECTION</a:t>
            </a:r>
            <a:endParaRPr lang="en-IN" dirty="0">
              <a:latin typeface="Aharoni" panose="02010803020104030203" pitchFamily="2" charset="-79"/>
              <a:cs typeface="Aharoni" panose="02010803020104030203" pitchFamily="2" charset="-79"/>
            </a:endParaRPr>
          </a:p>
        </p:txBody>
      </p:sp>
      <p:sp>
        <p:nvSpPr>
          <p:cNvPr id="3" name="Subtitle 2">
            <a:extLst>
              <a:ext uri="{FF2B5EF4-FFF2-40B4-BE49-F238E27FC236}">
                <a16:creationId xmlns:a16="http://schemas.microsoft.com/office/drawing/2014/main" xmlns="" id="{D31EB400-BEB4-41CC-881B-3EDFF499594D}"/>
              </a:ext>
            </a:extLst>
          </p:cNvPr>
          <p:cNvSpPr>
            <a:spLocks noGrp="1"/>
          </p:cNvSpPr>
          <p:nvPr>
            <p:ph type="subTitle" idx="1"/>
          </p:nvPr>
        </p:nvSpPr>
        <p:spPr>
          <a:xfrm>
            <a:off x="207818" y="1482436"/>
            <a:ext cx="10460182" cy="3775364"/>
          </a:xfrm>
        </p:spPr>
        <p:txBody>
          <a:bodyPr>
            <a:normAutofit fontScale="92500" lnSpcReduction="10000"/>
          </a:bodyPr>
          <a:lstStyle/>
          <a:p>
            <a:r>
              <a:rPr lang="en-IN" dirty="0"/>
              <a:t> An inspection determines if the material or item is in proper quantity and condition, and if it conforms to the applicable or specified requirements.</a:t>
            </a:r>
          </a:p>
          <a:p>
            <a:r>
              <a:rPr lang="en-IN" dirty="0"/>
              <a:t> </a:t>
            </a:r>
          </a:p>
          <a:p>
            <a:r>
              <a:rPr lang="en-IN" dirty="0">
                <a:latin typeface="Aharoni" panose="02010803020104030203" pitchFamily="2" charset="-79"/>
                <a:cs typeface="Aharoni" panose="02010803020104030203" pitchFamily="2" charset="-79"/>
              </a:rPr>
              <a:t>Inspection is generally divided into three categories:</a:t>
            </a:r>
          </a:p>
          <a:p>
            <a:r>
              <a:rPr lang="en-IN" dirty="0"/>
              <a:t>           (1) Receiving inspection</a:t>
            </a:r>
          </a:p>
          <a:p>
            <a:r>
              <a:rPr lang="en-IN" dirty="0"/>
              <a:t>           (2) In-process inspection</a:t>
            </a:r>
          </a:p>
          <a:p>
            <a:r>
              <a:rPr lang="en-IN" dirty="0"/>
              <a:t>           (3) Final inspection</a:t>
            </a:r>
            <a:br>
              <a:rPr lang="en-IN" dirty="0"/>
            </a:br>
            <a:r>
              <a:rPr lang="en-IN" dirty="0"/>
              <a:t/>
            </a:r>
            <a:br>
              <a:rPr lang="en-IN" dirty="0"/>
            </a:br>
            <a:r>
              <a:rPr lang="en-IN" dirty="0"/>
              <a:t/>
            </a:r>
            <a:br>
              <a:rPr lang="en-IN" dirty="0"/>
            </a:br>
            <a:endParaRPr lang="en-IN" dirty="0"/>
          </a:p>
        </p:txBody>
      </p:sp>
    </p:spTree>
    <p:extLst>
      <p:ext uri="{BB962C8B-B14F-4D97-AF65-F5344CB8AC3E}">
        <p14:creationId xmlns:p14="http://schemas.microsoft.com/office/powerpoint/2010/main" xmlns="" val="1180928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0BCC8B8A-B732-4EFD-98F0-DE21975FD893}"/>
              </a:ext>
            </a:extLst>
          </p:cNvPr>
          <p:cNvSpPr>
            <a:spLocks noGrp="1" noChangeArrowheads="1"/>
          </p:cNvSpPr>
          <p:nvPr>
            <p:ph type="title"/>
          </p:nvPr>
        </p:nvSpPr>
        <p:spPr/>
        <p:txBody>
          <a:bodyPr>
            <a:normAutofit fontScale="90000"/>
          </a:bodyPr>
          <a:lstStyle/>
          <a:p>
            <a:r>
              <a:rPr lang="en-US" altLang="en-US" sz="3200" b="1"/>
              <a:t>2.True Running of Locating Cylinder of Main Spindle.</a:t>
            </a:r>
            <a:r>
              <a:rPr lang="en-US" altLang="en-US" sz="3200"/>
              <a:t/>
            </a:r>
            <a:br>
              <a:rPr lang="en-US" altLang="en-US" sz="3200"/>
            </a:br>
            <a:endParaRPr lang="en-US" altLang="en-US" sz="3200"/>
          </a:p>
        </p:txBody>
      </p:sp>
      <p:sp>
        <p:nvSpPr>
          <p:cNvPr id="17411" name="Rectangle 3">
            <a:extLst>
              <a:ext uri="{FF2B5EF4-FFF2-40B4-BE49-F238E27FC236}">
                <a16:creationId xmlns:a16="http://schemas.microsoft.com/office/drawing/2014/main" xmlns="" id="{4089A129-E76F-489A-BACE-45050886DF65}"/>
              </a:ext>
            </a:extLst>
          </p:cNvPr>
          <p:cNvSpPr>
            <a:spLocks noGrp="1" noChangeArrowheads="1"/>
          </p:cNvSpPr>
          <p:nvPr>
            <p:ph type="body" sz="half" idx="1"/>
          </p:nvPr>
        </p:nvSpPr>
        <p:spPr/>
        <p:txBody>
          <a:bodyPr/>
          <a:lstStyle/>
          <a:p>
            <a:pPr>
              <a:lnSpc>
                <a:spcPct val="90000"/>
              </a:lnSpc>
            </a:pPr>
            <a:r>
              <a:rPr lang="en-US" altLang="en-US" sz="2000"/>
              <a:t>Locating cylinder is provided to locate the chuck or face plate. However locating surface can’t be threaded one as threads get worn out soon and thus introducing play in face plate or chuck. Thus locating surface is cylindrical and this must run truly; for only then the face plate etc., can run truly. </a:t>
            </a:r>
          </a:p>
        </p:txBody>
      </p:sp>
      <p:pic>
        <p:nvPicPr>
          <p:cNvPr id="17412" name="Picture 4" descr="tmpB811_thumb1">
            <a:extLst>
              <a:ext uri="{FF2B5EF4-FFF2-40B4-BE49-F238E27FC236}">
                <a16:creationId xmlns:a16="http://schemas.microsoft.com/office/drawing/2014/main" xmlns="" id="{0329BD59-DB11-479F-8DCB-18B1F31DC5B4}"/>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a:xfrm>
            <a:off x="7658100" y="3014664"/>
            <a:ext cx="2286000" cy="166687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63766252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817A09EA-1F81-4EC4-9B3A-7B1F53E19156}"/>
              </a:ext>
            </a:extLst>
          </p:cNvPr>
          <p:cNvSpPr>
            <a:spLocks noGrp="1" noChangeArrowheads="1"/>
          </p:cNvSpPr>
          <p:nvPr>
            <p:ph type="title"/>
          </p:nvPr>
        </p:nvSpPr>
        <p:spPr/>
        <p:txBody>
          <a:bodyPr>
            <a:normAutofit fontScale="90000"/>
          </a:bodyPr>
          <a:lstStyle/>
          <a:p>
            <a:r>
              <a:rPr lang="en-US" altLang="en-US"/>
              <a:t>3. </a:t>
            </a:r>
            <a:r>
              <a:rPr lang="en-US" altLang="en-US" b="1"/>
              <a:t>Axial Slip of Main Spindle</a:t>
            </a:r>
            <a:r>
              <a:rPr lang="en-US" altLang="en-US"/>
              <a:t/>
            </a:r>
            <a:br>
              <a:rPr lang="en-US" altLang="en-US"/>
            </a:br>
            <a:endParaRPr lang="en-US" altLang="en-US"/>
          </a:p>
        </p:txBody>
      </p:sp>
      <p:sp>
        <p:nvSpPr>
          <p:cNvPr id="19459" name="Rectangle 3">
            <a:extLst>
              <a:ext uri="{FF2B5EF4-FFF2-40B4-BE49-F238E27FC236}">
                <a16:creationId xmlns:a16="http://schemas.microsoft.com/office/drawing/2014/main" xmlns="" id="{057C0DC2-FF4B-4ED4-89E9-8016260389C9}"/>
              </a:ext>
            </a:extLst>
          </p:cNvPr>
          <p:cNvSpPr>
            <a:spLocks noGrp="1" noChangeArrowheads="1"/>
          </p:cNvSpPr>
          <p:nvPr>
            <p:ph type="body" sz="half" idx="1"/>
          </p:nvPr>
        </p:nvSpPr>
        <p:spPr/>
        <p:txBody>
          <a:bodyPr/>
          <a:lstStyle/>
          <a:p>
            <a:r>
              <a:rPr lang="en-US" altLang="en-US"/>
              <a:t>The spindle is supported between two bearings. Due to running of spindle, there will be a rise in temperature and thermal expansion of spindle would be there. If no axial play is allowed, it would try to bend.  </a:t>
            </a:r>
          </a:p>
        </p:txBody>
      </p:sp>
      <p:pic>
        <p:nvPicPr>
          <p:cNvPr id="19460" name="Picture 4" descr="tmpB812_thumb1">
            <a:extLst>
              <a:ext uri="{FF2B5EF4-FFF2-40B4-BE49-F238E27FC236}">
                <a16:creationId xmlns:a16="http://schemas.microsoft.com/office/drawing/2014/main" xmlns="" id="{AE3D937E-0792-4893-A609-60D90EE08BCC}"/>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a:xfrm>
            <a:off x="7658100" y="2838450"/>
            <a:ext cx="2286000" cy="20193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259985142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A313F5E7-E45A-4C89-95BE-E07285A57EA5}"/>
              </a:ext>
            </a:extLst>
          </p:cNvPr>
          <p:cNvSpPr>
            <a:spLocks noGrp="1" noChangeArrowheads="1"/>
          </p:cNvSpPr>
          <p:nvPr>
            <p:ph type="title"/>
          </p:nvPr>
        </p:nvSpPr>
        <p:spPr/>
        <p:txBody>
          <a:bodyPr/>
          <a:lstStyle/>
          <a:p>
            <a:r>
              <a:rPr lang="en-US" altLang="en-US" sz="3200"/>
              <a:t>4. </a:t>
            </a:r>
            <a:r>
              <a:rPr lang="en-US" altLang="en-US" sz="3200" b="1"/>
              <a:t>True Running of Headstock Centre</a:t>
            </a:r>
            <a:r>
              <a:rPr lang="en-US" altLang="en-US" sz="3200"/>
              <a:t/>
            </a:r>
            <a:br>
              <a:rPr lang="en-US" altLang="en-US" sz="3200"/>
            </a:br>
            <a:endParaRPr lang="en-US" altLang="en-US" sz="3200"/>
          </a:p>
        </p:txBody>
      </p:sp>
      <p:sp>
        <p:nvSpPr>
          <p:cNvPr id="21507" name="Rectangle 3">
            <a:extLst>
              <a:ext uri="{FF2B5EF4-FFF2-40B4-BE49-F238E27FC236}">
                <a16:creationId xmlns:a16="http://schemas.microsoft.com/office/drawing/2014/main" xmlns="" id="{4A0A2261-74C1-4795-9D19-65D34941E630}"/>
              </a:ext>
            </a:extLst>
          </p:cNvPr>
          <p:cNvSpPr>
            <a:spLocks noGrp="1" noChangeArrowheads="1"/>
          </p:cNvSpPr>
          <p:nvPr>
            <p:ph type="body" sz="half" idx="1"/>
          </p:nvPr>
        </p:nvSpPr>
        <p:spPr/>
        <p:txBody>
          <a:bodyPr/>
          <a:lstStyle/>
          <a:p>
            <a:pPr>
              <a:lnSpc>
                <a:spcPct val="90000"/>
              </a:lnSpc>
            </a:pPr>
            <a:r>
              <a:rPr lang="en-US" altLang="en-US" sz="2000" dirty="0"/>
              <a:t>Headstock </a:t>
            </a:r>
            <a:r>
              <a:rPr lang="en-US" altLang="en-US" sz="2000" dirty="0" err="1"/>
              <a:t>centre</a:t>
            </a:r>
            <a:r>
              <a:rPr lang="en-US" altLang="en-US" sz="2000" dirty="0"/>
              <a:t> is live </a:t>
            </a:r>
            <a:r>
              <a:rPr lang="en-US" altLang="en-US" sz="2000" dirty="0" err="1"/>
              <a:t>centre</a:t>
            </a:r>
            <a:r>
              <a:rPr lang="en-US" altLang="en-US" sz="2000" dirty="0"/>
              <a:t> and the workpiece has to rotate with this </a:t>
            </a:r>
            <a:r>
              <a:rPr lang="en-US" altLang="en-US" sz="2000" dirty="0" err="1"/>
              <a:t>centre</a:t>
            </a:r>
            <a:r>
              <a:rPr lang="en-US" altLang="en-US" sz="2000" dirty="0"/>
              <a:t>. If it is not true with the axis of movement of the spindle, eccentricity will be caused while turning a work, as the job axis would not coincide with the axis of rotation of main spindle.</a:t>
            </a:r>
          </a:p>
        </p:txBody>
      </p:sp>
      <p:pic>
        <p:nvPicPr>
          <p:cNvPr id="21509" name="Picture 5" descr="tmpB813_thumb1">
            <a:extLst>
              <a:ext uri="{FF2B5EF4-FFF2-40B4-BE49-F238E27FC236}">
                <a16:creationId xmlns:a16="http://schemas.microsoft.com/office/drawing/2014/main" xmlns="" id="{FA0E64E8-4A2F-47C5-BDED-1C5A18F08722}"/>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xmlns="" val="0"/>
              </a:ext>
            </a:extLst>
          </a:blip>
          <a:srcRect b="11692"/>
          <a:stretch/>
        </p:blipFill>
        <p:spPr>
          <a:xfrm>
            <a:off x="7658100" y="2957515"/>
            <a:ext cx="2286000" cy="157292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21508" name="Rectangle 4">
            <a:extLst>
              <a:ext uri="{FF2B5EF4-FFF2-40B4-BE49-F238E27FC236}">
                <a16:creationId xmlns:a16="http://schemas.microsoft.com/office/drawing/2014/main" xmlns="" id="{E039803F-F493-410A-9423-926F929E72A4}"/>
              </a:ext>
            </a:extLst>
          </p:cNvPr>
          <p:cNvSpPr>
            <a:spLocks noChangeArrowheads="1"/>
          </p:cNvSpPr>
          <p:nvPr/>
        </p:nvSpPr>
        <p:spPr bwMode="auto">
          <a:xfrm>
            <a:off x="4210051" y="3289708"/>
            <a:ext cx="65" cy="276999"/>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ctr">
            <a:spAutoFit/>
          </a:bodyPr>
          <a:lstStyle/>
          <a:p>
            <a:pPr eaLnBrk="0" hangingPunct="0"/>
            <a:endParaRPr lang="en-US" altLang="en-US"/>
          </a:p>
        </p:txBody>
      </p:sp>
    </p:spTree>
    <p:extLst>
      <p:ext uri="{BB962C8B-B14F-4D97-AF65-F5344CB8AC3E}">
        <p14:creationId xmlns:p14="http://schemas.microsoft.com/office/powerpoint/2010/main" xmlns="" val="4211245985"/>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1EBBE94E-B424-4E8C-9AF3-0843E669CFBE}"/>
              </a:ext>
            </a:extLst>
          </p:cNvPr>
          <p:cNvSpPr>
            <a:spLocks noGrp="1" noChangeArrowheads="1"/>
          </p:cNvSpPr>
          <p:nvPr>
            <p:ph type="title"/>
          </p:nvPr>
        </p:nvSpPr>
        <p:spPr/>
        <p:txBody>
          <a:bodyPr>
            <a:normAutofit fontScale="90000"/>
          </a:bodyPr>
          <a:lstStyle/>
          <a:p>
            <a:r>
              <a:rPr lang="en-US" altLang="en-US" sz="3200"/>
              <a:t>5. </a:t>
            </a:r>
            <a:r>
              <a:rPr lang="en-US" altLang="en-US" sz="3200" b="1"/>
              <a:t>Parallelism of the Main Spindle to Saddle Movement</a:t>
            </a:r>
            <a:r>
              <a:rPr lang="en-US" altLang="en-US" sz="3200"/>
              <a:t/>
            </a:r>
            <a:br>
              <a:rPr lang="en-US" altLang="en-US" sz="3200"/>
            </a:br>
            <a:endParaRPr lang="en-US" altLang="en-US" sz="3200"/>
          </a:p>
        </p:txBody>
      </p:sp>
      <p:sp>
        <p:nvSpPr>
          <p:cNvPr id="23555" name="Rectangle 3">
            <a:extLst>
              <a:ext uri="{FF2B5EF4-FFF2-40B4-BE49-F238E27FC236}">
                <a16:creationId xmlns:a16="http://schemas.microsoft.com/office/drawing/2014/main" xmlns="" id="{C167BBCE-85B4-4C6D-AB23-85E6C8CB8DC8}"/>
              </a:ext>
            </a:extLst>
          </p:cNvPr>
          <p:cNvSpPr>
            <a:spLocks noGrp="1" noChangeArrowheads="1"/>
          </p:cNvSpPr>
          <p:nvPr>
            <p:ph type="body" sz="half" idx="1"/>
          </p:nvPr>
        </p:nvSpPr>
        <p:spPr/>
        <p:txBody>
          <a:bodyPr/>
          <a:lstStyle/>
          <a:p>
            <a:pPr>
              <a:lnSpc>
                <a:spcPct val="80000"/>
              </a:lnSpc>
            </a:pPr>
            <a:r>
              <a:rPr lang="en-US" altLang="en-US" sz="2000"/>
              <a:t>This has to be checked in both vertical and horizontal planes. In this we require the use of mandrel. An important precaution in the use of mandrels and dial indicator is mentioned here. The mandrel must be so proportioned that its overhang does not produce appreciable sag, or else the sag must be calculated and accounted for. </a:t>
            </a:r>
          </a:p>
        </p:txBody>
      </p:sp>
      <p:pic>
        <p:nvPicPr>
          <p:cNvPr id="23556" name="Picture 4" descr="tmpB814_thumb1">
            <a:extLst>
              <a:ext uri="{FF2B5EF4-FFF2-40B4-BE49-F238E27FC236}">
                <a16:creationId xmlns:a16="http://schemas.microsoft.com/office/drawing/2014/main" xmlns="" id="{2818CB5B-1891-4D4F-9ED9-C41B2DDC4357}"/>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a:xfrm>
            <a:off x="7658100" y="3238500"/>
            <a:ext cx="2286000" cy="148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240710788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xmlns="" id="{C8643778-7F6C-4E8D-84D1-D5CDB99281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xmlns="" id="{1D22F88D-6907-48AF-B024-346E855E0D9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 name="Group 26">
            <a:extLst>
              <a:ext uri="{FF2B5EF4-FFF2-40B4-BE49-F238E27FC236}">
                <a16:creationId xmlns:a16="http://schemas.microsoft.com/office/drawing/2014/main" xmlns="" id="{F3842748-48B5-4DD0-A06A-A31C74024A99}"/>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315292" y="0"/>
            <a:ext cx="2436813" cy="6858001"/>
            <a:chOff x="1320800" y="0"/>
            <a:chExt cx="2436813" cy="6858001"/>
          </a:xfrm>
        </p:grpSpPr>
        <p:sp>
          <p:nvSpPr>
            <p:cNvPr id="28" name="Freeform 6">
              <a:extLst>
                <a:ext uri="{FF2B5EF4-FFF2-40B4-BE49-F238E27FC236}">
                  <a16:creationId xmlns:a16="http://schemas.microsoft.com/office/drawing/2014/main" xmlns="" id="{548E99BE-1071-4690-9B9C-07926CEE5557}"/>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9" name="Freeform 7">
              <a:extLst>
                <a:ext uri="{FF2B5EF4-FFF2-40B4-BE49-F238E27FC236}">
                  <a16:creationId xmlns:a16="http://schemas.microsoft.com/office/drawing/2014/main" xmlns="" id="{9301F039-B467-413A-B25C-770E51069D42}"/>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0" name="Freeform 8">
              <a:extLst>
                <a:ext uri="{FF2B5EF4-FFF2-40B4-BE49-F238E27FC236}">
                  <a16:creationId xmlns:a16="http://schemas.microsoft.com/office/drawing/2014/main" xmlns="" id="{9F06AEC1-5558-49E8-8CAC-FEBD00DF003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1" name="Freeform 9">
              <a:extLst>
                <a:ext uri="{FF2B5EF4-FFF2-40B4-BE49-F238E27FC236}">
                  <a16:creationId xmlns:a16="http://schemas.microsoft.com/office/drawing/2014/main" xmlns="" id="{D10B76B9-BA68-471E-B58C-ED91198A9FAB}"/>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2" name="Freeform 10">
              <a:extLst>
                <a:ext uri="{FF2B5EF4-FFF2-40B4-BE49-F238E27FC236}">
                  <a16:creationId xmlns:a16="http://schemas.microsoft.com/office/drawing/2014/main" xmlns="" id="{FEB3913B-54A3-490E-BA4B-5D0330990FCB}"/>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3" name="Freeform 11">
              <a:extLst>
                <a:ext uri="{FF2B5EF4-FFF2-40B4-BE49-F238E27FC236}">
                  <a16:creationId xmlns:a16="http://schemas.microsoft.com/office/drawing/2014/main" xmlns="" id="{F75DC961-08A4-46F8-8A80-2E1FB977E1F4}"/>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xmlns="" id="{B4481EB8-7FFE-43F2-9999-EA725D27B4F4}"/>
              </a:ext>
            </a:extLst>
          </p:cNvPr>
          <p:cNvSpPr>
            <a:spLocks noGrp="1"/>
          </p:cNvSpPr>
          <p:nvPr>
            <p:ph type="title"/>
          </p:nvPr>
        </p:nvSpPr>
        <p:spPr>
          <a:xfrm>
            <a:off x="496112" y="685801"/>
            <a:ext cx="2743200" cy="5105400"/>
          </a:xfrm>
        </p:spPr>
        <p:txBody>
          <a:bodyPr>
            <a:normAutofit/>
          </a:bodyPr>
          <a:lstStyle/>
          <a:p>
            <a:pPr algn="l"/>
            <a:r>
              <a:rPr lang="en-US" sz="3200">
                <a:solidFill>
                  <a:srgbClr val="FFFFFF"/>
                </a:solidFill>
              </a:rPr>
              <a:t>Alignment Tests on Drilling Machine</a:t>
            </a:r>
            <a:endParaRPr lang="en-IN" sz="3200">
              <a:solidFill>
                <a:srgbClr val="FFFFFF"/>
              </a:solidFill>
            </a:endParaRPr>
          </a:p>
        </p:txBody>
      </p:sp>
      <p:sp>
        <p:nvSpPr>
          <p:cNvPr id="3" name="Content Placeholder 2">
            <a:extLst>
              <a:ext uri="{FF2B5EF4-FFF2-40B4-BE49-F238E27FC236}">
                <a16:creationId xmlns:a16="http://schemas.microsoft.com/office/drawing/2014/main" xmlns="" id="{560AE2E0-2D98-4077-BE23-1F0A917DCD1E}"/>
              </a:ext>
            </a:extLst>
          </p:cNvPr>
          <p:cNvSpPr>
            <a:spLocks noGrp="1"/>
          </p:cNvSpPr>
          <p:nvPr>
            <p:ph idx="1"/>
          </p:nvPr>
        </p:nvSpPr>
        <p:spPr>
          <a:xfrm>
            <a:off x="5117106" y="685801"/>
            <a:ext cx="6385918" cy="5105400"/>
          </a:xfrm>
        </p:spPr>
        <p:txBody>
          <a:bodyPr>
            <a:normAutofit/>
          </a:bodyPr>
          <a:lstStyle/>
          <a:p>
            <a:r>
              <a:rPr lang="en-US" sz="2000" dirty="0"/>
              <a:t>1.</a:t>
            </a:r>
            <a:r>
              <a:rPr lang="en-IN" sz="2000" b="1" dirty="0"/>
              <a:t> Flatness of clamping surface of base.</a:t>
            </a:r>
            <a:endParaRPr lang="en-IN" sz="2000" dirty="0"/>
          </a:p>
          <a:p>
            <a:r>
              <a:rPr lang="en-IN" sz="2000" b="1" dirty="0"/>
              <a:t>2. Flatness of clamping surface of table.</a:t>
            </a:r>
            <a:endParaRPr lang="en-IN" sz="2000" dirty="0"/>
          </a:p>
          <a:p>
            <a:r>
              <a:rPr lang="en-IN" sz="2000" b="1" dirty="0"/>
              <a:t>3. </a:t>
            </a:r>
            <a:r>
              <a:rPr lang="en-IN" sz="2000" b="1"/>
              <a:t>Perpendicularity</a:t>
            </a:r>
            <a:r>
              <a:rPr lang="en-IN" sz="2000" b="1" dirty="0"/>
              <a:t> of drill head guide to the base plate.</a:t>
            </a:r>
            <a:endParaRPr lang="en-IN" sz="2000" dirty="0"/>
          </a:p>
          <a:p>
            <a:r>
              <a:rPr lang="en-IN" sz="2000" b="1" dirty="0"/>
              <a:t>4. </a:t>
            </a:r>
            <a:r>
              <a:rPr lang="en-IN" sz="2000" b="1"/>
              <a:t>Perpendicularity</a:t>
            </a:r>
            <a:r>
              <a:rPr lang="en-IN" sz="2000" b="1" dirty="0"/>
              <a:t> of drill head guide with table.</a:t>
            </a:r>
            <a:endParaRPr lang="en-IN" sz="2000" dirty="0"/>
          </a:p>
          <a:p>
            <a:r>
              <a:rPr lang="en-IN" sz="2000" b="1" dirty="0"/>
              <a:t>5. </a:t>
            </a:r>
            <a:r>
              <a:rPr lang="en-IN" sz="2000" b="1"/>
              <a:t>Perpendicularity</a:t>
            </a:r>
            <a:r>
              <a:rPr lang="en-IN" sz="2000" b="1" dirty="0"/>
              <a:t> of spindle sleeve with base plate.</a:t>
            </a:r>
            <a:endParaRPr lang="en-IN" sz="2000" dirty="0"/>
          </a:p>
          <a:p>
            <a:r>
              <a:rPr lang="en-IN" sz="2000" b="1" dirty="0"/>
              <a:t>6. True running of spindle taper.</a:t>
            </a:r>
          </a:p>
          <a:p>
            <a:r>
              <a:rPr lang="en-IN" sz="2000" b="1"/>
              <a:t>7. Parallelism of the spindle axis with its vertical movement.</a:t>
            </a:r>
            <a:endParaRPr lang="en-IN" sz="2000"/>
          </a:p>
          <a:p>
            <a:r>
              <a:rPr lang="en-IN" sz="2000" b="1"/>
              <a:t>8. Squareness of clamping surface of table to its axis.</a:t>
            </a:r>
            <a:endParaRPr lang="en-IN" sz="2000"/>
          </a:p>
          <a:p>
            <a:endParaRPr lang="en-IN" sz="2000" dirty="0"/>
          </a:p>
          <a:p>
            <a:endParaRPr lang="en-IN" sz="2000" dirty="0"/>
          </a:p>
          <a:p>
            <a:endParaRPr lang="en-IN" sz="2000" dirty="0"/>
          </a:p>
        </p:txBody>
      </p:sp>
    </p:spTree>
    <p:extLst>
      <p:ext uri="{BB962C8B-B14F-4D97-AF65-F5344CB8AC3E}">
        <p14:creationId xmlns:p14="http://schemas.microsoft.com/office/powerpoint/2010/main" xmlns="" val="1311403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AE1DE05F-FD37-4629-8570-27175875200C}"/>
              </a:ext>
            </a:extLst>
          </p:cNvPr>
          <p:cNvSpPr>
            <a:spLocks noGrp="1" noChangeArrowheads="1"/>
          </p:cNvSpPr>
          <p:nvPr>
            <p:ph type="title"/>
          </p:nvPr>
        </p:nvSpPr>
        <p:spPr/>
        <p:txBody>
          <a:bodyPr>
            <a:normAutofit/>
          </a:bodyPr>
          <a:lstStyle/>
          <a:p>
            <a:r>
              <a:rPr lang="en-US" altLang="en-US" sz="3800" b="1"/>
              <a:t>1. Flatness of clamping surface of base</a:t>
            </a:r>
            <a:r>
              <a:rPr lang="en-US" altLang="en-US" sz="3800"/>
              <a:t/>
            </a:r>
            <a:br>
              <a:rPr lang="en-US" altLang="en-US" sz="3800"/>
            </a:br>
            <a:endParaRPr lang="en-US" altLang="en-US" sz="3800"/>
          </a:p>
        </p:txBody>
      </p:sp>
      <p:sp>
        <p:nvSpPr>
          <p:cNvPr id="3075" name="Rectangle 3">
            <a:extLst>
              <a:ext uri="{FF2B5EF4-FFF2-40B4-BE49-F238E27FC236}">
                <a16:creationId xmlns:a16="http://schemas.microsoft.com/office/drawing/2014/main" xmlns="" id="{A63AA6C0-4D9B-485B-B3EF-A5A9A49D962F}"/>
              </a:ext>
            </a:extLst>
          </p:cNvPr>
          <p:cNvSpPr>
            <a:spLocks noGrp="1" noChangeArrowheads="1"/>
          </p:cNvSpPr>
          <p:nvPr>
            <p:ph type="body" sz="half" idx="1"/>
          </p:nvPr>
        </p:nvSpPr>
        <p:spPr/>
        <p:txBody>
          <a:bodyPr/>
          <a:lstStyle/>
          <a:p>
            <a:r>
              <a:rPr lang="en-US" altLang="en-US"/>
              <a:t>The test is performed by placing a straight edge on two gauge blocks on the base plate in various positions and the error is noted down by inserting the feeler gauges. This error should not exceed 0.1/1000 mm clamping surface and the surface should be concave only. </a:t>
            </a:r>
          </a:p>
        </p:txBody>
      </p:sp>
      <p:pic>
        <p:nvPicPr>
          <p:cNvPr id="3076" name="Picture 4" descr="tmpB824_thumb1">
            <a:extLst>
              <a:ext uri="{FF2B5EF4-FFF2-40B4-BE49-F238E27FC236}">
                <a16:creationId xmlns:a16="http://schemas.microsoft.com/office/drawing/2014/main" xmlns="" id="{A2E47D1A-41F5-4410-80F6-1BD61CB131C7}"/>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a:xfrm>
            <a:off x="7391401" y="2133600"/>
            <a:ext cx="1971675" cy="306863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146889143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8D26B1DF-9929-47E6-B23F-5BFE2E603079}"/>
              </a:ext>
            </a:extLst>
          </p:cNvPr>
          <p:cNvSpPr>
            <a:spLocks noGrp="1" noChangeArrowheads="1"/>
          </p:cNvSpPr>
          <p:nvPr>
            <p:ph type="title"/>
          </p:nvPr>
        </p:nvSpPr>
        <p:spPr/>
        <p:txBody>
          <a:bodyPr>
            <a:normAutofit/>
          </a:bodyPr>
          <a:lstStyle/>
          <a:p>
            <a:r>
              <a:rPr lang="en-US" altLang="en-US" sz="3800" b="1"/>
              <a:t>2.True running of spindle taper</a:t>
            </a:r>
            <a:r>
              <a:rPr lang="en-US" altLang="en-US" sz="3800"/>
              <a:t/>
            </a:r>
            <a:br>
              <a:rPr lang="en-US" altLang="en-US" sz="3800"/>
            </a:br>
            <a:endParaRPr lang="en-US" altLang="en-US" sz="3800"/>
          </a:p>
        </p:txBody>
      </p:sp>
      <p:sp>
        <p:nvSpPr>
          <p:cNvPr id="15363" name="Rectangle 3">
            <a:extLst>
              <a:ext uri="{FF2B5EF4-FFF2-40B4-BE49-F238E27FC236}">
                <a16:creationId xmlns:a16="http://schemas.microsoft.com/office/drawing/2014/main" xmlns="" id="{20B8244D-86A9-44E8-A806-3D60B15E53A1}"/>
              </a:ext>
            </a:extLst>
          </p:cNvPr>
          <p:cNvSpPr>
            <a:spLocks noGrp="1" noChangeArrowheads="1"/>
          </p:cNvSpPr>
          <p:nvPr>
            <p:ph type="body" sz="half" idx="1"/>
          </p:nvPr>
        </p:nvSpPr>
        <p:spPr/>
        <p:txBody>
          <a:bodyPr/>
          <a:lstStyle/>
          <a:p>
            <a:pPr>
              <a:lnSpc>
                <a:spcPct val="90000"/>
              </a:lnSpc>
            </a:pPr>
            <a:r>
              <a:rPr lang="en-US" altLang="en-US" sz="2000" dirty="0"/>
              <a:t>For this test, the test mandrel is placed in the tapered hole of spindle and a dial indicator is fixed on the table and its feeler made to scan the mandrel. The spindle is rotated slowly and readings of indicator noted down. </a:t>
            </a:r>
          </a:p>
        </p:txBody>
      </p:sp>
      <p:pic>
        <p:nvPicPr>
          <p:cNvPr id="15364" name="Picture 4" descr="tmpB826_thumb1">
            <a:extLst>
              <a:ext uri="{FF2B5EF4-FFF2-40B4-BE49-F238E27FC236}">
                <a16:creationId xmlns:a16="http://schemas.microsoft.com/office/drawing/2014/main" xmlns="" id="{C21DBB7A-0087-4918-A437-E09E9911C00C}"/>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a:xfrm>
            <a:off x="6934200" y="1905000"/>
            <a:ext cx="2590800" cy="3124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1192878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97AC14E4-AA98-485B-8311-E83E9DF8ADFE}"/>
              </a:ext>
            </a:extLst>
          </p:cNvPr>
          <p:cNvSpPr>
            <a:spLocks noGrp="1" noChangeArrowheads="1"/>
          </p:cNvSpPr>
          <p:nvPr>
            <p:ph type="title"/>
          </p:nvPr>
        </p:nvSpPr>
        <p:spPr/>
        <p:txBody>
          <a:bodyPr>
            <a:normAutofit fontScale="90000"/>
          </a:bodyPr>
          <a:lstStyle/>
          <a:p>
            <a:r>
              <a:rPr lang="en-US" altLang="en-US" sz="3800" b="1"/>
              <a:t>3.Perpendicularity of drill head guide with table.</a:t>
            </a:r>
            <a:r>
              <a:rPr lang="en-US" altLang="en-US" sz="3800"/>
              <a:t/>
            </a:r>
            <a:br>
              <a:rPr lang="en-US" altLang="en-US" sz="3800"/>
            </a:br>
            <a:endParaRPr lang="en-US" altLang="en-US" sz="3800"/>
          </a:p>
        </p:txBody>
      </p:sp>
      <p:pic>
        <p:nvPicPr>
          <p:cNvPr id="17415" name="Picture 7" descr="tmpB825_thumb1">
            <a:extLst>
              <a:ext uri="{FF2B5EF4-FFF2-40B4-BE49-F238E27FC236}">
                <a16:creationId xmlns:a16="http://schemas.microsoft.com/office/drawing/2014/main" xmlns="" id="{8DA90C9C-3BBB-46D6-A149-490AAF0F29AE}"/>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a:xfrm>
            <a:off x="4953000" y="3020219"/>
            <a:ext cx="2286000" cy="22193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3842077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8643778-7F6C-4E8D-84D1-D5CDB99281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1D22F88D-6907-48AF-B024-346E855E0D9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 name="Group 11">
            <a:extLst>
              <a:ext uri="{FF2B5EF4-FFF2-40B4-BE49-F238E27FC236}">
                <a16:creationId xmlns:a16="http://schemas.microsoft.com/office/drawing/2014/main" xmlns="" id="{F3842748-48B5-4DD0-A06A-A31C74024A99}"/>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xmlns="" id="{548E99BE-1071-4690-9B9C-07926CEE5557}"/>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9301F039-B467-413A-B25C-770E51069D42}"/>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xmlns="" id="{9F06AEC1-5558-49E8-8CAC-FEBD00DF003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xmlns="" id="{D10B76B9-BA68-471E-B58C-ED91198A9FAB}"/>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EB3913B-54A3-490E-BA4B-5D0330990FCB}"/>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F75DC961-08A4-46F8-8A80-2E1FB977E1F4}"/>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xmlns="" id="{E820C233-A015-45AE-A831-09D237F986ED}"/>
              </a:ext>
            </a:extLst>
          </p:cNvPr>
          <p:cNvSpPr>
            <a:spLocks noGrp="1"/>
          </p:cNvSpPr>
          <p:nvPr>
            <p:ph type="title"/>
          </p:nvPr>
        </p:nvSpPr>
        <p:spPr>
          <a:xfrm>
            <a:off x="496112" y="685801"/>
            <a:ext cx="2743200" cy="5105400"/>
          </a:xfrm>
        </p:spPr>
        <p:txBody>
          <a:bodyPr>
            <a:normAutofit/>
          </a:bodyPr>
          <a:lstStyle/>
          <a:p>
            <a:pPr algn="l"/>
            <a:r>
              <a:rPr lang="en-US" sz="3200" dirty="0">
                <a:solidFill>
                  <a:srgbClr val="FFFFFF"/>
                </a:solidFill>
              </a:rPr>
              <a:t>Alignment Tests on Milling Machine</a:t>
            </a:r>
            <a:endParaRPr lang="en-IN" sz="3200" dirty="0">
              <a:solidFill>
                <a:srgbClr val="FFFFFF"/>
              </a:solidFill>
            </a:endParaRPr>
          </a:p>
        </p:txBody>
      </p:sp>
      <p:sp>
        <p:nvSpPr>
          <p:cNvPr id="3" name="Content Placeholder 2">
            <a:extLst>
              <a:ext uri="{FF2B5EF4-FFF2-40B4-BE49-F238E27FC236}">
                <a16:creationId xmlns:a16="http://schemas.microsoft.com/office/drawing/2014/main" xmlns="" id="{3A9824E2-855A-4BFD-8C7F-9A9CB050D5CF}"/>
              </a:ext>
            </a:extLst>
          </p:cNvPr>
          <p:cNvSpPr>
            <a:spLocks noGrp="1"/>
          </p:cNvSpPr>
          <p:nvPr>
            <p:ph idx="1"/>
          </p:nvPr>
        </p:nvSpPr>
        <p:spPr>
          <a:xfrm>
            <a:off x="5117106" y="685801"/>
            <a:ext cx="6385918" cy="5105400"/>
          </a:xfrm>
        </p:spPr>
        <p:txBody>
          <a:bodyPr>
            <a:normAutofit/>
          </a:bodyPr>
          <a:lstStyle/>
          <a:p>
            <a:r>
              <a:rPr lang="en-US" sz="2000" dirty="0"/>
              <a:t>1. </a:t>
            </a:r>
            <a:r>
              <a:rPr lang="en-US" sz="2000" b="1" dirty="0"/>
              <a:t>Test for flatness of work table</a:t>
            </a:r>
            <a:r>
              <a:rPr lang="en-US" sz="2000" dirty="0"/>
              <a:t>.</a:t>
            </a:r>
            <a:endParaRPr lang="en-IN" sz="2000" b="1" dirty="0"/>
          </a:p>
          <a:p>
            <a:r>
              <a:rPr lang="en-US" sz="2000" b="1" dirty="0"/>
              <a:t>2</a:t>
            </a:r>
            <a:r>
              <a:rPr lang="en-IN" sz="2000" b="1" dirty="0"/>
              <a:t>. Test for parallelism of the work table. </a:t>
            </a:r>
            <a:endParaRPr lang="en-IN" sz="2000" dirty="0"/>
          </a:p>
          <a:p>
            <a:r>
              <a:rPr lang="en-IN" sz="2000" b="1" dirty="0"/>
              <a:t>3. True Running of Internal Taper of main spindle.</a:t>
            </a:r>
            <a:endParaRPr lang="en-IN" sz="2000" dirty="0"/>
          </a:p>
          <a:p>
            <a:r>
              <a:rPr lang="en-IN" sz="2000" b="1" dirty="0"/>
              <a:t>4. Table surface parallel with </a:t>
            </a:r>
            <a:r>
              <a:rPr lang="en-IN" sz="2000" b="1" dirty="0" err="1"/>
              <a:t>arbor</a:t>
            </a:r>
            <a:r>
              <a:rPr lang="en-IN" sz="2000" b="1" dirty="0"/>
              <a:t> rising towards overarm.</a:t>
            </a:r>
            <a:endParaRPr lang="en-IN" sz="2000" dirty="0"/>
          </a:p>
          <a:p>
            <a:r>
              <a:rPr lang="en-US" sz="2000" dirty="0"/>
              <a:t>5. </a:t>
            </a:r>
            <a:r>
              <a:rPr lang="en-US" sz="2000" b="1" dirty="0"/>
              <a:t>Test for Table </a:t>
            </a:r>
            <a:r>
              <a:rPr lang="en-IN" sz="2000" b="1" dirty="0"/>
              <a:t>Surface Parallel with Longitudinal Movement.</a:t>
            </a:r>
            <a:r>
              <a:rPr lang="en-IN" sz="2000" dirty="0"/>
              <a:t> </a:t>
            </a:r>
          </a:p>
          <a:p>
            <a:r>
              <a:rPr lang="en-US" sz="2000" b="1" dirty="0"/>
              <a:t>6. </a:t>
            </a:r>
            <a:r>
              <a:rPr lang="en-IN" sz="2000" b="1" dirty="0"/>
              <a:t>Central T-Slots Parallel with Longitudinal Movement of table.</a:t>
            </a:r>
            <a:endParaRPr lang="en-IN" sz="2000" dirty="0"/>
          </a:p>
          <a:p>
            <a:endParaRPr lang="en-IN" sz="2000" dirty="0"/>
          </a:p>
        </p:txBody>
      </p:sp>
    </p:spTree>
    <p:extLst>
      <p:ext uri="{BB962C8B-B14F-4D97-AF65-F5344CB8AC3E}">
        <p14:creationId xmlns:p14="http://schemas.microsoft.com/office/powerpoint/2010/main" xmlns="" val="3628451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2A8AA5BC-4F7A-4226-8F99-6D824B226A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3E5445C6-DD42-4979-86FF-03730E8C6DB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xmlns="" id="{45000665-DFC7-417E-8FD7-516A0F15C975}"/>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xmlns="" id="{7A93D1C6-FC81-412B-894A-2035B39A9CE0}"/>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5800" kern="1200">
                <a:solidFill>
                  <a:schemeClr val="tx1"/>
                </a:solidFill>
                <a:latin typeface="+mj-lt"/>
                <a:ea typeface="+mj-ea"/>
                <a:cs typeface="+mj-cs"/>
              </a:rPr>
              <a:t>Modern Quality Concepts</a:t>
            </a:r>
          </a:p>
        </p:txBody>
      </p:sp>
    </p:spTree>
    <p:extLst>
      <p:ext uri="{BB962C8B-B14F-4D97-AF65-F5344CB8AC3E}">
        <p14:creationId xmlns:p14="http://schemas.microsoft.com/office/powerpoint/2010/main" xmlns="" val="233506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D506B079-18E1-4798-A554-8ABD06D377C4}"/>
              </a:ext>
            </a:extLst>
          </p:cNvPr>
          <p:cNvSpPr>
            <a:spLocks noGrp="1" noChangeArrowheads="1"/>
          </p:cNvSpPr>
          <p:nvPr>
            <p:ph type="title"/>
          </p:nvPr>
        </p:nvSpPr>
        <p:spPr/>
        <p:txBody>
          <a:bodyPr/>
          <a:lstStyle/>
          <a:p>
            <a:r>
              <a:rPr lang="en-US" altLang="en-US"/>
              <a:t>Units of Measurement</a:t>
            </a:r>
          </a:p>
        </p:txBody>
      </p:sp>
      <p:sp>
        <p:nvSpPr>
          <p:cNvPr id="3075" name="Rectangle 3">
            <a:extLst>
              <a:ext uri="{FF2B5EF4-FFF2-40B4-BE49-F238E27FC236}">
                <a16:creationId xmlns:a16="http://schemas.microsoft.com/office/drawing/2014/main" xmlns="" id="{1B67730C-A2A6-413D-AEB0-A8B6A38726F5}"/>
              </a:ext>
            </a:extLst>
          </p:cNvPr>
          <p:cNvSpPr>
            <a:spLocks noGrp="1" noChangeArrowheads="1"/>
          </p:cNvSpPr>
          <p:nvPr>
            <p:ph idx="1"/>
          </p:nvPr>
        </p:nvSpPr>
        <p:spPr/>
        <p:txBody>
          <a:bodyPr/>
          <a:lstStyle/>
          <a:p>
            <a:r>
              <a:rPr lang="en-US" altLang="en-US"/>
              <a:t>1.Length:-Metre</a:t>
            </a:r>
          </a:p>
          <a:p>
            <a:r>
              <a:rPr lang="en-US" altLang="en-US"/>
              <a:t>2.Mass:-Kilogram</a:t>
            </a:r>
          </a:p>
          <a:p>
            <a:r>
              <a:rPr lang="en-US" altLang="en-US"/>
              <a:t>3.Time:-Second</a:t>
            </a:r>
          </a:p>
          <a:p>
            <a:r>
              <a:rPr lang="en-US" altLang="en-US"/>
              <a:t>4.Electric Current:-Ampere</a:t>
            </a:r>
          </a:p>
          <a:p>
            <a:r>
              <a:rPr lang="en-US" altLang="en-US"/>
              <a:t>5.Temperature:-Kelvin</a:t>
            </a:r>
          </a:p>
          <a:p>
            <a:r>
              <a:rPr lang="en-US" altLang="en-US"/>
              <a:t>6.Luminous Intensity:-Candela</a:t>
            </a:r>
          </a:p>
          <a:p>
            <a:r>
              <a:rPr lang="en-US" altLang="en-US"/>
              <a:t>7.Matter:-Mole</a:t>
            </a:r>
          </a:p>
        </p:txBody>
      </p:sp>
    </p:spTree>
    <p:extLst>
      <p:ext uri="{BB962C8B-B14F-4D97-AF65-F5344CB8AC3E}">
        <p14:creationId xmlns:p14="http://schemas.microsoft.com/office/powerpoint/2010/main" xmlns="" val="30630633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F73FCEB7-CD02-4399-BA74-12D9191D6F7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xmlns="" id="{B291BE84-9361-4369-AA9B-79BCAFDC35FD}"/>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181536" y="492573"/>
            <a:ext cx="6498117" cy="5880796"/>
          </a:xfrm>
          <a:prstGeom prst="rect">
            <a:avLst/>
          </a:prstGeom>
        </p:spPr>
      </p:pic>
      <p:sp>
        <p:nvSpPr>
          <p:cNvPr id="13" name="Rectangle 12">
            <a:extLst>
              <a:ext uri="{FF2B5EF4-FFF2-40B4-BE49-F238E27FC236}">
                <a16:creationId xmlns:a16="http://schemas.microsoft.com/office/drawing/2014/main" xmlns=""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xmlns=""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xmlns="" id="{1FD21982-D4E8-4ED9-B0BD-C718BD419DB9}"/>
              </a:ext>
            </a:extLst>
          </p:cNvPr>
          <p:cNvSpPr>
            <a:spLocks noGrp="1"/>
          </p:cNvSpPr>
          <p:nvPr>
            <p:ph type="ctrTitle"/>
          </p:nvPr>
        </p:nvSpPr>
        <p:spPr>
          <a:xfrm>
            <a:off x="674237" y="914400"/>
            <a:ext cx="3657600" cy="2887579"/>
          </a:xfrm>
        </p:spPr>
        <p:txBody>
          <a:bodyPr>
            <a:normAutofit/>
          </a:bodyPr>
          <a:lstStyle/>
          <a:p>
            <a:r>
              <a:rPr lang="en-US" sz="4800">
                <a:solidFill>
                  <a:srgbClr val="FFFFFF"/>
                </a:solidFill>
              </a:rPr>
              <a:t>Total Quality Management</a:t>
            </a:r>
            <a:endParaRPr lang="en-IN" sz="4800">
              <a:solidFill>
                <a:srgbClr val="FFFFFF"/>
              </a:solidFill>
            </a:endParaRPr>
          </a:p>
        </p:txBody>
      </p:sp>
      <p:sp>
        <p:nvSpPr>
          <p:cNvPr id="4" name="Subtitle 3">
            <a:extLst>
              <a:ext uri="{FF2B5EF4-FFF2-40B4-BE49-F238E27FC236}">
                <a16:creationId xmlns:a16="http://schemas.microsoft.com/office/drawing/2014/main" xmlns="" id="{BCFD55EA-368C-4FE4-AC0C-6921FE249A95}"/>
              </a:ext>
            </a:extLst>
          </p:cNvPr>
          <p:cNvSpPr>
            <a:spLocks noGrp="1"/>
          </p:cNvSpPr>
          <p:nvPr>
            <p:ph type="subTitle" idx="1"/>
          </p:nvPr>
        </p:nvSpPr>
        <p:spPr>
          <a:xfrm>
            <a:off x="674237" y="4170501"/>
            <a:ext cx="3657600" cy="1525597"/>
          </a:xfrm>
        </p:spPr>
        <p:txBody>
          <a:bodyPr>
            <a:normAutofit/>
          </a:bodyPr>
          <a:lstStyle/>
          <a:p>
            <a:r>
              <a:rPr lang="en-IN" sz="1700">
                <a:solidFill>
                  <a:srgbClr val="FFFFFF"/>
                </a:solidFill>
              </a:rPr>
              <a:t>a system of management based on the principle that every member of staff must be committed to maintaining high standards of work in every aspect of a company's operations.</a:t>
            </a:r>
          </a:p>
        </p:txBody>
      </p:sp>
    </p:spTree>
    <p:extLst>
      <p:ext uri="{BB962C8B-B14F-4D97-AF65-F5344CB8AC3E}">
        <p14:creationId xmlns:p14="http://schemas.microsoft.com/office/powerpoint/2010/main" xmlns="" val="1317723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5B336162-B533-4EFE-8BB3-8EBB4A5E32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F6878DB-9606-404A-9E57-473AB34E61B5}"/>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             ISO 9000</a:t>
            </a:r>
            <a:endParaRPr lang="en-IN" sz="3200">
              <a:solidFill>
                <a:srgbClr val="262626"/>
              </a:solidFill>
            </a:endParaRPr>
          </a:p>
        </p:txBody>
      </p:sp>
      <p:sp>
        <p:nvSpPr>
          <p:cNvPr id="3" name="Content Placeholder 2">
            <a:extLst>
              <a:ext uri="{FF2B5EF4-FFF2-40B4-BE49-F238E27FC236}">
                <a16:creationId xmlns:a16="http://schemas.microsoft.com/office/drawing/2014/main" xmlns="" id="{84E06DF8-E32C-4335-ACE8-6226AE076FC4}"/>
              </a:ext>
            </a:extLst>
          </p:cNvPr>
          <p:cNvSpPr>
            <a:spLocks noGrp="1"/>
          </p:cNvSpPr>
          <p:nvPr>
            <p:ph idx="1"/>
          </p:nvPr>
        </p:nvSpPr>
        <p:spPr>
          <a:xfrm>
            <a:off x="6049182" y="802638"/>
            <a:ext cx="5408696" cy="5252722"/>
          </a:xfrm>
        </p:spPr>
        <p:txBody>
          <a:bodyPr anchor="ctr">
            <a:normAutofit lnSpcReduction="10000"/>
          </a:bodyPr>
          <a:lstStyle/>
          <a:p>
            <a:r>
              <a:rPr lang="en-IN" sz="2200"/>
              <a:t>ISO 9000 is a set of international standards on quality management and quality assurance developed to help companies effectively document the quality system elements to be implemented to maintain an efficient quality system. They are not specific to any one industry and can be applied to organizations of any size.</a:t>
            </a:r>
          </a:p>
          <a:p>
            <a:r>
              <a:rPr lang="en-IN" sz="2200"/>
              <a:t>ISO 9000 can help a company satisfy its customers, meet regulatory requirements, and achieve continual improvement. However, it should be considered to be a first step, the base level of a quality system, not a complete guarantee of quality.</a:t>
            </a:r>
          </a:p>
          <a:p>
            <a:endParaRPr lang="en-IN" sz="2200"/>
          </a:p>
        </p:txBody>
      </p:sp>
    </p:spTree>
    <p:extLst>
      <p:ext uri="{BB962C8B-B14F-4D97-AF65-F5344CB8AC3E}">
        <p14:creationId xmlns:p14="http://schemas.microsoft.com/office/powerpoint/2010/main" xmlns="" val="3259141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xmlns="" id="{5F8A7F7F-DD1A-4F41-98AC-B9CE2A620CDC}"/>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800144" y="1699589"/>
            <a:ext cx="3674476" cy="3200399"/>
            <a:chOff x="697883" y="1816768"/>
            <a:chExt cx="3674476" cy="3200399"/>
          </a:xfrm>
          <a:solidFill>
            <a:schemeClr val="accent1"/>
          </a:solidFill>
        </p:grpSpPr>
        <p:sp>
          <p:nvSpPr>
            <p:cNvPr id="20" name="Rectangle 19">
              <a:extLst>
                <a:ext uri="{FF2B5EF4-FFF2-40B4-BE49-F238E27FC236}">
                  <a16:creationId xmlns:a16="http://schemas.microsoft.com/office/drawing/2014/main" xmlns="" id="{CEF47228-EB7C-4EBA-BE01-DA6CB2410289}"/>
                </a:ext>
              </a:extLst>
            </p:cNvPr>
            <p:cNvSpPr/>
            <p:nvPr>
              <p:extLst>
                <p:ext uri="{386F3935-93C4-4BCD-93E2-E3B085C9AB24}">
                  <p16:designElem xmlns:p16="http://schemas.microsoft.com/office/powerpoint/2015/main" xmlns="" val="1"/>
                </p:ext>
              </p:extLst>
            </p:nvPr>
          </p:nvSpPr>
          <p:spPr>
            <a:xfrm>
              <a:off x="697883" y="1816768"/>
              <a:ext cx="3674476" cy="50292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xmlns="" id="{DCF573BC-A06F-4036-A3A8-9D07DDE62253}"/>
                </a:ext>
              </a:extLst>
            </p:cNvPr>
            <p:cNvSpPr/>
            <p:nvPr>
              <p:extLst>
                <p:ext uri="{386F3935-93C4-4BCD-93E2-E3B085C9AB24}">
                  <p16:designElem xmlns:p16="http://schemas.microsoft.com/office/powerpoint/2015/main" xmlns="" val="1"/>
                </p:ext>
              </p:extLst>
            </p:nvPr>
          </p:nvSpPr>
          <p:spPr>
            <a:xfrm>
              <a:off x="704075" y="2392840"/>
              <a:ext cx="3668284" cy="2624327"/>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A96C75B3-FE79-4B1A-8B87-389D52C80D02}"/>
              </a:ext>
            </a:extLst>
          </p:cNvPr>
          <p:cNvSpPr>
            <a:spLocks noGrp="1"/>
          </p:cNvSpPr>
          <p:nvPr>
            <p:ph type="title"/>
          </p:nvPr>
        </p:nvSpPr>
        <p:spPr>
          <a:xfrm>
            <a:off x="904877" y="2415322"/>
            <a:ext cx="3451730" cy="2399869"/>
          </a:xfrm>
        </p:spPr>
        <p:txBody>
          <a:bodyPr>
            <a:normAutofit/>
          </a:bodyPr>
          <a:lstStyle/>
          <a:p>
            <a:r>
              <a:rPr lang="en-US" sz="4000">
                <a:solidFill>
                  <a:srgbClr val="FFFFFF"/>
                </a:solidFill>
              </a:rPr>
              <a:t>                       ISO 9001</a:t>
            </a:r>
            <a:endParaRPr lang="en-IN" sz="4000">
              <a:solidFill>
                <a:srgbClr val="FFFFFF"/>
              </a:solidFill>
            </a:endParaRPr>
          </a:p>
        </p:txBody>
      </p:sp>
      <p:sp>
        <p:nvSpPr>
          <p:cNvPr id="3" name="Content Placeholder 2">
            <a:extLst>
              <a:ext uri="{FF2B5EF4-FFF2-40B4-BE49-F238E27FC236}">
                <a16:creationId xmlns:a16="http://schemas.microsoft.com/office/drawing/2014/main" xmlns="" id="{D907AF97-3F45-4589-BDF7-778970160CDA}"/>
              </a:ext>
            </a:extLst>
          </p:cNvPr>
          <p:cNvSpPr>
            <a:spLocks noGrp="1"/>
          </p:cNvSpPr>
          <p:nvPr>
            <p:ph idx="1"/>
          </p:nvPr>
        </p:nvSpPr>
        <p:spPr>
          <a:xfrm>
            <a:off x="5120640" y="804672"/>
            <a:ext cx="6281928" cy="5248656"/>
          </a:xfrm>
        </p:spPr>
        <p:txBody>
          <a:bodyPr anchor="ctr">
            <a:normAutofit/>
          </a:bodyPr>
          <a:lstStyle/>
          <a:p>
            <a:r>
              <a:rPr lang="en-US" sz="2000" dirty="0"/>
              <a:t>I</a:t>
            </a:r>
            <a:r>
              <a:rPr lang="en-IN" sz="2000" dirty="0"/>
              <a:t>t is a model for quality assurance in design, development, production, installation and servicing. ISO-9001 applies to industries who  produce, install product and provide services after sales as per the requirements of the customer.</a:t>
            </a:r>
          </a:p>
        </p:txBody>
      </p:sp>
    </p:spTree>
    <p:extLst>
      <p:ext uri="{BB962C8B-B14F-4D97-AF65-F5344CB8AC3E}">
        <p14:creationId xmlns:p14="http://schemas.microsoft.com/office/powerpoint/2010/main" xmlns="" val="1208532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5B336162-B533-4EFE-8BB3-8EBB4A5E32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4F222D5-B120-424D-990A-1CFD9EDD045A}"/>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dirty="0">
                <a:solidFill>
                  <a:srgbClr val="262626"/>
                </a:solidFill>
              </a:rPr>
              <a:t>   ISO 9002</a:t>
            </a:r>
            <a:endParaRPr lang="en-IN" sz="3200" dirty="0">
              <a:solidFill>
                <a:srgbClr val="262626"/>
              </a:solidFill>
            </a:endParaRPr>
          </a:p>
        </p:txBody>
      </p:sp>
      <p:sp>
        <p:nvSpPr>
          <p:cNvPr id="3" name="Content Placeholder 2">
            <a:extLst>
              <a:ext uri="{FF2B5EF4-FFF2-40B4-BE49-F238E27FC236}">
                <a16:creationId xmlns:a16="http://schemas.microsoft.com/office/drawing/2014/main" xmlns="" id="{E2B5CBCC-8E11-417B-B2F3-F5FBCEF80A0E}"/>
              </a:ext>
            </a:extLst>
          </p:cNvPr>
          <p:cNvSpPr>
            <a:spLocks noGrp="1"/>
          </p:cNvSpPr>
          <p:nvPr>
            <p:ph idx="1"/>
          </p:nvPr>
        </p:nvSpPr>
        <p:spPr>
          <a:xfrm>
            <a:off x="6049182" y="802638"/>
            <a:ext cx="5408696" cy="5252722"/>
          </a:xfrm>
        </p:spPr>
        <p:txBody>
          <a:bodyPr anchor="ctr">
            <a:normAutofit/>
          </a:bodyPr>
          <a:lstStyle/>
          <a:p>
            <a:r>
              <a:rPr lang="en-IN" sz="2400" dirty="0"/>
              <a:t>An ISO 9002 international certificate is a written assurance by a certification body that a company follows the requirements, specifications and guidelines set out by the International Organization for Standardization in its ISO 9002 standard. ISO-9002 gives a model quality assurance in production and installation.</a:t>
            </a:r>
          </a:p>
        </p:txBody>
      </p:sp>
    </p:spTree>
    <p:extLst>
      <p:ext uri="{BB962C8B-B14F-4D97-AF65-F5344CB8AC3E}">
        <p14:creationId xmlns:p14="http://schemas.microsoft.com/office/powerpoint/2010/main" xmlns="" val="1336659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xmlns="" id="{5F8A7F7F-DD1A-4F41-98AC-B9CE2A620CDC}"/>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800144" y="1699589"/>
            <a:ext cx="3674476" cy="3200399"/>
            <a:chOff x="697883" y="1816768"/>
            <a:chExt cx="3674476" cy="3200399"/>
          </a:xfrm>
          <a:solidFill>
            <a:schemeClr val="accent1"/>
          </a:solidFill>
        </p:grpSpPr>
        <p:sp>
          <p:nvSpPr>
            <p:cNvPr id="20" name="Rectangle 19">
              <a:extLst>
                <a:ext uri="{FF2B5EF4-FFF2-40B4-BE49-F238E27FC236}">
                  <a16:creationId xmlns:a16="http://schemas.microsoft.com/office/drawing/2014/main" xmlns="" id="{CEF47228-EB7C-4EBA-BE01-DA6CB2410289}"/>
                </a:ext>
              </a:extLst>
            </p:cNvPr>
            <p:cNvSpPr/>
            <p:nvPr>
              <p:extLst>
                <p:ext uri="{386F3935-93C4-4BCD-93E2-E3B085C9AB24}">
                  <p16:designElem xmlns:p16="http://schemas.microsoft.com/office/powerpoint/2015/main" xmlns="" val="1"/>
                </p:ext>
              </p:extLst>
            </p:nvPr>
          </p:nvSpPr>
          <p:spPr>
            <a:xfrm>
              <a:off x="697883" y="1816768"/>
              <a:ext cx="3674476" cy="50292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xmlns="" id="{DCF573BC-A06F-4036-A3A8-9D07DDE62253}"/>
                </a:ext>
              </a:extLst>
            </p:cNvPr>
            <p:cNvSpPr/>
            <p:nvPr>
              <p:extLst>
                <p:ext uri="{386F3935-93C4-4BCD-93E2-E3B085C9AB24}">
                  <p16:designElem xmlns:p16="http://schemas.microsoft.com/office/powerpoint/2015/main" xmlns="" val="1"/>
                </p:ext>
              </p:extLst>
            </p:nvPr>
          </p:nvSpPr>
          <p:spPr>
            <a:xfrm>
              <a:off x="704075" y="2392840"/>
              <a:ext cx="3668284" cy="2624327"/>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DFE944C4-0B7A-4116-8E4C-B6007C44AB60}"/>
              </a:ext>
            </a:extLst>
          </p:cNvPr>
          <p:cNvSpPr>
            <a:spLocks noGrp="1"/>
          </p:cNvSpPr>
          <p:nvPr>
            <p:ph type="title"/>
          </p:nvPr>
        </p:nvSpPr>
        <p:spPr>
          <a:xfrm>
            <a:off x="904877" y="2415322"/>
            <a:ext cx="3451730" cy="2399869"/>
          </a:xfrm>
        </p:spPr>
        <p:txBody>
          <a:bodyPr>
            <a:normAutofit/>
          </a:bodyPr>
          <a:lstStyle/>
          <a:p>
            <a:r>
              <a:rPr lang="en-US" sz="4000">
                <a:solidFill>
                  <a:srgbClr val="FFFFFF"/>
                </a:solidFill>
              </a:rPr>
              <a:t>                                   ISO 9003</a:t>
            </a:r>
            <a:endParaRPr lang="en-IN" sz="4000">
              <a:solidFill>
                <a:srgbClr val="FFFFFF"/>
              </a:solidFill>
            </a:endParaRPr>
          </a:p>
        </p:txBody>
      </p:sp>
      <p:sp>
        <p:nvSpPr>
          <p:cNvPr id="3" name="Content Placeholder 2">
            <a:extLst>
              <a:ext uri="{FF2B5EF4-FFF2-40B4-BE49-F238E27FC236}">
                <a16:creationId xmlns:a16="http://schemas.microsoft.com/office/drawing/2014/main" xmlns="" id="{64AAEE41-88B0-4EAD-AD4B-86274F9C3AD0}"/>
              </a:ext>
            </a:extLst>
          </p:cNvPr>
          <p:cNvSpPr>
            <a:spLocks noGrp="1"/>
          </p:cNvSpPr>
          <p:nvPr>
            <p:ph idx="1"/>
          </p:nvPr>
        </p:nvSpPr>
        <p:spPr>
          <a:xfrm>
            <a:off x="5120640" y="804672"/>
            <a:ext cx="6281928" cy="5248656"/>
          </a:xfrm>
        </p:spPr>
        <p:txBody>
          <a:bodyPr anchor="ctr">
            <a:normAutofit/>
          </a:bodyPr>
          <a:lstStyle/>
          <a:p>
            <a:r>
              <a:rPr lang="en-IN" sz="2000" dirty="0"/>
              <a:t>ISO 9003  refers to a standard developed and published by the International Organization for Standardization (ISO). The ISO-9003 model provides assurance in Quality system  in final inspection.</a:t>
            </a:r>
          </a:p>
        </p:txBody>
      </p:sp>
    </p:spTree>
    <p:extLst>
      <p:ext uri="{BB962C8B-B14F-4D97-AF65-F5344CB8AC3E}">
        <p14:creationId xmlns:p14="http://schemas.microsoft.com/office/powerpoint/2010/main" xmlns="" val="179373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A495F8E3-5243-4F02-AC53-F05721B3535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 name="Group 18">
            <a:extLst>
              <a:ext uri="{FF2B5EF4-FFF2-40B4-BE49-F238E27FC236}">
                <a16:creationId xmlns:a16="http://schemas.microsoft.com/office/drawing/2014/main" xmlns="" id="{EF79D782-A9ED-4AEE-B67D-DDD6F1CB5260}"/>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669293" y="1186483"/>
            <a:ext cx="8848345" cy="4126869"/>
            <a:chOff x="1669293" y="1186483"/>
            <a:chExt cx="8848345" cy="4126869"/>
          </a:xfrm>
          <a:solidFill>
            <a:schemeClr val="accent1"/>
          </a:solidFill>
        </p:grpSpPr>
        <p:sp>
          <p:nvSpPr>
            <p:cNvPr id="20" name="Rectangle 19">
              <a:extLst>
                <a:ext uri="{FF2B5EF4-FFF2-40B4-BE49-F238E27FC236}">
                  <a16:creationId xmlns:a16="http://schemas.microsoft.com/office/drawing/2014/main" xmlns="" id="{E6C9F140-6D17-42C4-96E2-F124090D4064}"/>
                </a:ext>
              </a:extLst>
            </p:cNvPr>
            <p:cNvSpPr/>
            <p:nvPr>
              <p:extLst>
                <p:ext uri="{386F3935-93C4-4BCD-93E2-E3B085C9AB24}">
                  <p16:designElem xmlns:p16="http://schemas.microsoft.com/office/powerpoint/2015/main" xmlns="" val="1"/>
                </p:ext>
              </p:extLst>
            </p:nvPr>
          </p:nvSpPr>
          <p:spPr>
            <a:xfrm>
              <a:off x="1674042" y="1186483"/>
              <a:ext cx="8843596" cy="716184"/>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xmlns="" id="{1A027B02-EC1B-499B-B4F5-7221EC8D84D4}"/>
                </a:ext>
              </a:extLst>
            </p:cNvPr>
            <p:cNvSpPr/>
            <p:nvPr>
              <p:extLst>
                <p:ext uri="{386F3935-93C4-4BCD-93E2-E3B085C9AB24}">
                  <p16:designElem xmlns:p16="http://schemas.microsoft.com/office/powerpoint/2015/main" xmlns="" val="1"/>
                </p:ext>
              </p:extLst>
            </p:nvPr>
          </p:nvSpPr>
          <p:spPr>
            <a:xfrm>
              <a:off x="1669293" y="1991156"/>
              <a:ext cx="8845667" cy="3322196"/>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12CD11B2-2545-45FD-A2D4-8B2D18E02868}"/>
              </a:ext>
            </a:extLst>
          </p:cNvPr>
          <p:cNvSpPr>
            <a:spLocks noGrp="1"/>
          </p:cNvSpPr>
          <p:nvPr>
            <p:ph type="title"/>
          </p:nvPr>
        </p:nvSpPr>
        <p:spPr>
          <a:xfrm>
            <a:off x="1755648" y="2075688"/>
            <a:ext cx="8677656" cy="1746504"/>
          </a:xfrm>
        </p:spPr>
        <p:txBody>
          <a:bodyPr vert="horz" lIns="91440" tIns="45720" rIns="91440" bIns="45720" rtlCol="0" anchor="b">
            <a:normAutofit/>
          </a:bodyPr>
          <a:lstStyle/>
          <a:p>
            <a:pPr algn="ctr"/>
            <a:r>
              <a:rPr lang="en-US" sz="5400" kern="1200" dirty="0">
                <a:solidFill>
                  <a:srgbClr val="FFFFFF"/>
                </a:solidFill>
                <a:latin typeface="+mj-lt"/>
                <a:ea typeface="+mj-ea"/>
                <a:cs typeface="+mj-cs"/>
              </a:rPr>
              <a:t>  ISO-9004</a:t>
            </a:r>
          </a:p>
        </p:txBody>
      </p:sp>
      <p:sp>
        <p:nvSpPr>
          <p:cNvPr id="3" name="Content Placeholder 2">
            <a:extLst>
              <a:ext uri="{FF2B5EF4-FFF2-40B4-BE49-F238E27FC236}">
                <a16:creationId xmlns:a16="http://schemas.microsoft.com/office/drawing/2014/main" xmlns="" id="{EEB67360-5416-4B89-B014-2B5E9F1FCCAF}"/>
              </a:ext>
            </a:extLst>
          </p:cNvPr>
          <p:cNvSpPr>
            <a:spLocks noGrp="1"/>
          </p:cNvSpPr>
          <p:nvPr>
            <p:ph idx="1"/>
          </p:nvPr>
        </p:nvSpPr>
        <p:spPr>
          <a:xfrm>
            <a:off x="1755648" y="3881568"/>
            <a:ext cx="8677656" cy="1231533"/>
          </a:xfrm>
        </p:spPr>
        <p:txBody>
          <a:bodyPr vert="horz" lIns="91440" tIns="45720" rIns="91440" bIns="45720" rtlCol="0">
            <a:normAutofit/>
          </a:bodyPr>
          <a:lstStyle/>
          <a:p>
            <a:pPr marL="0" indent="0" algn="ctr">
              <a:buNone/>
            </a:pPr>
            <a:r>
              <a:rPr lang="en-US" sz="2400" kern="1200">
                <a:solidFill>
                  <a:srgbClr val="FFFFFF"/>
                </a:solidFill>
                <a:latin typeface="+mn-lt"/>
                <a:ea typeface="+mn-ea"/>
                <a:cs typeface="+mn-cs"/>
              </a:rPr>
              <a:t>It gives the guidelines for quality management.</a:t>
            </a:r>
          </a:p>
        </p:txBody>
      </p:sp>
    </p:spTree>
    <p:extLst>
      <p:ext uri="{BB962C8B-B14F-4D97-AF65-F5344CB8AC3E}">
        <p14:creationId xmlns:p14="http://schemas.microsoft.com/office/powerpoint/2010/main" xmlns="" val="29657191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BE95D989-81FA-4BAD-9AD5-E46CEDA91B3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5429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156189E5-8A3E-4CFD-B71B-CCD0F8495E5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0ED1E36F-32B0-4BF7-B28E-7891C54FB6BB}"/>
              </a:ext>
            </a:extLst>
          </p:cNvPr>
          <p:cNvSpPr>
            <a:spLocks noGrp="1"/>
          </p:cNvSpPr>
          <p:nvPr>
            <p:ph type="title"/>
          </p:nvPr>
        </p:nvSpPr>
        <p:spPr>
          <a:xfrm>
            <a:off x="838200" y="811161"/>
            <a:ext cx="3335594" cy="5403370"/>
          </a:xfrm>
        </p:spPr>
        <p:txBody>
          <a:bodyPr>
            <a:normAutofit/>
          </a:bodyPr>
          <a:lstStyle/>
          <a:p>
            <a:r>
              <a:rPr lang="en-US">
                <a:solidFill>
                  <a:schemeClr val="bg1"/>
                </a:solidFill>
              </a:rPr>
              <a:t>                             QC TOOLS</a:t>
            </a:r>
            <a:endParaRPr lang="en-IN">
              <a:solidFill>
                <a:schemeClr val="bg1"/>
              </a:solidFill>
            </a:endParaRPr>
          </a:p>
        </p:txBody>
      </p:sp>
      <p:graphicFrame>
        <p:nvGraphicFramePr>
          <p:cNvPr id="5" name="Content Placeholder 2">
            <a:extLst>
              <a:ext uri="{FF2B5EF4-FFF2-40B4-BE49-F238E27FC236}">
                <a16:creationId xmlns:a16="http://schemas.microsoft.com/office/drawing/2014/main" xmlns="" id="{61444999-FEA2-4285-AAED-BE34F2013B86}"/>
              </a:ext>
            </a:extLst>
          </p:cNvPr>
          <p:cNvGraphicFramePr>
            <a:graphicFrameLocks noGrp="1"/>
          </p:cNvGraphicFramePr>
          <p:nvPr>
            <p:ph idx="1"/>
            <p:extLst>
              <p:ext uri="{D42A27DB-BD31-4B8C-83A1-F6EECF244321}">
                <p14:modId xmlns:p14="http://schemas.microsoft.com/office/powerpoint/2010/main" xmlns="" val="1559040720"/>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1180172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867D4867-5BA7-4462-B2F6-A23F4A622AA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8B2021A5-5DB5-4D1B-9726-ACBF17B84CB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297763" y="973275"/>
            <a:ext cx="6250769" cy="4750583"/>
          </a:xfrm>
          <a:prstGeom prst="rect">
            <a:avLst/>
          </a:prstGeom>
        </p:spPr>
      </p:pic>
      <p:sp>
        <p:nvSpPr>
          <p:cNvPr id="2" name="Title 1">
            <a:extLst>
              <a:ext uri="{FF2B5EF4-FFF2-40B4-BE49-F238E27FC236}">
                <a16:creationId xmlns:a16="http://schemas.microsoft.com/office/drawing/2014/main" xmlns="" id="{3185E3FC-4451-4743-BFCF-806AB4F19B57}"/>
              </a:ext>
            </a:extLst>
          </p:cNvPr>
          <p:cNvSpPr>
            <a:spLocks noGrp="1"/>
          </p:cNvSpPr>
          <p:nvPr>
            <p:ph type="title"/>
          </p:nvPr>
        </p:nvSpPr>
        <p:spPr>
          <a:xfrm>
            <a:off x="643467" y="643467"/>
            <a:ext cx="3363974" cy="1597315"/>
          </a:xfrm>
          <a:noFill/>
          <a:ln w="19050">
            <a:solidFill>
              <a:schemeClr val="bg1"/>
            </a:solidFill>
          </a:ln>
        </p:spPr>
        <p:txBody>
          <a:bodyPr wrap="square">
            <a:normAutofit/>
          </a:bodyPr>
          <a:lstStyle/>
          <a:p>
            <a:pPr algn="ctr"/>
            <a:r>
              <a:rPr lang="en-US" sz="2800">
                <a:solidFill>
                  <a:schemeClr val="bg1"/>
                </a:solidFill>
              </a:rPr>
              <a:t>                           KAIZEN 5S</a:t>
            </a:r>
            <a:endParaRPr lang="en-IN" sz="2800">
              <a:solidFill>
                <a:schemeClr val="bg1"/>
              </a:solidFill>
            </a:endParaRPr>
          </a:p>
        </p:txBody>
      </p:sp>
      <p:sp>
        <p:nvSpPr>
          <p:cNvPr id="3" name="Content Placeholder 2">
            <a:extLst>
              <a:ext uri="{FF2B5EF4-FFF2-40B4-BE49-F238E27FC236}">
                <a16:creationId xmlns:a16="http://schemas.microsoft.com/office/drawing/2014/main" xmlns="" id="{1EFFFE0B-BEC4-4F60-B392-DBB3F1D60B85}"/>
              </a:ext>
            </a:extLst>
          </p:cNvPr>
          <p:cNvSpPr>
            <a:spLocks noGrp="1"/>
          </p:cNvSpPr>
          <p:nvPr>
            <p:ph idx="1"/>
          </p:nvPr>
        </p:nvSpPr>
        <p:spPr>
          <a:xfrm>
            <a:off x="643468" y="2638044"/>
            <a:ext cx="3363974" cy="3415622"/>
          </a:xfrm>
        </p:spPr>
        <p:txBody>
          <a:bodyPr>
            <a:normAutofit/>
          </a:bodyPr>
          <a:lstStyle/>
          <a:p>
            <a:r>
              <a:rPr lang="en-IN" sz="2000" b="1" dirty="0">
                <a:solidFill>
                  <a:schemeClr val="bg1"/>
                </a:solidFill>
              </a:rPr>
              <a:t>5S</a:t>
            </a:r>
            <a:r>
              <a:rPr lang="en-IN" sz="2000" dirty="0">
                <a:solidFill>
                  <a:schemeClr val="bg1"/>
                </a:solidFill>
              </a:rPr>
              <a:t> is the foundation of all improvements and is the key component of establishing a Visual Workplace. Both are a part of </a:t>
            </a:r>
            <a:r>
              <a:rPr lang="en-IN" sz="2000" b="1" dirty="0">
                <a:solidFill>
                  <a:schemeClr val="bg1"/>
                </a:solidFill>
              </a:rPr>
              <a:t>Kaizen</a:t>
            </a:r>
            <a:r>
              <a:rPr lang="en-IN" sz="2000" dirty="0">
                <a:solidFill>
                  <a:schemeClr val="bg1"/>
                </a:solidFill>
              </a:rPr>
              <a:t> — a system of continual improvement.</a:t>
            </a:r>
          </a:p>
        </p:txBody>
      </p:sp>
    </p:spTree>
    <p:extLst>
      <p:ext uri="{BB962C8B-B14F-4D97-AF65-F5344CB8AC3E}">
        <p14:creationId xmlns:p14="http://schemas.microsoft.com/office/powerpoint/2010/main" xmlns="" val="19979845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507D2A-8D1C-413D-87EF-D1FDD14B23DE}"/>
              </a:ext>
            </a:extLst>
          </p:cNvPr>
          <p:cNvSpPr>
            <a:spLocks noGrp="1"/>
          </p:cNvSpPr>
          <p:nvPr>
            <p:ph type="title"/>
          </p:nvPr>
        </p:nvSpPr>
        <p:spPr>
          <a:xfrm>
            <a:off x="838200" y="365125"/>
            <a:ext cx="10515600" cy="1325563"/>
          </a:xfrm>
        </p:spPr>
        <p:txBody>
          <a:bodyPr>
            <a:normAutofit/>
          </a:bodyPr>
          <a:lstStyle/>
          <a:p>
            <a:r>
              <a:rPr lang="en-US"/>
              <a:t> Advantages of 5S Methodology</a:t>
            </a:r>
            <a:endParaRPr lang="en-IN" dirty="0"/>
          </a:p>
        </p:txBody>
      </p:sp>
      <p:graphicFrame>
        <p:nvGraphicFramePr>
          <p:cNvPr id="14" name="Content Placeholder 2">
            <a:extLst>
              <a:ext uri="{FF2B5EF4-FFF2-40B4-BE49-F238E27FC236}">
                <a16:creationId xmlns:a16="http://schemas.microsoft.com/office/drawing/2014/main" xmlns="" id="{65AE779B-CA04-452D-9659-6EC8A08BC50A}"/>
              </a:ext>
            </a:extLst>
          </p:cNvPr>
          <p:cNvGraphicFramePr>
            <a:graphicFrameLocks noGrp="1"/>
          </p:cNvGraphicFramePr>
          <p:nvPr>
            <p:ph idx="1"/>
            <p:extLst>
              <p:ext uri="{D42A27DB-BD31-4B8C-83A1-F6EECF244321}">
                <p14:modId xmlns:p14="http://schemas.microsoft.com/office/powerpoint/2010/main" xmlns="" val="119728182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4976043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2A8AA5BC-4F7A-4226-8F99-6D824B226A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3E5445C6-DD42-4979-86FF-03730E8C6DB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xmlns="" id="{45000665-DFC7-417E-8FD7-516A0F15C975}"/>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xmlns="" id="{09D5F2E7-9547-4417-8AE8-6D2213FFAA53}"/>
              </a:ext>
            </a:extLst>
          </p:cNvPr>
          <p:cNvSpPr>
            <a:spLocks noGrp="1"/>
          </p:cNvSpPr>
          <p:nvPr>
            <p:ph type="ctrTitle"/>
          </p:nvPr>
        </p:nvSpPr>
        <p:spPr>
          <a:xfrm>
            <a:off x="1524000" y="1122362"/>
            <a:ext cx="9144000" cy="2840037"/>
          </a:xfrm>
        </p:spPr>
        <p:txBody>
          <a:bodyPr>
            <a:normAutofit/>
          </a:bodyPr>
          <a:lstStyle/>
          <a:p>
            <a:r>
              <a:rPr lang="en-US" sz="5800"/>
              <a:t>Statistical Quality Control</a:t>
            </a:r>
            <a:endParaRPr lang="en-IN" sz="5800"/>
          </a:p>
        </p:txBody>
      </p:sp>
    </p:spTree>
    <p:extLst>
      <p:ext uri="{BB962C8B-B14F-4D97-AF65-F5344CB8AC3E}">
        <p14:creationId xmlns:p14="http://schemas.microsoft.com/office/powerpoint/2010/main" xmlns="" val="2439331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2DAD87-FA2A-449C-B714-0DD4577B6023}"/>
              </a:ext>
            </a:extLst>
          </p:cNvPr>
          <p:cNvSpPr>
            <a:spLocks noGrp="1"/>
          </p:cNvSpPr>
          <p:nvPr>
            <p:ph type="title"/>
          </p:nvPr>
        </p:nvSpPr>
        <p:spPr/>
        <p:txBody>
          <a:bodyPr/>
          <a:lstStyle/>
          <a:p>
            <a:r>
              <a:rPr lang="en-US" dirty="0">
                <a:latin typeface="Aharoni" panose="02010803020104030203" pitchFamily="2" charset="-79"/>
                <a:cs typeface="Aharoni" panose="02010803020104030203" pitchFamily="2" charset="-79"/>
              </a:rPr>
              <a:t>INTERCHANGEABILITY</a:t>
            </a:r>
            <a:endParaRPr lang="en-IN"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xmlns="" id="{CCA2A437-869B-43D6-B1C3-1C010F4E1A42}"/>
              </a:ext>
            </a:extLst>
          </p:cNvPr>
          <p:cNvSpPr>
            <a:spLocks noGrp="1"/>
          </p:cNvSpPr>
          <p:nvPr>
            <p:ph idx="1"/>
          </p:nvPr>
        </p:nvSpPr>
        <p:spPr/>
        <p:txBody>
          <a:bodyPr/>
          <a:lstStyle/>
          <a:p>
            <a:r>
              <a:rPr lang="en-IN" dirty="0"/>
              <a:t>An interchangeable part is one which can be substituted for similar part manufactured to the same drawing.  </a:t>
            </a:r>
          </a:p>
          <a:p>
            <a:r>
              <a:rPr lang="en-US" dirty="0">
                <a:latin typeface="Aharoni" panose="02010803020104030203" pitchFamily="2" charset="-79"/>
                <a:cs typeface="Aharoni" panose="02010803020104030203" pitchFamily="2" charset="-79"/>
              </a:rPr>
              <a:t>T</a:t>
            </a:r>
            <a:r>
              <a:rPr lang="en-IN" dirty="0">
                <a:latin typeface="Aharoni" panose="02010803020104030203" pitchFamily="2" charset="-79"/>
                <a:cs typeface="Aharoni" panose="02010803020104030203" pitchFamily="2" charset="-79"/>
              </a:rPr>
              <a:t>YPES OF INTERCHANGEABILITY:</a:t>
            </a:r>
          </a:p>
          <a:p>
            <a:pPr>
              <a:buFont typeface="Wingdings" panose="05000000000000000000" pitchFamily="2" charset="2"/>
              <a:buChar char="§"/>
            </a:pPr>
            <a:r>
              <a:rPr lang="en-US" dirty="0">
                <a:cs typeface="Aharoni" panose="02010803020104030203" pitchFamily="2" charset="-79"/>
              </a:rPr>
              <a:t>   UNIVERSAL INTERCHANGEABILITY.</a:t>
            </a:r>
          </a:p>
          <a:p>
            <a:pPr>
              <a:buFont typeface="Wingdings" panose="05000000000000000000" pitchFamily="2" charset="2"/>
              <a:buChar char="§"/>
            </a:pPr>
            <a:r>
              <a:rPr lang="en-US" dirty="0">
                <a:cs typeface="Aharoni" panose="02010803020104030203" pitchFamily="2" charset="-79"/>
              </a:rPr>
              <a:t>   SELECTIVE ASSEMBLY.</a:t>
            </a:r>
            <a:endParaRPr lang="en-IN" dirty="0"/>
          </a:p>
        </p:txBody>
      </p:sp>
    </p:spTree>
    <p:extLst>
      <p:ext uri="{BB962C8B-B14F-4D97-AF65-F5344CB8AC3E}">
        <p14:creationId xmlns:p14="http://schemas.microsoft.com/office/powerpoint/2010/main" xmlns="" val="20426852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16">
            <a:extLst>
              <a:ext uri="{FF2B5EF4-FFF2-40B4-BE49-F238E27FC236}">
                <a16:creationId xmlns:a16="http://schemas.microsoft.com/office/drawing/2014/main" xmlns="" id="{5B336162-B533-4EFE-8BB3-8EBB4A5E32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6F3A2BF-618C-4CA5-B22B-6519EDAA7383}"/>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Empirical  Distribution</a:t>
            </a:r>
            <a:endParaRPr lang="en-IN" sz="3200">
              <a:solidFill>
                <a:srgbClr val="262626"/>
              </a:solidFill>
            </a:endParaRPr>
          </a:p>
        </p:txBody>
      </p:sp>
      <p:sp>
        <p:nvSpPr>
          <p:cNvPr id="3" name="Content Placeholder 2">
            <a:extLst>
              <a:ext uri="{FF2B5EF4-FFF2-40B4-BE49-F238E27FC236}">
                <a16:creationId xmlns:a16="http://schemas.microsoft.com/office/drawing/2014/main" xmlns="" id="{8E8BA7C0-DB64-47CC-8689-B05CFBE0CA51}"/>
              </a:ext>
            </a:extLst>
          </p:cNvPr>
          <p:cNvSpPr>
            <a:spLocks noGrp="1"/>
          </p:cNvSpPr>
          <p:nvPr>
            <p:ph idx="1"/>
          </p:nvPr>
        </p:nvSpPr>
        <p:spPr>
          <a:xfrm>
            <a:off x="6049182" y="802638"/>
            <a:ext cx="5408696" cy="5252722"/>
          </a:xfrm>
        </p:spPr>
        <p:txBody>
          <a:bodyPr anchor="ctr">
            <a:normAutofit/>
          </a:bodyPr>
          <a:lstStyle/>
          <a:p>
            <a:r>
              <a:rPr lang="en-IN" sz="2400"/>
              <a:t>The </a:t>
            </a:r>
            <a:r>
              <a:rPr lang="en-IN" sz="2400" b="1"/>
              <a:t>empirical distribution</a:t>
            </a:r>
            <a:r>
              <a:rPr lang="en-IN" sz="2400"/>
              <a:t>, or </a:t>
            </a:r>
            <a:r>
              <a:rPr lang="en-IN" sz="2400" b="1"/>
              <a:t>empirical distribution</a:t>
            </a:r>
            <a:r>
              <a:rPr lang="en-IN" sz="2400"/>
              <a:t> function, can be used to describe a sample of observations of a given variable. Its value at a given point is equal to the proportion of observations from the sample that are less than or equal to that point.</a:t>
            </a:r>
          </a:p>
        </p:txBody>
      </p:sp>
    </p:spTree>
    <p:extLst>
      <p:ext uri="{BB962C8B-B14F-4D97-AF65-F5344CB8AC3E}">
        <p14:creationId xmlns:p14="http://schemas.microsoft.com/office/powerpoint/2010/main" xmlns="" val="16404668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68A4132F-DEC6-4332-A00C-A11AD4519B6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xmlns="" id="{F553FE10-31D8-4B44-BAFF-4BCFF84A310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320621" y="1820333"/>
            <a:ext cx="3805542" cy="4565953"/>
          </a:xfrm>
          <a:prstGeom prst="rect">
            <a:avLst/>
          </a:prstGeom>
        </p:spPr>
      </p:pic>
      <p:sp>
        <p:nvSpPr>
          <p:cNvPr id="15" name="Freeform: Shape 14">
            <a:extLst>
              <a:ext uri="{FF2B5EF4-FFF2-40B4-BE49-F238E27FC236}">
                <a16:creationId xmlns:a16="http://schemas.microsoft.com/office/drawing/2014/main" xmlns="" id="{64965EAE-E41A-435F-B993-07E824B6C97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0"/>
            <a:ext cx="7539895"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xmlns="" id="{152F8994-E6D4-4311-9548-C3607BC4364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0"/>
            <a:ext cx="7092985"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B73FB7F4-16D5-4304-BBC2-BAC8B0A0A6E4}"/>
              </a:ext>
            </a:extLst>
          </p:cNvPr>
          <p:cNvSpPr>
            <a:spLocks noGrp="1"/>
          </p:cNvSpPr>
          <p:nvPr>
            <p:ph type="title"/>
          </p:nvPr>
        </p:nvSpPr>
        <p:spPr>
          <a:xfrm>
            <a:off x="838199" y="365125"/>
            <a:ext cx="5529943" cy="1325563"/>
          </a:xfrm>
        </p:spPr>
        <p:txBody>
          <a:bodyPr>
            <a:normAutofit/>
          </a:bodyPr>
          <a:lstStyle/>
          <a:p>
            <a:r>
              <a:rPr lang="en-US" dirty="0"/>
              <a:t>Histograms</a:t>
            </a:r>
            <a:endParaRPr lang="en-IN"/>
          </a:p>
        </p:txBody>
      </p:sp>
      <p:sp>
        <p:nvSpPr>
          <p:cNvPr id="6" name="Content Placeholder 5">
            <a:extLst>
              <a:ext uri="{FF2B5EF4-FFF2-40B4-BE49-F238E27FC236}">
                <a16:creationId xmlns:a16="http://schemas.microsoft.com/office/drawing/2014/main" xmlns="" id="{285F9AE9-9DE7-4F82-9A67-9D0B94A1C342}"/>
              </a:ext>
            </a:extLst>
          </p:cNvPr>
          <p:cNvSpPr>
            <a:spLocks noGrp="1"/>
          </p:cNvSpPr>
          <p:nvPr>
            <p:ph idx="1"/>
          </p:nvPr>
        </p:nvSpPr>
        <p:spPr>
          <a:xfrm>
            <a:off x="838199" y="1825625"/>
            <a:ext cx="4128169" cy="3399518"/>
          </a:xfrm>
        </p:spPr>
        <p:txBody>
          <a:bodyPr>
            <a:normAutofit/>
          </a:bodyPr>
          <a:lstStyle/>
          <a:p>
            <a:r>
              <a:rPr lang="en-IN" sz="2000"/>
              <a:t>A histogram is a plot that lets you discover, and show, the underlying frequency distribution (shape) of a set of </a:t>
            </a:r>
            <a:r>
              <a:rPr lang="en-IN" sz="2000">
                <a:hlinkClick r:id="rId3"/>
              </a:rPr>
              <a:t>continuous</a:t>
            </a:r>
            <a:r>
              <a:rPr lang="en-IN" sz="2000"/>
              <a:t> data. This allows the inspection of the data for its underlying distribution (e.g., normal distribution), outliers, skewness, etc. </a:t>
            </a:r>
          </a:p>
        </p:txBody>
      </p:sp>
    </p:spTree>
    <p:extLst>
      <p:ext uri="{BB962C8B-B14F-4D97-AF65-F5344CB8AC3E}">
        <p14:creationId xmlns:p14="http://schemas.microsoft.com/office/powerpoint/2010/main" xmlns="" val="5251864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867D4867-5BA7-4462-B2F6-A23F4A622AA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99F20DDB-58FE-4354-9C50-F551F4984EFA}"/>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297763" y="1735465"/>
            <a:ext cx="6250769" cy="3226202"/>
          </a:xfrm>
          <a:prstGeom prst="rect">
            <a:avLst/>
          </a:prstGeom>
        </p:spPr>
      </p:pic>
      <p:sp>
        <p:nvSpPr>
          <p:cNvPr id="2" name="Title 1">
            <a:extLst>
              <a:ext uri="{FF2B5EF4-FFF2-40B4-BE49-F238E27FC236}">
                <a16:creationId xmlns:a16="http://schemas.microsoft.com/office/drawing/2014/main" xmlns="" id="{F2E43AF5-142F-45EF-B986-E06157D376CB}"/>
              </a:ext>
            </a:extLst>
          </p:cNvPr>
          <p:cNvSpPr>
            <a:spLocks noGrp="1"/>
          </p:cNvSpPr>
          <p:nvPr>
            <p:ph type="title"/>
          </p:nvPr>
        </p:nvSpPr>
        <p:spPr>
          <a:xfrm>
            <a:off x="643467" y="643467"/>
            <a:ext cx="3363974" cy="1597315"/>
          </a:xfrm>
          <a:noFill/>
          <a:ln w="19050">
            <a:solidFill>
              <a:schemeClr val="bg1"/>
            </a:solidFill>
          </a:ln>
        </p:spPr>
        <p:txBody>
          <a:bodyPr wrap="square">
            <a:normAutofit/>
          </a:bodyPr>
          <a:lstStyle/>
          <a:p>
            <a:pPr algn="ctr"/>
            <a:r>
              <a:rPr lang="en-US" sz="2800">
                <a:solidFill>
                  <a:schemeClr val="bg1"/>
                </a:solidFill>
              </a:rPr>
              <a:t>Standard Deviation</a:t>
            </a:r>
            <a:endParaRPr lang="en-IN" sz="2800">
              <a:solidFill>
                <a:schemeClr val="bg1"/>
              </a:solidFill>
            </a:endParaRPr>
          </a:p>
        </p:txBody>
      </p:sp>
      <p:sp>
        <p:nvSpPr>
          <p:cNvPr id="3" name="Content Placeholder 2">
            <a:extLst>
              <a:ext uri="{FF2B5EF4-FFF2-40B4-BE49-F238E27FC236}">
                <a16:creationId xmlns:a16="http://schemas.microsoft.com/office/drawing/2014/main" xmlns="" id="{1895332F-C0AA-4A04-A9E8-1E51A9C75164}"/>
              </a:ext>
            </a:extLst>
          </p:cNvPr>
          <p:cNvSpPr>
            <a:spLocks noGrp="1"/>
          </p:cNvSpPr>
          <p:nvPr>
            <p:ph idx="1"/>
          </p:nvPr>
        </p:nvSpPr>
        <p:spPr>
          <a:xfrm>
            <a:off x="643468" y="2638044"/>
            <a:ext cx="3363974" cy="3415622"/>
          </a:xfrm>
        </p:spPr>
        <p:txBody>
          <a:bodyPr>
            <a:normAutofit/>
          </a:bodyPr>
          <a:lstStyle/>
          <a:p>
            <a:r>
              <a:rPr lang="en-IN" sz="2000">
                <a:solidFill>
                  <a:schemeClr val="bg1"/>
                </a:solidFill>
              </a:rPr>
              <a:t>a quantity expressing by how much the members of a group differ from the mean value for the group is known as standard deviation.</a:t>
            </a:r>
          </a:p>
        </p:txBody>
      </p:sp>
    </p:spTree>
    <p:extLst>
      <p:ext uri="{BB962C8B-B14F-4D97-AF65-F5344CB8AC3E}">
        <p14:creationId xmlns:p14="http://schemas.microsoft.com/office/powerpoint/2010/main" xmlns="" val="8677413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867D4867-5BA7-4462-B2F6-A23F4A622AA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6E8A70A5-ED27-4388-AFC9-FE4E526CEE85}"/>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297763" y="1785874"/>
            <a:ext cx="6250769" cy="3125384"/>
          </a:xfrm>
          <a:prstGeom prst="rect">
            <a:avLst/>
          </a:prstGeom>
        </p:spPr>
      </p:pic>
      <p:sp>
        <p:nvSpPr>
          <p:cNvPr id="2" name="Title 1">
            <a:extLst>
              <a:ext uri="{FF2B5EF4-FFF2-40B4-BE49-F238E27FC236}">
                <a16:creationId xmlns:a16="http://schemas.microsoft.com/office/drawing/2014/main" xmlns="" id="{80C48F5E-C91B-4E0C-B107-0691F01C4AF4}"/>
              </a:ext>
            </a:extLst>
          </p:cNvPr>
          <p:cNvSpPr>
            <a:spLocks noGrp="1"/>
          </p:cNvSpPr>
          <p:nvPr>
            <p:ph type="title"/>
          </p:nvPr>
        </p:nvSpPr>
        <p:spPr>
          <a:xfrm>
            <a:off x="643467" y="643467"/>
            <a:ext cx="3363974" cy="1597315"/>
          </a:xfrm>
          <a:noFill/>
          <a:ln w="19050">
            <a:solidFill>
              <a:schemeClr val="bg1"/>
            </a:solidFill>
          </a:ln>
        </p:spPr>
        <p:txBody>
          <a:bodyPr wrap="square">
            <a:normAutofit/>
          </a:bodyPr>
          <a:lstStyle/>
          <a:p>
            <a:r>
              <a:rPr lang="en-US" sz="2800" dirty="0">
                <a:solidFill>
                  <a:schemeClr val="bg1"/>
                </a:solidFill>
              </a:rPr>
              <a:t>        Control Chart</a:t>
            </a:r>
            <a:endParaRPr lang="en-IN" sz="2800" dirty="0">
              <a:solidFill>
                <a:schemeClr val="bg1"/>
              </a:solidFill>
            </a:endParaRPr>
          </a:p>
        </p:txBody>
      </p:sp>
      <p:sp>
        <p:nvSpPr>
          <p:cNvPr id="3" name="Content Placeholder 2">
            <a:extLst>
              <a:ext uri="{FF2B5EF4-FFF2-40B4-BE49-F238E27FC236}">
                <a16:creationId xmlns:a16="http://schemas.microsoft.com/office/drawing/2014/main" xmlns="" id="{5462F62E-961C-4005-93F3-90AC555922FC}"/>
              </a:ext>
            </a:extLst>
          </p:cNvPr>
          <p:cNvSpPr>
            <a:spLocks noGrp="1"/>
          </p:cNvSpPr>
          <p:nvPr>
            <p:ph idx="1"/>
          </p:nvPr>
        </p:nvSpPr>
        <p:spPr>
          <a:xfrm>
            <a:off x="643468" y="2638044"/>
            <a:ext cx="3363974" cy="3415622"/>
          </a:xfrm>
        </p:spPr>
        <p:txBody>
          <a:bodyPr>
            <a:normAutofit fontScale="92500" lnSpcReduction="10000"/>
          </a:bodyPr>
          <a:lstStyle/>
          <a:p>
            <a:r>
              <a:rPr lang="en-IN" sz="2000" dirty="0">
                <a:solidFill>
                  <a:schemeClr val="bg1"/>
                </a:solidFill>
              </a:rPr>
              <a:t>The control chart is a graph used to study how a process changes over time. Data are plotted in time order. A control chart always has a central line for the </a:t>
            </a:r>
            <a:r>
              <a:rPr lang="en-IN" sz="2000" b="1" dirty="0">
                <a:solidFill>
                  <a:schemeClr val="bg1"/>
                </a:solidFill>
              </a:rPr>
              <a:t>average</a:t>
            </a:r>
            <a:r>
              <a:rPr lang="en-IN" sz="2000" dirty="0">
                <a:solidFill>
                  <a:schemeClr val="bg1"/>
                </a:solidFill>
              </a:rPr>
              <a:t>, an upper line for the upper control limit and a lower line for the lower control limit. These lines are determined from historical data.</a:t>
            </a:r>
          </a:p>
        </p:txBody>
      </p:sp>
    </p:spTree>
    <p:extLst>
      <p:ext uri="{BB962C8B-B14F-4D97-AF65-F5344CB8AC3E}">
        <p14:creationId xmlns:p14="http://schemas.microsoft.com/office/powerpoint/2010/main" xmlns="" val="27253595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8A4132F-DEC6-4332-A00C-A11AD4519B6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xmlns="" id="{F5CFD5E5-98AB-4132-A307-1F59BC0AD27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869530" y="1385800"/>
            <a:ext cx="5097491" cy="4086399"/>
          </a:xfrm>
          <a:prstGeom prst="rect">
            <a:avLst/>
          </a:prstGeom>
        </p:spPr>
      </p:pic>
      <p:sp>
        <p:nvSpPr>
          <p:cNvPr id="12" name="Freeform: Shape 11">
            <a:extLst>
              <a:ext uri="{FF2B5EF4-FFF2-40B4-BE49-F238E27FC236}">
                <a16:creationId xmlns:a16="http://schemas.microsoft.com/office/drawing/2014/main" xmlns="" id="{64965EAE-E41A-435F-B993-07E824B6C97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 y="0"/>
            <a:ext cx="7539895"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152F8994-E6D4-4311-9548-C3607BC4364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0"/>
            <a:ext cx="7092985"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9649B968-C27D-4DB6-BD7A-9952732B1C98}"/>
              </a:ext>
            </a:extLst>
          </p:cNvPr>
          <p:cNvSpPr>
            <a:spLocks noGrp="1"/>
          </p:cNvSpPr>
          <p:nvPr>
            <p:ph type="title"/>
          </p:nvPr>
        </p:nvSpPr>
        <p:spPr>
          <a:xfrm>
            <a:off x="838199" y="365125"/>
            <a:ext cx="5529943" cy="1325563"/>
          </a:xfrm>
        </p:spPr>
        <p:txBody>
          <a:bodyPr>
            <a:normAutofit fontScale="90000"/>
          </a:bodyPr>
          <a:lstStyle/>
          <a:p>
            <a:r>
              <a:rPr lang="en-US" dirty="0"/>
              <a:t>                        Sampling Plans</a:t>
            </a:r>
            <a:endParaRPr lang="en-IN" dirty="0"/>
          </a:p>
        </p:txBody>
      </p:sp>
      <p:sp>
        <p:nvSpPr>
          <p:cNvPr id="3" name="Content Placeholder 2">
            <a:extLst>
              <a:ext uri="{FF2B5EF4-FFF2-40B4-BE49-F238E27FC236}">
                <a16:creationId xmlns:a16="http://schemas.microsoft.com/office/drawing/2014/main" xmlns="" id="{1B586B54-0F45-461C-B38C-2AF0B973E1D2}"/>
              </a:ext>
            </a:extLst>
          </p:cNvPr>
          <p:cNvSpPr>
            <a:spLocks noGrp="1"/>
          </p:cNvSpPr>
          <p:nvPr>
            <p:ph idx="1"/>
          </p:nvPr>
        </p:nvSpPr>
        <p:spPr>
          <a:xfrm>
            <a:off x="838199" y="1825625"/>
            <a:ext cx="4128169" cy="3399518"/>
          </a:xfrm>
        </p:spPr>
        <p:txBody>
          <a:bodyPr>
            <a:normAutofit/>
          </a:bodyPr>
          <a:lstStyle/>
          <a:p>
            <a:r>
              <a:rPr lang="en-IN" sz="1900"/>
              <a:t>Nonprobability sampling.</a:t>
            </a:r>
          </a:p>
          <a:p>
            <a:r>
              <a:rPr lang="en-IN" sz="1900"/>
              <a:t>Simple random sampling.</a:t>
            </a:r>
          </a:p>
          <a:p>
            <a:r>
              <a:rPr lang="en-IN" sz="1900"/>
              <a:t>Systematic sampling.</a:t>
            </a:r>
          </a:p>
          <a:p>
            <a:r>
              <a:rPr lang="en-IN" sz="1900"/>
              <a:t>Stratified sampling.</a:t>
            </a:r>
          </a:p>
          <a:p>
            <a:r>
              <a:rPr lang="en-IN" sz="1900"/>
              <a:t>Probability-proportional-to-size sampling.</a:t>
            </a:r>
          </a:p>
          <a:p>
            <a:r>
              <a:rPr lang="en-IN" sz="1900"/>
              <a:t>Cluster sampling.</a:t>
            </a:r>
          </a:p>
          <a:p>
            <a:r>
              <a:rPr lang="en-IN" sz="1900"/>
              <a:t>Quota sampling.</a:t>
            </a:r>
          </a:p>
          <a:p>
            <a:r>
              <a:rPr lang="en-IN" sz="1900"/>
              <a:t>Minimax sampling.</a:t>
            </a:r>
          </a:p>
          <a:p>
            <a:endParaRPr lang="en-IN" sz="1900"/>
          </a:p>
        </p:txBody>
      </p:sp>
    </p:spTree>
    <p:extLst>
      <p:ext uri="{BB962C8B-B14F-4D97-AF65-F5344CB8AC3E}">
        <p14:creationId xmlns:p14="http://schemas.microsoft.com/office/powerpoint/2010/main" xmlns="" val="414674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F73FCEB7-CD02-4399-BA74-12D9191D6F7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36E8F5F-2996-43C2-9D69-13EF5E1104DF}"/>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dirty="0">
                <a:solidFill>
                  <a:srgbClr val="FFFFFF"/>
                </a:solidFill>
                <a:latin typeface="+mj-lt"/>
                <a:ea typeface="+mj-ea"/>
                <a:cs typeface="+mj-cs"/>
              </a:rPr>
              <a:t>                     Inspection Plan Format</a:t>
            </a:r>
          </a:p>
        </p:txBody>
      </p:sp>
      <p:pic>
        <p:nvPicPr>
          <p:cNvPr id="5" name="Content Placeholder 4">
            <a:extLst>
              <a:ext uri="{FF2B5EF4-FFF2-40B4-BE49-F238E27FC236}">
                <a16:creationId xmlns:a16="http://schemas.microsoft.com/office/drawing/2014/main" xmlns="" id="{DEEBAF4A-784B-43E5-9FAE-29DA4B285123}"/>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006076" y="321176"/>
            <a:ext cx="7185924" cy="6179551"/>
          </a:xfrm>
          <a:prstGeom prst="rect">
            <a:avLst/>
          </a:prstGeom>
        </p:spPr>
      </p:pic>
      <p:sp>
        <p:nvSpPr>
          <p:cNvPr id="12" name="Rectangle 11">
            <a:extLst>
              <a:ext uri="{FF2B5EF4-FFF2-40B4-BE49-F238E27FC236}">
                <a16:creationId xmlns:a16="http://schemas.microsoft.com/office/drawing/2014/main" xmlns=""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xmlns=""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91103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D6F27E-A96F-49AE-8E36-E6096F5AD44C}"/>
              </a:ext>
            </a:extLst>
          </p:cNvPr>
          <p:cNvSpPr>
            <a:spLocks noGrp="1"/>
          </p:cNvSpPr>
          <p:nvPr>
            <p:ph type="title"/>
          </p:nvPr>
        </p:nvSpPr>
        <p:spPr/>
        <p:txBody>
          <a:bodyPr/>
          <a:lstStyle/>
          <a:p>
            <a:r>
              <a:rPr lang="en-US" dirty="0">
                <a:latin typeface="Aharoni" panose="02010803020104030203" pitchFamily="2" charset="-79"/>
                <a:cs typeface="Aharoni" panose="02010803020104030203" pitchFamily="2" charset="-79"/>
              </a:rPr>
              <a:t>STANDARDS OF MEASUREMENTS </a:t>
            </a:r>
            <a:endParaRPr lang="en-IN"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xmlns="" id="{DAC054E2-6DEF-4A29-B96A-09F04D62EA2D}"/>
              </a:ext>
            </a:extLst>
          </p:cNvPr>
          <p:cNvSpPr>
            <a:spLocks noGrp="1"/>
          </p:cNvSpPr>
          <p:nvPr>
            <p:ph idx="1"/>
          </p:nvPr>
        </p:nvSpPr>
        <p:spPr/>
        <p:txBody>
          <a:bodyPr/>
          <a:lstStyle/>
          <a:p>
            <a:r>
              <a:rPr lang="en-US" dirty="0"/>
              <a:t>PRIMARY STANDARDS.</a:t>
            </a:r>
          </a:p>
          <a:p>
            <a:r>
              <a:rPr lang="en-US" dirty="0"/>
              <a:t>SECONDARY STANDARDS.</a:t>
            </a:r>
          </a:p>
          <a:p>
            <a:r>
              <a:rPr lang="en-US" dirty="0"/>
              <a:t>TERTIARY STANDARDS.</a:t>
            </a:r>
          </a:p>
          <a:p>
            <a:r>
              <a:rPr lang="en-US" dirty="0"/>
              <a:t>WORKING STANDARDS</a:t>
            </a:r>
          </a:p>
        </p:txBody>
      </p:sp>
    </p:spTree>
    <p:extLst>
      <p:ext uri="{BB962C8B-B14F-4D97-AF65-F5344CB8AC3E}">
        <p14:creationId xmlns:p14="http://schemas.microsoft.com/office/powerpoint/2010/main" xmlns="" val="1684643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001AEE7B-EB46-4401-AE66-B719CF706A7B}"/>
              </a:ext>
            </a:extLst>
          </p:cNvPr>
          <p:cNvSpPr>
            <a:spLocks noGrp="1" noChangeArrowheads="1"/>
          </p:cNvSpPr>
          <p:nvPr>
            <p:ph type="title"/>
          </p:nvPr>
        </p:nvSpPr>
        <p:spPr/>
        <p:txBody>
          <a:bodyPr/>
          <a:lstStyle/>
          <a:p>
            <a:r>
              <a:rPr lang="en-US" altLang="en-US"/>
              <a:t>Standards of Measurement</a:t>
            </a:r>
          </a:p>
        </p:txBody>
      </p:sp>
      <p:sp>
        <p:nvSpPr>
          <p:cNvPr id="8195" name="Rectangle 3">
            <a:extLst>
              <a:ext uri="{FF2B5EF4-FFF2-40B4-BE49-F238E27FC236}">
                <a16:creationId xmlns:a16="http://schemas.microsoft.com/office/drawing/2014/main" xmlns="" id="{F20B229A-645B-4EEA-8FE1-FFB9A8DD506F}"/>
              </a:ext>
            </a:extLst>
          </p:cNvPr>
          <p:cNvSpPr>
            <a:spLocks noGrp="1" noChangeArrowheads="1"/>
          </p:cNvSpPr>
          <p:nvPr>
            <p:ph idx="1"/>
          </p:nvPr>
        </p:nvSpPr>
        <p:spPr/>
        <p:txBody>
          <a:bodyPr/>
          <a:lstStyle/>
          <a:p>
            <a:r>
              <a:rPr lang="en-US" altLang="en-US"/>
              <a:t>A Standard is defined as something which is setup and established by authority, as a rule for the measurement of physical quantity or property.</a:t>
            </a:r>
          </a:p>
          <a:p>
            <a:r>
              <a:rPr lang="en-US" altLang="en-US" u="sng"/>
              <a:t>The various standards are:-</a:t>
            </a:r>
          </a:p>
          <a:p>
            <a:pPr>
              <a:buFont typeface="Wingdings" panose="05000000000000000000" pitchFamily="2" charset="2"/>
              <a:buNone/>
            </a:pPr>
            <a:r>
              <a:rPr lang="en-US" altLang="en-US"/>
              <a:t>1.Line Standard</a:t>
            </a:r>
          </a:p>
          <a:p>
            <a:pPr>
              <a:buFont typeface="Wingdings" panose="05000000000000000000" pitchFamily="2" charset="2"/>
              <a:buNone/>
            </a:pPr>
            <a:r>
              <a:rPr lang="en-US" altLang="en-US"/>
              <a:t>2.End Standard</a:t>
            </a:r>
          </a:p>
          <a:p>
            <a:pPr>
              <a:buFont typeface="Wingdings" panose="05000000000000000000" pitchFamily="2" charset="2"/>
              <a:buNone/>
            </a:pPr>
            <a:r>
              <a:rPr lang="en-US" altLang="en-US"/>
              <a:t>3.Wavelength Standard</a:t>
            </a:r>
          </a:p>
        </p:txBody>
      </p:sp>
    </p:spTree>
    <p:extLst>
      <p:ext uri="{BB962C8B-B14F-4D97-AF65-F5344CB8AC3E}">
        <p14:creationId xmlns:p14="http://schemas.microsoft.com/office/powerpoint/2010/main" xmlns="" val="3928512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69D1ACDC-B70B-4935-9F5B-AFC5741E9A27}"/>
              </a:ext>
            </a:extLst>
          </p:cNvPr>
          <p:cNvSpPr>
            <a:spLocks noGrp="1" noChangeArrowheads="1"/>
          </p:cNvSpPr>
          <p:nvPr>
            <p:ph type="title"/>
          </p:nvPr>
        </p:nvSpPr>
        <p:spPr/>
        <p:txBody>
          <a:bodyPr/>
          <a:lstStyle/>
          <a:p>
            <a:r>
              <a:rPr lang="en-US" altLang="en-US"/>
              <a:t>Planning of Inspection</a:t>
            </a:r>
          </a:p>
        </p:txBody>
      </p:sp>
      <p:sp>
        <p:nvSpPr>
          <p:cNvPr id="10243" name="Rectangle 3">
            <a:extLst>
              <a:ext uri="{FF2B5EF4-FFF2-40B4-BE49-F238E27FC236}">
                <a16:creationId xmlns:a16="http://schemas.microsoft.com/office/drawing/2014/main" xmlns="" id="{85856C48-DC37-41FF-AE48-4DC0533E906A}"/>
              </a:ext>
            </a:extLst>
          </p:cNvPr>
          <p:cNvSpPr>
            <a:spLocks noGrp="1" noChangeArrowheads="1"/>
          </p:cNvSpPr>
          <p:nvPr>
            <p:ph idx="1"/>
          </p:nvPr>
        </p:nvSpPr>
        <p:spPr/>
        <p:txBody>
          <a:bodyPr/>
          <a:lstStyle/>
          <a:p>
            <a:pPr>
              <a:buFont typeface="Wingdings" panose="05000000000000000000" pitchFamily="2" charset="2"/>
              <a:buNone/>
            </a:pPr>
            <a:r>
              <a:rPr lang="en-US" altLang="en-US"/>
              <a:t>Various Stages to Plan an Inspection:-</a:t>
            </a:r>
          </a:p>
          <a:p>
            <a:pPr>
              <a:buFont typeface="Wingdings" panose="05000000000000000000" pitchFamily="2" charset="2"/>
              <a:buNone/>
            </a:pPr>
            <a:r>
              <a:rPr lang="en-US" altLang="en-US"/>
              <a:t>1.What to Inspect?</a:t>
            </a:r>
          </a:p>
          <a:p>
            <a:pPr>
              <a:buFont typeface="Wingdings" panose="05000000000000000000" pitchFamily="2" charset="2"/>
              <a:buNone/>
            </a:pPr>
            <a:r>
              <a:rPr lang="en-US" altLang="en-US"/>
              <a:t>2.When to Inspect?</a:t>
            </a:r>
          </a:p>
          <a:p>
            <a:pPr>
              <a:buFont typeface="Wingdings" panose="05000000000000000000" pitchFamily="2" charset="2"/>
              <a:buNone/>
            </a:pPr>
            <a:r>
              <a:rPr lang="en-US" altLang="en-US"/>
              <a:t>3.Who Should Inspect?</a:t>
            </a:r>
          </a:p>
          <a:p>
            <a:pPr>
              <a:buFont typeface="Wingdings" panose="05000000000000000000" pitchFamily="2" charset="2"/>
              <a:buNone/>
            </a:pPr>
            <a:r>
              <a:rPr lang="en-US" altLang="en-US"/>
              <a:t>4.Where to Inspect?</a:t>
            </a:r>
          </a:p>
          <a:p>
            <a:pPr>
              <a:buFont typeface="Wingdings" panose="05000000000000000000" pitchFamily="2" charset="2"/>
              <a:buNone/>
            </a:pPr>
            <a:r>
              <a:rPr lang="en-US" altLang="en-US"/>
              <a:t>5.How to Inspect?</a:t>
            </a:r>
          </a:p>
          <a:p>
            <a:pPr>
              <a:buFont typeface="Wingdings" panose="05000000000000000000" pitchFamily="2" charset="2"/>
              <a:buNone/>
            </a:pPr>
            <a:r>
              <a:rPr lang="en-US" altLang="en-US"/>
              <a:t>6.How much to Inspect?</a:t>
            </a:r>
          </a:p>
          <a:p>
            <a:pPr>
              <a:buFont typeface="Wingdings" panose="05000000000000000000" pitchFamily="2" charset="2"/>
              <a:buNone/>
            </a:pPr>
            <a:endParaRPr lang="en-US" altLang="en-US"/>
          </a:p>
        </p:txBody>
      </p:sp>
    </p:spTree>
    <p:extLst>
      <p:ext uri="{BB962C8B-B14F-4D97-AF65-F5344CB8AC3E}">
        <p14:creationId xmlns:p14="http://schemas.microsoft.com/office/powerpoint/2010/main" xmlns="" val="3180689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3BA90A1A-B308-4146-86FF-28679BD37FDE}"/>
              </a:ext>
            </a:extLst>
          </p:cNvPr>
          <p:cNvSpPr>
            <a:spLocks noGrp="1" noChangeArrowheads="1"/>
          </p:cNvSpPr>
          <p:nvPr>
            <p:ph type="title"/>
          </p:nvPr>
        </p:nvSpPr>
        <p:spPr/>
        <p:txBody>
          <a:bodyPr/>
          <a:lstStyle/>
          <a:p>
            <a:r>
              <a:rPr lang="en-US" altLang="en-US"/>
              <a:t>Types of Inspection</a:t>
            </a:r>
          </a:p>
        </p:txBody>
      </p:sp>
      <p:sp>
        <p:nvSpPr>
          <p:cNvPr id="11267" name="Rectangle 3">
            <a:extLst>
              <a:ext uri="{FF2B5EF4-FFF2-40B4-BE49-F238E27FC236}">
                <a16:creationId xmlns:a16="http://schemas.microsoft.com/office/drawing/2014/main" xmlns="" id="{C3452997-748C-49B8-A69E-9DE1325974C9}"/>
              </a:ext>
            </a:extLst>
          </p:cNvPr>
          <p:cNvSpPr>
            <a:spLocks noGrp="1" noChangeArrowheads="1"/>
          </p:cNvSpPr>
          <p:nvPr>
            <p:ph idx="1"/>
          </p:nvPr>
        </p:nvSpPr>
        <p:spPr/>
        <p:txBody>
          <a:bodyPr/>
          <a:lstStyle/>
          <a:p>
            <a:pPr>
              <a:buFont typeface="Wingdings" panose="05000000000000000000" pitchFamily="2" charset="2"/>
              <a:buNone/>
            </a:pPr>
            <a:r>
              <a:rPr lang="en-US" altLang="en-US"/>
              <a:t>1.Remedial Inspection</a:t>
            </a:r>
          </a:p>
          <a:p>
            <a:pPr>
              <a:buFont typeface="Wingdings" panose="05000000000000000000" pitchFamily="2" charset="2"/>
              <a:buNone/>
            </a:pPr>
            <a:r>
              <a:rPr lang="en-US" altLang="en-US"/>
              <a:t>2.Preventive Inspection</a:t>
            </a:r>
          </a:p>
          <a:p>
            <a:pPr>
              <a:buFont typeface="Wingdings" panose="05000000000000000000" pitchFamily="2" charset="2"/>
              <a:buNone/>
            </a:pPr>
            <a:r>
              <a:rPr lang="en-US" altLang="en-US"/>
              <a:t>3.Operative Inspection</a:t>
            </a:r>
          </a:p>
          <a:p>
            <a:pPr>
              <a:buFont typeface="Wingdings" panose="05000000000000000000" pitchFamily="2" charset="2"/>
              <a:buNone/>
            </a:pPr>
            <a:r>
              <a:rPr lang="en-US" altLang="en-US"/>
              <a:t>4.Incoming Inspection</a:t>
            </a:r>
          </a:p>
          <a:p>
            <a:pPr>
              <a:buFont typeface="Wingdings" panose="05000000000000000000" pitchFamily="2" charset="2"/>
              <a:buNone/>
            </a:pPr>
            <a:r>
              <a:rPr lang="en-US" altLang="en-US"/>
              <a:t>5.Inprocess Inspection</a:t>
            </a:r>
          </a:p>
          <a:p>
            <a:pPr>
              <a:buFont typeface="Wingdings" panose="05000000000000000000" pitchFamily="2" charset="2"/>
              <a:buNone/>
            </a:pPr>
            <a:r>
              <a:rPr lang="en-US" altLang="en-US"/>
              <a:t>6.Centralised Inspection</a:t>
            </a:r>
          </a:p>
          <a:p>
            <a:pPr>
              <a:buFont typeface="Wingdings" panose="05000000000000000000" pitchFamily="2" charset="2"/>
              <a:buNone/>
            </a:pPr>
            <a:r>
              <a:rPr lang="en-US" altLang="en-US"/>
              <a:t>7.Final Inspection</a:t>
            </a:r>
          </a:p>
        </p:txBody>
      </p:sp>
    </p:spTree>
    <p:extLst>
      <p:ext uri="{BB962C8B-B14F-4D97-AF65-F5344CB8AC3E}">
        <p14:creationId xmlns:p14="http://schemas.microsoft.com/office/powerpoint/2010/main" xmlns="" val="3513501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7AF1368A-ADB3-47B9-A2B9-9171B44FD765}"/>
              </a:ext>
            </a:extLst>
          </p:cNvPr>
          <p:cNvSpPr>
            <a:spLocks noGrp="1" noChangeArrowheads="1"/>
          </p:cNvSpPr>
          <p:nvPr>
            <p:ph type="title"/>
          </p:nvPr>
        </p:nvSpPr>
        <p:spPr/>
        <p:txBody>
          <a:bodyPr/>
          <a:lstStyle/>
          <a:p>
            <a:r>
              <a:rPr lang="en-US" altLang="en-US" sz="4000"/>
              <a:t>Factors Influencing the Quality of Manufacture:-</a:t>
            </a:r>
          </a:p>
        </p:txBody>
      </p:sp>
      <p:sp>
        <p:nvSpPr>
          <p:cNvPr id="12291" name="Rectangle 3">
            <a:extLst>
              <a:ext uri="{FF2B5EF4-FFF2-40B4-BE49-F238E27FC236}">
                <a16:creationId xmlns:a16="http://schemas.microsoft.com/office/drawing/2014/main" xmlns="" id="{8F833DB9-E428-458D-B49A-7A2E3E0A1146}"/>
              </a:ext>
            </a:extLst>
          </p:cNvPr>
          <p:cNvSpPr>
            <a:spLocks noGrp="1" noChangeArrowheads="1"/>
          </p:cNvSpPr>
          <p:nvPr>
            <p:ph idx="1"/>
          </p:nvPr>
        </p:nvSpPr>
        <p:spPr/>
        <p:txBody>
          <a:bodyPr/>
          <a:lstStyle/>
          <a:p>
            <a:pPr>
              <a:lnSpc>
                <a:spcPct val="90000"/>
              </a:lnSpc>
            </a:pPr>
            <a:r>
              <a:rPr lang="en-US" altLang="en-US"/>
              <a:t>Market Survey</a:t>
            </a:r>
          </a:p>
          <a:p>
            <a:pPr>
              <a:lnSpc>
                <a:spcPct val="90000"/>
              </a:lnSpc>
            </a:pPr>
            <a:r>
              <a:rPr lang="en-US" altLang="en-US"/>
              <a:t>Organization Capacity</a:t>
            </a:r>
          </a:p>
          <a:p>
            <a:pPr>
              <a:lnSpc>
                <a:spcPct val="90000"/>
              </a:lnSpc>
            </a:pPr>
            <a:r>
              <a:rPr lang="en-US" altLang="en-US"/>
              <a:t>Manufacturing Policies and Methods</a:t>
            </a:r>
          </a:p>
          <a:p>
            <a:pPr>
              <a:lnSpc>
                <a:spcPct val="90000"/>
              </a:lnSpc>
            </a:pPr>
            <a:r>
              <a:rPr lang="en-US" altLang="en-US"/>
              <a:t>Design of the product</a:t>
            </a:r>
          </a:p>
          <a:p>
            <a:pPr>
              <a:lnSpc>
                <a:spcPct val="90000"/>
              </a:lnSpc>
            </a:pPr>
            <a:r>
              <a:rPr lang="en-US" altLang="en-US"/>
              <a:t>Machines and Modernization</a:t>
            </a:r>
          </a:p>
          <a:p>
            <a:pPr>
              <a:lnSpc>
                <a:spcPct val="90000"/>
              </a:lnSpc>
            </a:pPr>
            <a:r>
              <a:rPr lang="en-US" altLang="en-US"/>
              <a:t>Quality of Raw Material</a:t>
            </a:r>
          </a:p>
          <a:p>
            <a:pPr>
              <a:lnSpc>
                <a:spcPct val="90000"/>
              </a:lnSpc>
            </a:pPr>
            <a:r>
              <a:rPr lang="en-US" altLang="en-US"/>
              <a:t>Skill of Labour</a:t>
            </a:r>
          </a:p>
          <a:p>
            <a:pPr>
              <a:lnSpc>
                <a:spcPct val="90000"/>
              </a:lnSpc>
            </a:pPr>
            <a:r>
              <a:rPr lang="en-US" altLang="en-US"/>
              <a:t>Working Environment</a:t>
            </a:r>
          </a:p>
        </p:txBody>
      </p:sp>
    </p:spTree>
    <p:extLst>
      <p:ext uri="{BB962C8B-B14F-4D97-AF65-F5344CB8AC3E}">
        <p14:creationId xmlns:p14="http://schemas.microsoft.com/office/powerpoint/2010/main" xmlns="" val="11510564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1558</Words>
  <Application>Microsoft Office PowerPoint</Application>
  <PresentationFormat>Custom</PresentationFormat>
  <Paragraphs>175</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Flow</vt:lpstr>
      <vt:lpstr>INSPECTION &amp; QUALITY CONTROL </vt:lpstr>
      <vt:lpstr>INSPECTION</vt:lpstr>
      <vt:lpstr>Units of Measurement</vt:lpstr>
      <vt:lpstr>INTERCHANGEABILITY</vt:lpstr>
      <vt:lpstr>STANDARDS OF MEASUREMENTS </vt:lpstr>
      <vt:lpstr>Standards of Measurement</vt:lpstr>
      <vt:lpstr>Planning of Inspection</vt:lpstr>
      <vt:lpstr>Types of Inspection</vt:lpstr>
      <vt:lpstr>Factors Influencing the Quality of Manufacture:-</vt:lpstr>
      <vt:lpstr>Measurement and Gauging</vt:lpstr>
      <vt:lpstr>                                  Calipers</vt:lpstr>
      <vt:lpstr>Micrometers</vt:lpstr>
      <vt:lpstr>Dial Indicator</vt:lpstr>
      <vt:lpstr>Surface Plate</vt:lpstr>
      <vt:lpstr>Try Square</vt:lpstr>
      <vt:lpstr>Sine Bar</vt:lpstr>
      <vt:lpstr>Slip Gauges</vt:lpstr>
      <vt:lpstr>Alignment Tests on Lathe Machine</vt:lpstr>
      <vt:lpstr>1.Levelling of the Machine</vt:lpstr>
      <vt:lpstr>2.True Running of Locating Cylinder of Main Spindle. </vt:lpstr>
      <vt:lpstr>3. Axial Slip of Main Spindle </vt:lpstr>
      <vt:lpstr>4. True Running of Headstock Centre </vt:lpstr>
      <vt:lpstr>5. Parallelism of the Main Spindle to Saddle Movement </vt:lpstr>
      <vt:lpstr>Alignment Tests on Drilling Machine</vt:lpstr>
      <vt:lpstr>1. Flatness of clamping surface of base </vt:lpstr>
      <vt:lpstr>2.True running of spindle taper </vt:lpstr>
      <vt:lpstr>3.Perpendicularity of drill head guide with table. </vt:lpstr>
      <vt:lpstr>Alignment Tests on Milling Machine</vt:lpstr>
      <vt:lpstr>Modern Quality Concepts</vt:lpstr>
      <vt:lpstr>Total Quality Management</vt:lpstr>
      <vt:lpstr>             ISO 9000</vt:lpstr>
      <vt:lpstr>                       ISO 9001</vt:lpstr>
      <vt:lpstr>   ISO 9002</vt:lpstr>
      <vt:lpstr>                                   ISO 9003</vt:lpstr>
      <vt:lpstr>  ISO-9004</vt:lpstr>
      <vt:lpstr>                             QC TOOLS</vt:lpstr>
      <vt:lpstr>                           KAIZEN 5S</vt:lpstr>
      <vt:lpstr> Advantages of 5S Methodology</vt:lpstr>
      <vt:lpstr>Statistical Quality Control</vt:lpstr>
      <vt:lpstr>Empirical  Distribution</vt:lpstr>
      <vt:lpstr>Histograms</vt:lpstr>
      <vt:lpstr>Standard Deviation</vt:lpstr>
      <vt:lpstr>        Control Chart</vt:lpstr>
      <vt:lpstr>                        Sampling Plans</vt:lpstr>
      <vt:lpstr>                     Inspection Plan Format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INSPECTION</dc:title>
  <dc:creator>acer</dc:creator>
  <cp:lastModifiedBy>Windows User</cp:lastModifiedBy>
  <cp:revision>19</cp:revision>
  <dcterms:created xsi:type="dcterms:W3CDTF">2018-04-03T08:49:18Z</dcterms:created>
  <dcterms:modified xsi:type="dcterms:W3CDTF">2024-02-27T06:21:58Z</dcterms:modified>
</cp:coreProperties>
</file>